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handoutMasterIdLst>
    <p:handoutMasterId r:id="rId35"/>
  </p:handoutMasterIdLst>
  <p:sldIdLst>
    <p:sldId id="541" r:id="rId3"/>
    <p:sldId id="822" r:id="rId4"/>
    <p:sldId id="832" r:id="rId6"/>
    <p:sldId id="821" r:id="rId7"/>
    <p:sldId id="829" r:id="rId8"/>
    <p:sldId id="824" r:id="rId9"/>
    <p:sldId id="842" r:id="rId10"/>
    <p:sldId id="828" r:id="rId11"/>
    <p:sldId id="840" r:id="rId12"/>
    <p:sldId id="836" r:id="rId13"/>
    <p:sldId id="827" r:id="rId14"/>
    <p:sldId id="843" r:id="rId15"/>
    <p:sldId id="844" r:id="rId16"/>
    <p:sldId id="847" r:id="rId17"/>
    <p:sldId id="848" r:id="rId18"/>
    <p:sldId id="846" r:id="rId19"/>
    <p:sldId id="849" r:id="rId20"/>
    <p:sldId id="845" r:id="rId21"/>
    <p:sldId id="851" r:id="rId22"/>
    <p:sldId id="853" r:id="rId23"/>
    <p:sldId id="854" r:id="rId24"/>
    <p:sldId id="860" r:id="rId25"/>
    <p:sldId id="862" r:id="rId26"/>
    <p:sldId id="863" r:id="rId27"/>
    <p:sldId id="864" r:id="rId28"/>
    <p:sldId id="858" r:id="rId29"/>
    <p:sldId id="861" r:id="rId30"/>
    <p:sldId id="859" r:id="rId31"/>
    <p:sldId id="855" r:id="rId32"/>
    <p:sldId id="865" r:id="rId33"/>
    <p:sldId id="353" r:id="rId34"/>
  </p:sldIdLst>
  <p:sldSz cx="12192000" cy="6858000"/>
  <p:notesSz cx="6858000" cy="9144000"/>
  <p:embeddedFontLst>
    <p:embeddedFont>
      <p:font typeface="楷体" panose="02010609060101010101" pitchFamily="49" charset="-122"/>
      <p:regular r:id="rId39"/>
    </p:embeddedFont>
    <p:embeddedFont>
      <p:font typeface="黑体" panose="02010600030101010101" charset="-122"/>
      <p:regular r:id="rId40"/>
    </p:embeddedFont>
    <p:embeddedFont>
      <p:font typeface="等线" panose="02010600030101010101" charset="-122"/>
      <p:regular r:id="rId41"/>
    </p:embeddedFont>
    <p:embeddedFont>
      <p:font typeface="Calibri" panose="020F0502020204030204" charset="0"/>
      <p:regular r:id="rId42"/>
      <p:bold r:id="rId43"/>
      <p:italic r:id="rId44"/>
      <p:boldItalic r:id="rId45"/>
    </p:embeddedFont>
  </p:embeddedFontLst>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96" userDrawn="1">
          <p15:clr>
            <a:srgbClr val="A4A3A4"/>
          </p15:clr>
        </p15:guide>
        <p15:guide id="2" pos="38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F6F6F6"/>
    <a:srgbClr val="F8F8F8"/>
    <a:srgbClr val="CCE1EB"/>
    <a:srgbClr val="B2D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6" d="100"/>
          <a:sy n="86" d="100"/>
        </p:scale>
        <p:origin x="562" y="62"/>
      </p:cViewPr>
      <p:guideLst>
        <p:guide orient="horz" pos="2296"/>
        <p:guide pos="3868"/>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6" Type="http://schemas.openxmlformats.org/officeDocument/2006/relationships/tags" Target="tags/tag17.xml"/><Relationship Id="rId45" Type="http://schemas.openxmlformats.org/officeDocument/2006/relationships/font" Target="fonts/font7.fntdata"/><Relationship Id="rId44" Type="http://schemas.openxmlformats.org/officeDocument/2006/relationships/font" Target="fonts/font6.fntdata"/><Relationship Id="rId43" Type="http://schemas.openxmlformats.org/officeDocument/2006/relationships/font" Target="fonts/font5.fntdata"/><Relationship Id="rId42" Type="http://schemas.openxmlformats.org/officeDocument/2006/relationships/font" Target="fonts/font4.fntdata"/><Relationship Id="rId41" Type="http://schemas.openxmlformats.org/officeDocument/2006/relationships/font" Target="fonts/font3.fntdata"/><Relationship Id="rId40" Type="http://schemas.openxmlformats.org/officeDocument/2006/relationships/font" Target="fonts/font2.fntdata"/><Relationship Id="rId4" Type="http://schemas.openxmlformats.org/officeDocument/2006/relationships/slide" Target="slides/slide2.xml"/><Relationship Id="rId39" Type="http://schemas.openxmlformats.org/officeDocument/2006/relationships/font" Target="fonts/font1.fntdata"/><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84"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985"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83AB4-7045-4BF9-9920-2A9F91176EC7}" type="datetimeFigureOut">
              <a:rPr lang="zh-CN" altLang="en-US" smtClean="0"/>
            </a:fld>
            <a:endParaRPr lang="zh-CN" altLang="en-US"/>
          </a:p>
        </p:txBody>
      </p:sp>
      <p:sp>
        <p:nvSpPr>
          <p:cNvPr id="1048986"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987"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988"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989"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3C9FB-0AE3-405C-B8CA-91152E764A3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1" name="幻灯片图像占位符 1"/>
          <p:cNvSpPr>
            <a:spLocks noGrp="1" noRot="1" noChangeAspect="1"/>
          </p:cNvSpPr>
          <p:nvPr>
            <p:ph type="sldImg"/>
          </p:nvPr>
        </p:nvSpPr>
        <p:spPr/>
      </p:sp>
      <p:sp>
        <p:nvSpPr>
          <p:cNvPr id="1048982" name="备注占位符 2"/>
          <p:cNvSpPr>
            <a:spLocks noGrp="1"/>
          </p:cNvSpPr>
          <p:nvPr>
            <p:ph type="body" idx="1"/>
          </p:nvPr>
        </p:nvSpPr>
        <p:spPr/>
        <p:txBody>
          <a:bodyPr/>
          <a:lstStyle/>
          <a:p>
            <a:endParaRPr lang="zh-CN" altLang="en-US"/>
          </a:p>
        </p:txBody>
      </p:sp>
      <p:sp>
        <p:nvSpPr>
          <p:cNvPr id="1048983"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1048581" name="Freeform 14"/>
          <p:cNvSpPr/>
          <p:nvPr userDrawn="1"/>
        </p:nvSpPr>
        <p:spPr bwMode="auto">
          <a:xfrm>
            <a:off x="63198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endParaRPr lang="en-US"/>
          </a:p>
        </p:txBody>
      </p:sp>
      <p:sp>
        <p:nvSpPr>
          <p:cNvPr id="1048582" name="Freeform 6"/>
          <p:cNvSpPr/>
          <p:nvPr userDrawn="1"/>
        </p:nvSpPr>
        <p:spPr bwMode="auto">
          <a:xfrm>
            <a:off x="70500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3" name="Freeform 7"/>
          <p:cNvSpPr/>
          <p:nvPr userDrawn="1"/>
        </p:nvSpPr>
        <p:spPr bwMode="auto">
          <a:xfrm>
            <a:off x="5343526" y="2371725"/>
            <a:ext cx="3617913" cy="3138488"/>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4" name="Freeform 8"/>
          <p:cNvSpPr/>
          <p:nvPr userDrawn="1"/>
        </p:nvSpPr>
        <p:spPr bwMode="auto">
          <a:xfrm>
            <a:off x="2909888" y="2371725"/>
            <a:ext cx="4351338" cy="4486275"/>
          </a:xfrm>
          <a:custGeom>
            <a:avLst/>
            <a:gdLst>
              <a:gd name="T0" fmla="*/ 1202 w 2741"/>
              <a:gd name="T1" fmla="*/ 2826 h 2826"/>
              <a:gd name="T2" fmla="*/ 2741 w 2741"/>
              <a:gd name="T3" fmla="*/ 0 h 2826"/>
              <a:gd name="T4" fmla="*/ 1539 w 2741"/>
              <a:gd name="T5" fmla="*/ 0 h 2826"/>
              <a:gd name="T6" fmla="*/ 0 w 2741"/>
              <a:gd name="T7" fmla="*/ 2826 h 2826"/>
              <a:gd name="T8" fmla="*/ 1202 w 2741"/>
              <a:gd name="T9" fmla="*/ 2826 h 2826"/>
            </a:gdLst>
            <a:ahLst/>
            <a:cxnLst>
              <a:cxn ang="0">
                <a:pos x="T0" y="T1"/>
              </a:cxn>
              <a:cxn ang="0">
                <a:pos x="T2" y="T3"/>
              </a:cxn>
              <a:cxn ang="0">
                <a:pos x="T4" y="T5"/>
              </a:cxn>
              <a:cxn ang="0">
                <a:pos x="T6" y="T7"/>
              </a:cxn>
              <a:cxn ang="0">
                <a:pos x="T8" y="T9"/>
              </a:cxn>
            </a:cxnLst>
            <a:rect l="0" t="0" r="r" b="b"/>
            <a:pathLst>
              <a:path w="2741" h="2826">
                <a:moveTo>
                  <a:pt x="1202" y="2826"/>
                </a:moveTo>
                <a:lnTo>
                  <a:pt x="2741" y="0"/>
                </a:lnTo>
                <a:lnTo>
                  <a:pt x="1539" y="0"/>
                </a:lnTo>
                <a:lnTo>
                  <a:pt x="0" y="2826"/>
                </a:lnTo>
                <a:lnTo>
                  <a:pt x="1202" y="2826"/>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5" name="Freeform 16"/>
          <p:cNvSpPr/>
          <p:nvPr userDrawn="1"/>
        </p:nvSpPr>
        <p:spPr bwMode="auto">
          <a:xfrm rot="10800000">
            <a:off x="0" y="0"/>
            <a:ext cx="1843880" cy="3385279"/>
          </a:xfrm>
          <a:custGeom>
            <a:avLst/>
            <a:gdLst>
              <a:gd name="connsiteX0" fmla="*/ 1843880 w 1843880"/>
              <a:gd name="connsiteY0" fmla="*/ 3385279 h 3385279"/>
              <a:gd name="connsiteX1" fmla="*/ 0 w 1843880"/>
              <a:gd name="connsiteY1" fmla="*/ 3385279 h 3385279"/>
              <a:gd name="connsiteX2" fmla="*/ 1843880 w 1843880"/>
              <a:gd name="connsiteY2" fmla="*/ 0 h 3385279"/>
            </a:gdLst>
            <a:ahLst/>
            <a:cxnLst>
              <a:cxn ang="0">
                <a:pos x="connsiteX0" y="connsiteY0"/>
              </a:cxn>
              <a:cxn ang="0">
                <a:pos x="connsiteX1" y="connsiteY1"/>
              </a:cxn>
              <a:cxn ang="0">
                <a:pos x="connsiteX2" y="connsiteY2"/>
              </a:cxn>
            </a:cxnLst>
            <a:rect l="l" t="t" r="r" b="b"/>
            <a:pathLst>
              <a:path w="1843880" h="3385279">
                <a:moveTo>
                  <a:pt x="1843880" y="3385279"/>
                </a:moveTo>
                <a:lnTo>
                  <a:pt x="0" y="3385279"/>
                </a:lnTo>
                <a:lnTo>
                  <a:pt x="1843880" y="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grpSp>
        <p:nvGrpSpPr>
          <p:cNvPr id="34" name="组合 6"/>
          <p:cNvGrpSpPr/>
          <p:nvPr userDrawn="1"/>
        </p:nvGrpSpPr>
        <p:grpSpPr>
          <a:xfrm>
            <a:off x="201930" y="41910"/>
            <a:ext cx="12192000" cy="690880"/>
            <a:chOff x="0" y="-8777"/>
            <a:chExt cx="12192000" cy="3337369"/>
          </a:xfrm>
        </p:grpSpPr>
        <p:grpSp>
          <p:nvGrpSpPr>
            <p:cNvPr id="35" name="Group 49"/>
            <p:cNvGrpSpPr/>
            <p:nvPr userDrawn="1"/>
          </p:nvGrpSpPr>
          <p:grpSpPr>
            <a:xfrm>
              <a:off x="0" y="717310"/>
              <a:ext cx="8960963" cy="2611281"/>
              <a:chOff x="0" y="717310"/>
              <a:chExt cx="8960963" cy="2611281"/>
            </a:xfrm>
            <a:gradFill>
              <a:gsLst>
                <a:gs pos="0">
                  <a:schemeClr val="tx2">
                    <a:lumMod val="60000"/>
                    <a:lumOff val="40000"/>
                  </a:schemeClr>
                </a:gs>
                <a:gs pos="100000">
                  <a:schemeClr val="tx2">
                    <a:lumMod val="71000"/>
                    <a:lumOff val="29000"/>
                  </a:schemeClr>
                </a:gs>
              </a:gsLst>
              <a:lin ang="5400000" scaled="1"/>
            </a:gradFill>
          </p:grpSpPr>
          <p:sp>
            <p:nvSpPr>
              <p:cNvPr id="1048609" name="Rectangle 1"/>
              <p:cNvSpPr/>
              <p:nvPr userDrawn="1"/>
            </p:nvSpPr>
            <p:spPr>
              <a:xfrm>
                <a:off x="0" y="717310"/>
                <a:ext cx="6725054" cy="2611281"/>
              </a:xfrm>
              <a:prstGeom prst="rect">
                <a:avLst/>
              </a:pr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dirty="0"/>
              </a:p>
            </p:txBody>
          </p:sp>
          <p:sp>
            <p:nvSpPr>
              <p:cNvPr id="1048610" name="Freeform 11"/>
              <p:cNvSpPr/>
              <p:nvPr userDrawn="1"/>
            </p:nvSpPr>
            <p:spPr bwMode="auto">
              <a:xfrm rot="10800000">
                <a:off x="6725055" y="717311"/>
                <a:ext cx="2235908" cy="261128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grpSp>
        <p:sp>
          <p:nvSpPr>
            <p:cNvPr id="1048611" name="Freeform 43"/>
            <p:cNvSpPr/>
            <p:nvPr userDrawn="1"/>
          </p:nvSpPr>
          <p:spPr bwMode="auto">
            <a:xfrm>
              <a:off x="10374764" y="-8777"/>
              <a:ext cx="1817236" cy="3337368"/>
            </a:xfrm>
            <a:custGeom>
              <a:avLst/>
              <a:gdLst>
                <a:gd name="connsiteX0" fmla="*/ 1817236 w 1817236"/>
                <a:gd name="connsiteY0" fmla="*/ 0 h 3337368"/>
                <a:gd name="connsiteX1" fmla="*/ 1817236 w 1817236"/>
                <a:gd name="connsiteY1" fmla="*/ 2916691 h 3337368"/>
                <a:gd name="connsiteX2" fmla="*/ 1588051 w 1817236"/>
                <a:gd name="connsiteY2" fmla="*/ 3337368 h 3337368"/>
                <a:gd name="connsiteX3" fmla="*/ 0 w 1817236"/>
                <a:gd name="connsiteY3" fmla="*/ 3337368 h 3337368"/>
              </a:gdLst>
              <a:ahLst/>
              <a:cxnLst>
                <a:cxn ang="0">
                  <a:pos x="connsiteX0" y="connsiteY0"/>
                </a:cxn>
                <a:cxn ang="0">
                  <a:pos x="connsiteX1" y="connsiteY1"/>
                </a:cxn>
                <a:cxn ang="0">
                  <a:pos x="connsiteX2" y="connsiteY2"/>
                </a:cxn>
                <a:cxn ang="0">
                  <a:pos x="connsiteX3" y="connsiteY3"/>
                </a:cxn>
              </a:cxnLst>
              <a:rect l="l" t="t" r="r" b="b"/>
              <a:pathLst>
                <a:path w="1817236" h="3337368">
                  <a:moveTo>
                    <a:pt x="1817236" y="0"/>
                  </a:moveTo>
                  <a:lnTo>
                    <a:pt x="1817236" y="2916691"/>
                  </a:lnTo>
                  <a:lnTo>
                    <a:pt x="1588051" y="3337368"/>
                  </a:lnTo>
                  <a:lnTo>
                    <a:pt x="0" y="333736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2" name="Freeform 7"/>
            <p:cNvSpPr/>
            <p:nvPr userDrawn="1"/>
          </p:nvSpPr>
          <p:spPr bwMode="auto">
            <a:xfrm>
              <a:off x="8953319" y="714454"/>
              <a:ext cx="3013464" cy="2614137"/>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13" name="Freeform 41"/>
            <p:cNvSpPr/>
            <p:nvPr userDrawn="1"/>
          </p:nvSpPr>
          <p:spPr bwMode="auto">
            <a:xfrm>
              <a:off x="7537631" y="714455"/>
              <a:ext cx="3012996" cy="2614137"/>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4" name="Freeform 42"/>
            <p:cNvSpPr/>
            <p:nvPr userDrawn="1"/>
          </p:nvSpPr>
          <p:spPr bwMode="auto">
            <a:xfrm>
              <a:off x="0" y="717311"/>
              <a:ext cx="1421546" cy="2610324"/>
            </a:xfrm>
            <a:custGeom>
              <a:avLst/>
              <a:gdLst>
                <a:gd name="connsiteX0" fmla="*/ 0 w 1407588"/>
                <a:gd name="connsiteY0" fmla="*/ 0 h 2584693"/>
                <a:gd name="connsiteX1" fmla="*/ 1407588 w 1407588"/>
                <a:gd name="connsiteY1" fmla="*/ 0 h 2584693"/>
                <a:gd name="connsiteX2" fmla="*/ 0 w 1407588"/>
                <a:gd name="connsiteY2" fmla="*/ 2584693 h 2584693"/>
              </a:gdLst>
              <a:ahLst/>
              <a:cxnLst>
                <a:cxn ang="0">
                  <a:pos x="connsiteX0" y="connsiteY0"/>
                </a:cxn>
                <a:cxn ang="0">
                  <a:pos x="connsiteX1" y="connsiteY1"/>
                </a:cxn>
                <a:cxn ang="0">
                  <a:pos x="connsiteX2" y="connsiteY2"/>
                </a:cxn>
              </a:cxnLst>
              <a:rect l="l" t="t" r="r" b="b"/>
              <a:pathLst>
                <a:path w="1407588" h="2584693">
                  <a:moveTo>
                    <a:pt x="0" y="0"/>
                  </a:moveTo>
                  <a:lnTo>
                    <a:pt x="1407588" y="0"/>
                  </a:lnTo>
                  <a:lnTo>
                    <a:pt x="0" y="2584693"/>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grpSp>
      <p:sp>
        <p:nvSpPr>
          <p:cNvPr id="4" name="文本框 3"/>
          <p:cNvSpPr txBox="1"/>
          <p:nvPr userDrawn="1"/>
        </p:nvSpPr>
        <p:spPr>
          <a:xfrm>
            <a:off x="1687195" y="269240"/>
            <a:ext cx="4104640" cy="705485"/>
          </a:xfrm>
          <a:prstGeom prst="rect">
            <a:avLst/>
          </a:prstGeom>
          <a:noFill/>
        </p:spPr>
        <p:txBody>
          <a:bodyPr wrap="square" rtlCol="0">
            <a:noAutofit/>
          </a:bodyPr>
          <a:p>
            <a:r>
              <a:rPr lang="zh-CN" altLang="en-US"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心怀大爱</a:t>
            </a:r>
            <a:r>
              <a:rPr lang="en-US" altLang="zh-CN"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 </a:t>
            </a:r>
            <a:r>
              <a:rPr lang="zh-CN" altLang="en-US"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服务健康</a:t>
            </a:r>
            <a:r>
              <a:rPr lang="en-US" altLang="zh-CN"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 </a:t>
            </a:r>
            <a:endParaRPr lang="zh-CN" altLang="en-US"/>
          </a:p>
        </p:txBody>
      </p:sp>
      <p:pic>
        <p:nvPicPr>
          <p:cNvPr id="10" name="图片 9" descr="图片1"/>
          <p:cNvPicPr>
            <a:picLocks noChangeAspect="1"/>
          </p:cNvPicPr>
          <p:nvPr userDrawn="1"/>
        </p:nvPicPr>
        <p:blipFill>
          <a:blip r:embed="rId2" cstate="print">
            <a:duotone>
              <a:prstClr val="black"/>
              <a:schemeClr val="accent4">
                <a:tint val="45000"/>
                <a:satMod val="400000"/>
              </a:schemeClr>
            </a:duotone>
          </a:blip>
          <a:stretch>
            <a:fillRect/>
          </a:stretch>
        </p:blipFill>
        <p:spPr>
          <a:xfrm>
            <a:off x="9835626" y="269448"/>
            <a:ext cx="1398441" cy="36043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grpSp>
        <p:nvGrpSpPr>
          <p:cNvPr id="40" name="Group 5"/>
          <p:cNvGrpSpPr/>
          <p:nvPr userDrawn="1"/>
        </p:nvGrpSpPr>
        <p:grpSpPr>
          <a:xfrm>
            <a:off x="20638" y="0"/>
            <a:ext cx="12171362" cy="6858000"/>
            <a:chOff x="20638" y="0"/>
            <a:chExt cx="12171362" cy="6858000"/>
          </a:xfrm>
          <a:solidFill>
            <a:schemeClr val="accent4">
              <a:lumMod val="60000"/>
              <a:lumOff val="40000"/>
            </a:schemeClr>
          </a:solidFill>
        </p:grpSpPr>
        <p:sp>
          <p:nvSpPr>
            <p:cNvPr id="1048627" name="Freeform 6"/>
            <p:cNvSpPr/>
            <p:nvPr userDrawn="1"/>
          </p:nvSpPr>
          <p:spPr bwMode="auto">
            <a:xfrm>
              <a:off x="206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grpFill/>
            <a:ln>
              <a:noFill/>
            </a:ln>
          </p:spPr>
          <p:txBody>
            <a:bodyPr vert="horz" wrap="square" lIns="91440" tIns="45720" rIns="91440" bIns="45720" numCol="1" anchor="t" anchorCtr="0" compatLnSpc="1">
              <a:noAutofit/>
            </a:bodyPr>
            <a:lstStyle/>
            <a:p>
              <a:pPr lvl="0"/>
              <a:endParaRPr lang="en-US"/>
            </a:p>
          </p:txBody>
        </p:sp>
        <p:sp>
          <p:nvSpPr>
            <p:cNvPr id="1048628" name="Rectangle 2"/>
            <p:cNvSpPr/>
            <p:nvPr userDrawn="1"/>
          </p:nvSpPr>
          <p:spPr>
            <a:xfrm>
              <a:off x="5892800" y="0"/>
              <a:ext cx="6299200" cy="6858000"/>
            </a:xfrm>
            <a:prstGeom prst="rect">
              <a:avLst/>
            </a:prstGeom>
            <a:grpFill/>
            <a:ln>
              <a:noFill/>
            </a:ln>
          </p:spPr>
          <p:txBody>
            <a:bodyPr vert="horz" wrap="square" lIns="91440" tIns="45720" rIns="91440" bIns="45720" numCol="1" anchor="t" anchorCtr="0" compatLnSpc="1">
              <a:noAutofit/>
            </a:bodyPr>
            <a:lstStyle/>
            <a:p>
              <a:pPr lvl="0"/>
              <a:endParaRPr lang="en-US">
                <a:solidFill>
                  <a:schemeClr val="tx1"/>
                </a:solidFill>
              </a:endParaRPr>
            </a:p>
          </p:txBody>
        </p:sp>
      </p:grpSp>
      <p:sp>
        <p:nvSpPr>
          <p:cNvPr id="1048629" name="Freeform 6"/>
          <p:cNvSpPr/>
          <p:nvPr userDrawn="1"/>
        </p:nvSpPr>
        <p:spPr bwMode="auto">
          <a:xfrm>
            <a:off x="7508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30" name="Freeform 14"/>
          <p:cNvSpPr/>
          <p:nvPr userDrawn="1"/>
        </p:nvSpPr>
        <p:spPr bwMode="auto">
          <a:xfrm>
            <a:off x="0" y="2371725"/>
            <a:ext cx="2662239" cy="3138488"/>
          </a:xfrm>
          <a:custGeom>
            <a:avLst/>
            <a:gdLst>
              <a:gd name="connsiteX0" fmla="*/ 0 w 2662239"/>
              <a:gd name="connsiteY0" fmla="*/ 0 h 3138488"/>
              <a:gd name="connsiteX1" fmla="*/ 952501 w 2662239"/>
              <a:gd name="connsiteY1" fmla="*/ 0 h 3138488"/>
              <a:gd name="connsiteX2" fmla="*/ 2662239 w 2662239"/>
              <a:gd name="connsiteY2" fmla="*/ 3138488 h 3138488"/>
              <a:gd name="connsiteX3" fmla="*/ 752476 w 2662239"/>
              <a:gd name="connsiteY3" fmla="*/ 3138488 h 3138488"/>
              <a:gd name="connsiteX4" fmla="*/ 0 w 2662239"/>
              <a:gd name="connsiteY4" fmla="*/ 1755918 h 313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2239" h="3138488">
                <a:moveTo>
                  <a:pt x="0" y="0"/>
                </a:moveTo>
                <a:lnTo>
                  <a:pt x="952501" y="0"/>
                </a:lnTo>
                <a:lnTo>
                  <a:pt x="2662239" y="3138488"/>
                </a:lnTo>
                <a:lnTo>
                  <a:pt x="752476" y="3138488"/>
                </a:lnTo>
                <a:lnTo>
                  <a:pt x="0" y="175591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31" name="Freeform 12"/>
          <p:cNvSpPr/>
          <p:nvPr userDrawn="1"/>
        </p:nvSpPr>
        <p:spPr bwMode="auto">
          <a:xfrm>
            <a:off x="0" y="2371725"/>
            <a:ext cx="962026" cy="1766527"/>
          </a:xfrm>
          <a:custGeom>
            <a:avLst/>
            <a:gdLst>
              <a:gd name="connsiteX0" fmla="*/ 0 w 962026"/>
              <a:gd name="connsiteY0" fmla="*/ 0 h 1766527"/>
              <a:gd name="connsiteX1" fmla="*/ 962026 w 962026"/>
              <a:gd name="connsiteY1" fmla="*/ 0 h 1766527"/>
              <a:gd name="connsiteX2" fmla="*/ 0 w 962026"/>
              <a:gd name="connsiteY2" fmla="*/ 1766527 h 1766527"/>
            </a:gdLst>
            <a:ahLst/>
            <a:cxnLst>
              <a:cxn ang="0">
                <a:pos x="connsiteX0" y="connsiteY0"/>
              </a:cxn>
              <a:cxn ang="0">
                <a:pos x="connsiteX1" y="connsiteY1"/>
              </a:cxn>
              <a:cxn ang="0">
                <a:pos x="connsiteX2" y="connsiteY2"/>
              </a:cxn>
            </a:cxnLst>
            <a:rect l="l" t="t" r="r" b="b"/>
            <a:pathLst>
              <a:path w="962026" h="1766527">
                <a:moveTo>
                  <a:pt x="0" y="0"/>
                </a:moveTo>
                <a:lnTo>
                  <a:pt x="962026" y="0"/>
                </a:lnTo>
                <a:lnTo>
                  <a:pt x="0" y="1766527"/>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5">
    <p:spTree>
      <p:nvGrpSpPr>
        <p:cNvPr id="1" name=""/>
        <p:cNvGrpSpPr/>
        <p:nvPr/>
      </p:nvGrpSpPr>
      <p:grpSpPr>
        <a:xfrm>
          <a:off x="0" y="0"/>
          <a:ext cx="0" cy="0"/>
          <a:chOff x="0" y="0"/>
          <a:chExt cx="0" cy="0"/>
        </a:xfrm>
      </p:grpSpPr>
      <p:grpSp>
        <p:nvGrpSpPr>
          <p:cNvPr id="78" name="组合 6"/>
          <p:cNvGrpSpPr/>
          <p:nvPr userDrawn="1"/>
        </p:nvGrpSpPr>
        <p:grpSpPr>
          <a:xfrm>
            <a:off x="0" y="-1"/>
            <a:ext cx="1511300" cy="1150482"/>
            <a:chOff x="0" y="-1"/>
            <a:chExt cx="1511300" cy="1150482"/>
          </a:xfrm>
        </p:grpSpPr>
        <p:sp>
          <p:nvSpPr>
            <p:cNvPr id="1048720"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721"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
    <p:spTree>
      <p:nvGrpSpPr>
        <p:cNvPr id="1" name=""/>
        <p:cNvGrpSpPr/>
        <p:nvPr/>
      </p:nvGrpSpPr>
      <p:grpSpPr>
        <a:xfrm>
          <a:off x="0" y="0"/>
          <a:ext cx="0" cy="0"/>
          <a:chOff x="0" y="0"/>
          <a:chExt cx="0" cy="0"/>
        </a:xfrm>
      </p:grpSpPr>
      <p:sp>
        <p:nvSpPr>
          <p:cNvPr id="1048668" name="Picture Placeholder 5"/>
          <p:cNvSpPr>
            <a:spLocks noGrp="1"/>
          </p:cNvSpPr>
          <p:nvPr>
            <p:ph type="pic" sz="quarter" idx="10"/>
          </p:nvPr>
        </p:nvSpPr>
        <p:spPr>
          <a:xfrm>
            <a:off x="0" y="2672928"/>
            <a:ext cx="5812971" cy="3082501"/>
          </a:xfrm>
          <a:custGeom>
            <a:avLst/>
            <a:gdLst>
              <a:gd name="connsiteX0" fmla="*/ 0 w 5812971"/>
              <a:gd name="connsiteY0" fmla="*/ 0 h 3082501"/>
              <a:gd name="connsiteX1" fmla="*/ 5812971 w 5812971"/>
              <a:gd name="connsiteY1" fmla="*/ 0 h 3082501"/>
              <a:gd name="connsiteX2" fmla="*/ 5812971 w 5812971"/>
              <a:gd name="connsiteY2" fmla="*/ 3082501 h 3082501"/>
              <a:gd name="connsiteX3" fmla="*/ 0 w 5812971"/>
              <a:gd name="connsiteY3" fmla="*/ 3082501 h 3082501"/>
            </a:gdLst>
            <a:ahLst/>
            <a:cxnLst>
              <a:cxn ang="0">
                <a:pos x="connsiteX0" y="connsiteY0"/>
              </a:cxn>
              <a:cxn ang="0">
                <a:pos x="connsiteX1" y="connsiteY1"/>
              </a:cxn>
              <a:cxn ang="0">
                <a:pos x="connsiteX2" y="connsiteY2"/>
              </a:cxn>
              <a:cxn ang="0">
                <a:pos x="connsiteX3" y="connsiteY3"/>
              </a:cxn>
            </a:cxnLst>
            <a:rect l="l" t="t" r="r" b="b"/>
            <a:pathLst>
              <a:path w="5812971" h="3082501">
                <a:moveTo>
                  <a:pt x="0" y="0"/>
                </a:moveTo>
                <a:lnTo>
                  <a:pt x="5812971" y="0"/>
                </a:lnTo>
                <a:lnTo>
                  <a:pt x="5812971" y="3082501"/>
                </a:lnTo>
                <a:lnTo>
                  <a:pt x="0" y="3082501"/>
                </a:lnTo>
                <a:close/>
              </a:path>
            </a:pathLst>
          </a:custGeom>
          <a:noFill/>
        </p:spPr>
        <p:txBody>
          <a:bodyPr vert="horz" lIns="91440" tIns="45720" rIns="91440" bIns="45720" rtlCol="0">
            <a:normAutofit/>
          </a:bodyPr>
          <a:lstStyle>
            <a:lvl1pPr>
              <a:defRPr lang="en-US"/>
            </a:lvl1pPr>
          </a:lstStyle>
          <a:p>
            <a:pPr lvl="0"/>
            <a:endParaRPr lang="en-US"/>
          </a:p>
        </p:txBody>
      </p:sp>
      <p:grpSp>
        <p:nvGrpSpPr>
          <p:cNvPr id="55" name="组合 2"/>
          <p:cNvGrpSpPr/>
          <p:nvPr userDrawn="1"/>
        </p:nvGrpSpPr>
        <p:grpSpPr>
          <a:xfrm>
            <a:off x="0" y="-1"/>
            <a:ext cx="1511300" cy="1150482"/>
            <a:chOff x="0" y="-1"/>
            <a:chExt cx="1511300" cy="1150482"/>
          </a:xfrm>
        </p:grpSpPr>
        <p:sp>
          <p:nvSpPr>
            <p:cNvPr id="1048669"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70"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bg>
      <p:bgPr>
        <a:solidFill>
          <a:srgbClr val="FFFFFF"/>
        </a:solidFill>
        <a:effectLst/>
      </p:bgPr>
    </p:bg>
    <p:spTree>
      <p:nvGrpSpPr>
        <p:cNvPr id="1" name=""/>
        <p:cNvGrpSpPr/>
        <p:nvPr/>
      </p:nvGrpSpPr>
      <p:grpSpPr>
        <a:xfrm>
          <a:off x="0" y="0"/>
          <a:ext cx="0" cy="0"/>
          <a:chOff x="0" y="0"/>
          <a:chExt cx="0" cy="0"/>
        </a:xfrm>
      </p:grpSpPr>
      <p:sp>
        <p:nvSpPr>
          <p:cNvPr id="1048581"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1048582"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048583"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048584" name="页脚占位符 16"/>
          <p:cNvSpPr>
            <a:spLocks noGrp="1"/>
          </p:cNvSpPr>
          <p:nvPr>
            <p:ph type="ftr" sz="quarter" idx="11"/>
            <p:custDataLst>
              <p:tags r:id="rId5"/>
            </p:custDataLst>
          </p:nvPr>
        </p:nvSpPr>
        <p:spPr/>
        <p:txBody>
          <a:bodyPr/>
          <a:lstStyle/>
          <a:p>
            <a:endParaRPr lang="zh-CN" altLang="en-US" dirty="0"/>
          </a:p>
        </p:txBody>
      </p:sp>
      <p:sp>
        <p:nvSpPr>
          <p:cNvPr id="1048585"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0F13D-3A25-48D7-AE49-AD8F52A3A894}"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7EAAF-726A-48BF-8337-D8EF749860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jpe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2" Type="http://schemas.openxmlformats.org/officeDocument/2006/relationships/slideLayout" Target="../slideLayouts/slideLayout6.xml"/><Relationship Id="rId11" Type="http://schemas.openxmlformats.org/officeDocument/2006/relationships/tags" Target="../tags/tag7.xml"/><Relationship Id="rId10" Type="http://schemas.openxmlformats.org/officeDocument/2006/relationships/image" Target="../media/image1.png"/><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1" Type="http://schemas.openxmlformats.org/officeDocument/2006/relationships/notesSlide" Target="../notesSlides/notesSlide2.xml"/><Relationship Id="rId10" Type="http://schemas.openxmlformats.org/officeDocument/2006/relationships/slideLayout" Target="../slideLayouts/slideLayout2.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
          <p:cNvGrpSpPr/>
          <p:nvPr/>
        </p:nvGrpSpPr>
        <p:grpSpPr>
          <a:xfrm>
            <a:off x="7748270" y="-1308100"/>
            <a:ext cx="6502400" cy="9243695"/>
            <a:chOff x="12202" y="-2060"/>
            <a:chExt cx="10240" cy="14557"/>
          </a:xfrm>
        </p:grpSpPr>
        <p:grpSp>
          <p:nvGrpSpPr>
            <p:cNvPr id="26" name="组合 62"/>
            <p:cNvGrpSpPr/>
            <p:nvPr/>
          </p:nvGrpSpPr>
          <p:grpSpPr>
            <a:xfrm>
              <a:off x="13505" y="8759"/>
              <a:ext cx="3081" cy="3081"/>
              <a:chOff x="12220" y="9041"/>
              <a:chExt cx="7370" cy="7370"/>
            </a:xfrm>
          </p:grpSpPr>
          <p:sp>
            <p:nvSpPr>
              <p:cNvPr id="1048587" name="圆角矩形 6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88" name="任意多边形 6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7" name="组合 47"/>
            <p:cNvGrpSpPr/>
            <p:nvPr/>
          </p:nvGrpSpPr>
          <p:grpSpPr>
            <a:xfrm>
              <a:off x="14298" y="8793"/>
              <a:ext cx="2879" cy="2879"/>
              <a:chOff x="12220" y="9041"/>
              <a:chExt cx="7370" cy="7370"/>
            </a:xfrm>
          </p:grpSpPr>
          <p:sp>
            <p:nvSpPr>
              <p:cNvPr id="1048589" name="圆角矩形 4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0" name="任意多边形 4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8" name="组合 50"/>
            <p:cNvGrpSpPr/>
            <p:nvPr/>
          </p:nvGrpSpPr>
          <p:grpSpPr>
            <a:xfrm>
              <a:off x="15965" y="7501"/>
              <a:ext cx="3081" cy="3081"/>
              <a:chOff x="12220" y="9041"/>
              <a:chExt cx="7370" cy="7370"/>
            </a:xfrm>
          </p:grpSpPr>
          <p:sp>
            <p:nvSpPr>
              <p:cNvPr id="1048591" name="圆角矩形 5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2" name="任意多边形 5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9" name="组合 44"/>
            <p:cNvGrpSpPr/>
            <p:nvPr/>
          </p:nvGrpSpPr>
          <p:grpSpPr>
            <a:xfrm>
              <a:off x="17998" y="3763"/>
              <a:ext cx="4445" cy="4445"/>
              <a:chOff x="12220" y="9041"/>
              <a:chExt cx="7370" cy="7370"/>
            </a:xfrm>
          </p:grpSpPr>
          <p:sp>
            <p:nvSpPr>
              <p:cNvPr id="1048593" name="圆角矩形 4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4" name="任意多边形 4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41"/>
            <p:cNvGrpSpPr/>
            <p:nvPr/>
          </p:nvGrpSpPr>
          <p:grpSpPr>
            <a:xfrm>
              <a:off x="12990" y="7139"/>
              <a:ext cx="2879" cy="2879"/>
              <a:chOff x="12220" y="9041"/>
              <a:chExt cx="7370" cy="7370"/>
            </a:xfrm>
          </p:grpSpPr>
          <p:sp>
            <p:nvSpPr>
              <p:cNvPr id="1048595" name="圆角矩形 4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6" name="任意多边形 4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1" name="组合 32"/>
            <p:cNvGrpSpPr/>
            <p:nvPr/>
          </p:nvGrpSpPr>
          <p:grpSpPr>
            <a:xfrm>
              <a:off x="13684" y="3648"/>
              <a:ext cx="4104" cy="4104"/>
              <a:chOff x="12220" y="9041"/>
              <a:chExt cx="7370" cy="7370"/>
            </a:xfrm>
          </p:grpSpPr>
          <p:sp>
            <p:nvSpPr>
              <p:cNvPr id="1048597" name="圆角矩形 3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8" name="任意多边形 3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2" name="组合 10"/>
            <p:cNvGrpSpPr/>
            <p:nvPr/>
          </p:nvGrpSpPr>
          <p:grpSpPr>
            <a:xfrm>
              <a:off x="13433" y="126"/>
              <a:ext cx="4582" cy="4582"/>
              <a:chOff x="12220" y="9041"/>
              <a:chExt cx="7370" cy="7370"/>
            </a:xfrm>
          </p:grpSpPr>
          <p:sp>
            <p:nvSpPr>
              <p:cNvPr id="1048599" name="圆角矩形 1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0" name="任意多边形 1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6"/>
            <p:cNvGrpSpPr/>
            <p:nvPr/>
          </p:nvGrpSpPr>
          <p:grpSpPr>
            <a:xfrm>
              <a:off x="13106" y="2160"/>
              <a:ext cx="2016" cy="2016"/>
              <a:chOff x="12220" y="9041"/>
              <a:chExt cx="7370" cy="7370"/>
            </a:xfrm>
          </p:grpSpPr>
          <p:sp>
            <p:nvSpPr>
              <p:cNvPr id="1048601" name="圆角矩形 1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2" name="任意多边形 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组合 7"/>
            <p:cNvGrpSpPr/>
            <p:nvPr/>
          </p:nvGrpSpPr>
          <p:grpSpPr>
            <a:xfrm>
              <a:off x="14081" y="3086"/>
              <a:ext cx="3060" cy="3060"/>
              <a:chOff x="12220" y="9041"/>
              <a:chExt cx="7370" cy="7370"/>
            </a:xfrm>
          </p:grpSpPr>
          <p:sp>
            <p:nvSpPr>
              <p:cNvPr id="1048603" name="圆角矩形 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4" name="任意多边形 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5" name="组合 14"/>
            <p:cNvGrpSpPr/>
            <p:nvPr/>
          </p:nvGrpSpPr>
          <p:grpSpPr>
            <a:xfrm>
              <a:off x="15871" y="-2060"/>
              <a:ext cx="3287" cy="3287"/>
              <a:chOff x="12220" y="9041"/>
              <a:chExt cx="7370" cy="7370"/>
            </a:xfrm>
          </p:grpSpPr>
          <p:sp>
            <p:nvSpPr>
              <p:cNvPr id="1048605" name="圆角矩形 1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6" name="任意多边形 1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17"/>
            <p:cNvGrpSpPr/>
            <p:nvPr/>
          </p:nvGrpSpPr>
          <p:grpSpPr>
            <a:xfrm>
              <a:off x="13951" y="-465"/>
              <a:ext cx="1409" cy="1409"/>
              <a:chOff x="12220" y="9041"/>
              <a:chExt cx="7370" cy="7370"/>
            </a:xfrm>
          </p:grpSpPr>
          <p:sp>
            <p:nvSpPr>
              <p:cNvPr id="1048607" name="圆角矩形 1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8" name="任意多边形 1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7" name="组合 20"/>
            <p:cNvGrpSpPr/>
            <p:nvPr/>
          </p:nvGrpSpPr>
          <p:grpSpPr>
            <a:xfrm>
              <a:off x="12749" y="534"/>
              <a:ext cx="772" cy="772"/>
              <a:chOff x="12220" y="9041"/>
              <a:chExt cx="7370" cy="7370"/>
            </a:xfrm>
          </p:grpSpPr>
          <p:sp>
            <p:nvSpPr>
              <p:cNvPr id="1048609" name="圆角矩形 2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0" name="任意多边形 2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8" name="组合 23"/>
            <p:cNvGrpSpPr/>
            <p:nvPr/>
          </p:nvGrpSpPr>
          <p:grpSpPr>
            <a:xfrm>
              <a:off x="16721" y="1770"/>
              <a:ext cx="683" cy="683"/>
              <a:chOff x="12220" y="9041"/>
              <a:chExt cx="7370" cy="7370"/>
            </a:xfrm>
          </p:grpSpPr>
          <p:sp>
            <p:nvSpPr>
              <p:cNvPr id="1048611" name="圆角矩形 2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2" name="任意多边形 2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26"/>
            <p:cNvGrpSpPr/>
            <p:nvPr/>
          </p:nvGrpSpPr>
          <p:grpSpPr>
            <a:xfrm>
              <a:off x="17799" y="2744"/>
              <a:ext cx="1409" cy="1409"/>
              <a:chOff x="12220" y="9041"/>
              <a:chExt cx="7370" cy="7370"/>
            </a:xfrm>
          </p:grpSpPr>
          <p:sp>
            <p:nvSpPr>
              <p:cNvPr id="1048613" name="圆角矩形 2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4" name="任意多边形 2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0" name="组合 29"/>
            <p:cNvGrpSpPr/>
            <p:nvPr/>
          </p:nvGrpSpPr>
          <p:grpSpPr>
            <a:xfrm>
              <a:off x="12227" y="5034"/>
              <a:ext cx="1453" cy="1453"/>
              <a:chOff x="12220" y="9041"/>
              <a:chExt cx="7370" cy="7370"/>
            </a:xfrm>
          </p:grpSpPr>
          <p:sp>
            <p:nvSpPr>
              <p:cNvPr id="1048615" name="圆角矩形 3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6" name="任意多边形 3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1" name="组合 35"/>
            <p:cNvGrpSpPr/>
            <p:nvPr/>
          </p:nvGrpSpPr>
          <p:grpSpPr>
            <a:xfrm>
              <a:off x="17042" y="5438"/>
              <a:ext cx="1968" cy="1968"/>
              <a:chOff x="12220" y="9041"/>
              <a:chExt cx="7370" cy="7370"/>
            </a:xfrm>
          </p:grpSpPr>
          <p:sp>
            <p:nvSpPr>
              <p:cNvPr id="1048617" name="圆角矩形 36"/>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8" name="任意多边形 37"/>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2" name="组合 38"/>
            <p:cNvGrpSpPr/>
            <p:nvPr/>
          </p:nvGrpSpPr>
          <p:grpSpPr>
            <a:xfrm>
              <a:off x="13787" y="7070"/>
              <a:ext cx="1932" cy="1932"/>
              <a:chOff x="12220" y="9041"/>
              <a:chExt cx="7370" cy="7370"/>
            </a:xfrm>
          </p:grpSpPr>
          <p:sp>
            <p:nvSpPr>
              <p:cNvPr id="1048619" name="圆角矩形 39"/>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0" name="任意多边形 40"/>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3" name="组合 53"/>
            <p:cNvGrpSpPr/>
            <p:nvPr/>
          </p:nvGrpSpPr>
          <p:grpSpPr>
            <a:xfrm>
              <a:off x="17634" y="9685"/>
              <a:ext cx="2691" cy="2691"/>
              <a:chOff x="12220" y="9041"/>
              <a:chExt cx="7370" cy="7370"/>
            </a:xfrm>
          </p:grpSpPr>
          <p:sp>
            <p:nvSpPr>
              <p:cNvPr id="1048621" name="圆角矩形 5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2" name="任意多边形 5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4" name="组合 56"/>
            <p:cNvGrpSpPr/>
            <p:nvPr/>
          </p:nvGrpSpPr>
          <p:grpSpPr>
            <a:xfrm>
              <a:off x="15196" y="10757"/>
              <a:ext cx="1740" cy="1740"/>
              <a:chOff x="12220" y="9041"/>
              <a:chExt cx="7370" cy="7370"/>
            </a:xfrm>
          </p:grpSpPr>
          <p:sp>
            <p:nvSpPr>
              <p:cNvPr id="1048623" name="圆角矩形 5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4" name="任意多边形 5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5" name="组合 59"/>
            <p:cNvGrpSpPr/>
            <p:nvPr/>
          </p:nvGrpSpPr>
          <p:grpSpPr>
            <a:xfrm>
              <a:off x="12202" y="10601"/>
              <a:ext cx="772" cy="772"/>
              <a:chOff x="12220" y="9041"/>
              <a:chExt cx="7370" cy="7370"/>
            </a:xfrm>
          </p:grpSpPr>
          <p:sp>
            <p:nvSpPr>
              <p:cNvPr id="1048625" name="圆角矩形 6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6" name="任意多边形 6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048631" name="副标题 146"/>
          <p:cNvSpPr>
            <a:spLocks noGrp="1"/>
          </p:cNvSpPr>
          <p:nvPr>
            <p:ph type="subTitle" idx="1"/>
            <p:custDataLst>
              <p:tags r:id="rId1"/>
            </p:custDataLst>
          </p:nvPr>
        </p:nvSpPr>
        <p:spPr>
          <a:xfrm>
            <a:off x="1170305" y="1807845"/>
            <a:ext cx="5713095" cy="2428875"/>
          </a:xfrm>
        </p:spPr>
        <p:txBody>
          <a:bodyPr>
            <a:noAutofit/>
          </a:bodyPr>
          <a:lstStyle/>
          <a:p>
            <a:pPr marL="0" indent="0" algn="ctr">
              <a:lnSpc>
                <a:spcPct val="100000"/>
              </a:lnSpc>
              <a:buNone/>
            </a:pPr>
            <a:r>
              <a:rPr lang="zh-CN" altLang="en-US" sz="4800" b="1" dirty="0">
                <a:solidFill>
                  <a:srgbClr val="002060"/>
                </a:solidFill>
                <a:latin typeface="宋体" panose="02010600030101010101" pitchFamily="2" charset="-122"/>
                <a:ea typeface="宋体" panose="02010600030101010101" pitchFamily="2" charset="-122"/>
                <a:cs typeface="汉仪雅酷黑 95W" panose="020B0A04020202020204" charset="-122"/>
              </a:rPr>
              <a:t>公司印章管理</a:t>
            </a:r>
            <a:endParaRPr lang="zh-CN" altLang="en-US" sz="4800" b="1" dirty="0">
              <a:solidFill>
                <a:srgbClr val="002060"/>
              </a:solidFill>
              <a:latin typeface="宋体" panose="02010600030101010101" pitchFamily="2" charset="-122"/>
              <a:ea typeface="宋体" panose="02010600030101010101" pitchFamily="2" charset="-122"/>
              <a:cs typeface="汉仪雅酷黑 95W" panose="020B0A04020202020204" charset="-122"/>
            </a:endParaRPr>
          </a:p>
        </p:txBody>
      </p:sp>
      <p:sp>
        <p:nvSpPr>
          <p:cNvPr id="1048633" name="椭圆 65"/>
          <p:cNvSpPr/>
          <p:nvPr/>
        </p:nvSpPr>
        <p:spPr>
          <a:xfrm>
            <a:off x="9044940" y="3966210"/>
            <a:ext cx="1190625" cy="119062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623810" y="-1627892"/>
            <a:ext cx="5534010" cy="9733235"/>
            <a:chOff x="7623810" y="-1627892"/>
            <a:chExt cx="5534010" cy="97332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9708" y="1683232"/>
              <a:ext cx="2493569" cy="2509511"/>
            </a:xfrm>
            <a:prstGeom prst="diamond">
              <a:avLst/>
            </a:prstGeom>
          </p:spPr>
        </p:pic>
        <p:sp>
          <p:nvSpPr>
            <p:cNvPr id="1048632" name="椭圆 5"/>
            <p:cNvSpPr/>
            <p:nvPr/>
          </p:nvSpPr>
          <p:spPr>
            <a:xfrm>
              <a:off x="8774354" y="294545"/>
              <a:ext cx="2559685" cy="255968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1822" b="7243"/>
            <a:stretch>
              <a:fillRect/>
            </a:stretch>
          </p:blipFill>
          <p:spPr>
            <a:xfrm>
              <a:off x="8556828" y="4326259"/>
              <a:ext cx="1609775" cy="1561109"/>
            </a:xfrm>
            <a:prstGeom prst="diamond">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l="-1455" r="21640"/>
            <a:stretch>
              <a:fillRect/>
            </a:stretch>
          </p:blipFill>
          <p:spPr>
            <a:xfrm>
              <a:off x="10627824" y="3277422"/>
              <a:ext cx="1650991" cy="1621686"/>
            </a:xfrm>
            <a:prstGeom prst="diamond">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4958" y="-415428"/>
              <a:ext cx="1164757" cy="1096779"/>
            </a:xfrm>
            <a:prstGeom prst="diamond">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63277" y="1584611"/>
              <a:ext cx="1177269" cy="1190852"/>
            </a:xfrm>
            <a:prstGeom prst="diamond">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2584" y="-1627892"/>
              <a:ext cx="2740265" cy="2739037"/>
            </a:xfrm>
            <a:prstGeom prst="diamond">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810" y="3081533"/>
              <a:ext cx="1201254" cy="1155318"/>
            </a:xfrm>
            <a:prstGeom prst="diamond">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89826" y="5922216"/>
              <a:ext cx="2167994" cy="2183127"/>
            </a:xfrm>
            <a:prstGeom prst="diamond">
              <a:avLst/>
            </a:prstGeom>
          </p:spPr>
        </p:pic>
      </p:grpSp>
      <p:pic>
        <p:nvPicPr>
          <p:cNvPr id="89" name="图片 88" descr="图片1"/>
          <p:cNvPicPr>
            <a:picLocks noChangeAspect="1"/>
          </p:cNvPicPr>
          <p:nvPr/>
        </p:nvPicPr>
        <p:blipFill>
          <a:blip r:embed="rId10" cstate="print"/>
          <a:stretch>
            <a:fillRect/>
          </a:stretch>
        </p:blipFill>
        <p:spPr>
          <a:xfrm>
            <a:off x="911456" y="382147"/>
            <a:ext cx="1390829" cy="358477"/>
          </a:xfrm>
          <a:prstGeom prst="rect">
            <a:avLst/>
          </a:prstGeom>
        </p:spPr>
      </p:pic>
      <p:sp>
        <p:nvSpPr>
          <p:cNvPr id="8" name="圆角矩形 188"/>
          <p:cNvSpPr/>
          <p:nvPr/>
        </p:nvSpPr>
        <p:spPr>
          <a:xfrm>
            <a:off x="1691005" y="5531485"/>
            <a:ext cx="6061075" cy="438785"/>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dirty="0">
                <a:solidFill>
                  <a:schemeClr val="bg1"/>
                </a:solidFill>
                <a:latin typeface="+mj-ea"/>
                <a:ea typeface="+mj-ea"/>
                <a:sym typeface="+mn-ea"/>
              </a:rPr>
              <a:t>  </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姓名：</a:t>
            </a:r>
            <a:r>
              <a:rPr 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朱灵</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a:t>
            </a:r>
            <a:r>
              <a:rPr 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日期</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会议</a:t>
            </a:r>
            <a:r>
              <a:rPr 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a:t>
            </a:r>
            <a:r>
              <a:rPr 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2025.10.15</a:t>
            </a:r>
            <a:r>
              <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内部培训会议</a:t>
            </a:r>
            <a:endPar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96670" y="1401445"/>
            <a:ext cx="8787130" cy="4263390"/>
          </a:xfrm>
          <a:prstGeom prst="rect">
            <a:avLst/>
          </a:prstGeom>
          <a:noFill/>
        </p:spPr>
        <p:txBody>
          <a:bodyPr wrap="square" rtlCol="0">
            <a:noAutofit/>
          </a:bodyPr>
          <a:p>
            <a:pPr indent="609600" algn="l" fontAlgn="auto">
              <a:lnSpc>
                <a:spcPct val="200000"/>
              </a:lnSpc>
              <a:extLst>
                <a:ext uri="{35155182-B16C-46BC-9424-99874614C6A1}">
                  <wpsdc:indentchars xmlns:wpsdc="http://www.wps.cn/officeDocument/2017/drawingmlCustomData" val="200" checksum="4158780845"/>
                </a:ext>
              </a:extLst>
            </a:pPr>
            <a:r>
              <a:rPr lang="zh-CN" altLang="en-US" sz="2400" dirty="0">
                <a:latin typeface="宋体" panose="02010600030101010101" pitchFamily="2" charset="-122"/>
                <a:ea typeface="宋体" panose="02010600030101010101" pitchFamily="2" charset="-122"/>
              </a:rPr>
              <a:t>印章是企业法定事务中的重要工具之一，它代表了企业的法人意志，涉及到合同签署、资金支付、法律文件的确认等重要操作。印章管理不当或使用不规范，可能导致企业面临严重的法律风险，甚至造成财务损失。因此，建立完善的印章管理制度，不仅能有效防范风险，还能保障企业的运营合规性和合法性。</a:t>
            </a:r>
            <a:endParaRPr lang="zh-CN" altLang="en-US" sz="2400" dirty="0">
              <a:latin typeface="宋体" panose="02010600030101010101" pitchFamily="2" charset="-122"/>
              <a:ea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5925" y="1041400"/>
            <a:ext cx="11186160" cy="5633085"/>
          </a:xfrm>
          <a:prstGeom prst="rect">
            <a:avLst/>
          </a:prstGeom>
          <a:noFill/>
        </p:spPr>
        <p:txBody>
          <a:bodyPr wrap="square" rtlCol="0">
            <a:noAutofit/>
          </a:bodyPr>
          <a:p>
            <a:pPr indent="711200" algn="l" fontAlgn="auto">
              <a:lnSpc>
                <a:spcPct val="200000"/>
              </a:lnSpc>
              <a:extLst>
                <a:ext uri="{35155182-B16C-46BC-9424-99874614C6A1}">
                  <wpsdc:indentchars xmlns:wpsdc="http://www.wps.cn/officeDocument/2017/drawingmlCustomData" val="200" checksum="3773799597"/>
                </a:ext>
              </a:extLst>
            </a:pPr>
            <a:endParaRPr lang="zh-CN" altLang="en-US" sz="2800" b="1" dirty="0">
              <a:latin typeface="宋体" panose="02010600030101010101" pitchFamily="2" charset="-122"/>
              <a:ea typeface="宋体" panose="02010600030101010101" pitchFamily="2" charset="-122"/>
            </a:endParaRPr>
          </a:p>
        </p:txBody>
      </p:sp>
      <p:grpSp>
        <p:nvGrpSpPr>
          <p:cNvPr id="57" name="组合 56"/>
          <p:cNvGrpSpPr/>
          <p:nvPr>
            <p:custDataLst>
              <p:tags r:id="rId1"/>
            </p:custDataLst>
          </p:nvPr>
        </p:nvGrpSpPr>
        <p:grpSpPr>
          <a:xfrm>
            <a:off x="4659630" y="1607185"/>
            <a:ext cx="7606030" cy="3495675"/>
            <a:chOff x="4218" y="3070"/>
            <a:chExt cx="11978" cy="5505"/>
          </a:xfrm>
        </p:grpSpPr>
        <p:sp>
          <p:nvSpPr>
            <p:cNvPr id="59" name="TextBox 25"/>
            <p:cNvSpPr txBox="1"/>
            <p:nvPr>
              <p:custDataLst>
                <p:tags r:id="rId2"/>
              </p:custDataLst>
            </p:nvPr>
          </p:nvSpPr>
          <p:spPr>
            <a:xfrm flipH="1">
              <a:off x="8082" y="6344"/>
              <a:ext cx="8114" cy="580"/>
            </a:xfrm>
            <a:prstGeom prst="rect">
              <a:avLst/>
            </a:prstGeom>
            <a:noFill/>
          </p:spPr>
          <p:txBody>
            <a:bodyPr wrap="square" rtlCol="0">
              <a:spAutoFit/>
              <a:scene3d>
                <a:camera prst="orthographicFront"/>
                <a:lightRig rig="threePt" dir="t"/>
              </a:scene3d>
            </a:bodyPr>
            <a:p>
              <a:pPr lvl="0" algn="l" fontAlgn="base"/>
              <a:r>
                <a:rPr lang="zh-CN" altLang="en-US" b="1" dirty="0">
                  <a:latin typeface="宋体" panose="02010600030101010101" pitchFamily="2" charset="-122"/>
                  <a:ea typeface="宋体" panose="02010600030101010101" pitchFamily="2" charset="-122"/>
                  <a:sym typeface="+mn-ea"/>
                </a:rPr>
                <a:t>企业在印章管理方面存在问题</a:t>
              </a:r>
              <a:endParaRPr lang="zh-CN" altLang="zh-CN" strike="noStrike" noProof="1">
                <a:solidFill>
                  <a:schemeClr val="tx1">
                    <a:lumMod val="65000"/>
                    <a:lumOff val="35000"/>
                  </a:schemeClr>
                </a:solidFill>
                <a:effectLst/>
                <a:cs typeface="+mn-ea"/>
                <a:sym typeface="+mn-lt"/>
              </a:endParaRPr>
            </a:p>
          </p:txBody>
        </p:sp>
        <p:sp>
          <p:nvSpPr>
            <p:cNvPr id="61" name="TextBox 25"/>
            <p:cNvSpPr txBox="1"/>
            <p:nvPr>
              <p:custDataLst>
                <p:tags r:id="rId3"/>
              </p:custDataLst>
            </p:nvPr>
          </p:nvSpPr>
          <p:spPr>
            <a:xfrm flipH="1">
              <a:off x="4218" y="7753"/>
              <a:ext cx="2710" cy="822"/>
            </a:xfrm>
            <a:prstGeom prst="rect">
              <a:avLst/>
            </a:prstGeom>
            <a:noFill/>
          </p:spPr>
          <p:txBody>
            <a:bodyPr wrap="square" rtlCol="0">
              <a:spAutoFit/>
              <a:scene3d>
                <a:camera prst="orthographicFront"/>
                <a:lightRig rig="threePt" dir="t"/>
              </a:scene3d>
            </a:bodyPr>
            <a:p>
              <a:pPr lvl="0" algn="ctr" fontAlgn="base"/>
              <a:r>
                <a:rPr lang="en-US" altLang="zh-CN" sz="2800" b="1" strike="noStrike" noProof="1">
                  <a:solidFill>
                    <a:srgbClr val="0070C0"/>
                  </a:solidFill>
                  <a:effectLst/>
                  <a:latin typeface="Arial" panose="020B0604020202020204" pitchFamily="34" charset="0"/>
                  <a:cs typeface="Arial" panose="020B0604020202020204" pitchFamily="34" charset="0"/>
                  <a:sym typeface="+mn-lt"/>
                </a:rPr>
                <a:t>PART 4</a:t>
              </a:r>
              <a:endParaRPr lang="en-US" altLang="zh-CN" sz="2800" strike="noStrike" noProof="1">
                <a:solidFill>
                  <a:srgbClr val="0070C0"/>
                </a:solidFill>
                <a:effectLst/>
                <a:cs typeface="+mn-ea"/>
                <a:sym typeface="+mn-lt"/>
              </a:endParaRPr>
            </a:p>
          </p:txBody>
        </p:sp>
        <p:sp>
          <p:nvSpPr>
            <p:cNvPr id="63" name="TextBox 25"/>
            <p:cNvSpPr txBox="1"/>
            <p:nvPr>
              <p:custDataLst>
                <p:tags r:id="rId4"/>
              </p:custDataLst>
            </p:nvPr>
          </p:nvSpPr>
          <p:spPr>
            <a:xfrm flipH="1">
              <a:off x="6928" y="7753"/>
              <a:ext cx="6953" cy="592"/>
            </a:xfrm>
            <a:prstGeom prst="rect">
              <a:avLst/>
            </a:prstGeom>
            <a:noFill/>
          </p:spPr>
          <p:txBody>
            <a:bodyPr wrap="square" rtlCol="0">
              <a:noAutofit/>
              <a:scene3d>
                <a:camera prst="orthographicFront"/>
                <a:lightRig rig="threePt" dir="t"/>
              </a:scene3d>
            </a:bodyPr>
            <a:p>
              <a:pPr indent="508000" algn="l" fontAlgn="auto">
                <a:lnSpc>
                  <a:spcPct val="150000"/>
                </a:lnSpc>
              </a:pPr>
              <a:r>
                <a:rPr lang="en-US" altLang="zh-CN" b="1" dirty="0">
                  <a:latin typeface="宋体" panose="02010600030101010101" pitchFamily="2" charset="-122"/>
                  <a:ea typeface="宋体" panose="02010600030101010101" pitchFamily="2" charset="-122"/>
                  <a:sym typeface="+mn-ea"/>
                </a:rPr>
                <a:t>  </a:t>
              </a:r>
              <a:r>
                <a:rPr lang="zh-CN" altLang="en-US" b="1" dirty="0">
                  <a:latin typeface="宋体" panose="02010600030101010101" pitchFamily="2" charset="-122"/>
                  <a:ea typeface="宋体" panose="02010600030101010101" pitchFamily="2" charset="-122"/>
                  <a:sym typeface="+mn-ea"/>
                </a:rPr>
                <a:t>公司印章的保管方面需要采取措施</a:t>
              </a:r>
              <a:endParaRPr lang="zh-CN" altLang="zh-CN" strike="noStrike" noProof="1">
                <a:solidFill>
                  <a:schemeClr val="tx1">
                    <a:lumMod val="65000"/>
                    <a:lumOff val="35000"/>
                  </a:schemeClr>
                </a:solidFill>
                <a:effectLst/>
                <a:cs typeface="+mn-ea"/>
                <a:sym typeface="+mn-lt"/>
              </a:endParaRPr>
            </a:p>
          </p:txBody>
        </p:sp>
        <p:sp>
          <p:nvSpPr>
            <p:cNvPr id="70" name="TextBox 25"/>
            <p:cNvSpPr txBox="1"/>
            <p:nvPr>
              <p:custDataLst>
                <p:tags r:id="rId5"/>
              </p:custDataLst>
            </p:nvPr>
          </p:nvSpPr>
          <p:spPr>
            <a:xfrm flipH="1">
              <a:off x="7945" y="3141"/>
              <a:ext cx="8114" cy="580"/>
            </a:xfrm>
            <a:prstGeom prst="rect">
              <a:avLst/>
            </a:prstGeom>
            <a:noFill/>
          </p:spPr>
          <p:txBody>
            <a:bodyPr wrap="square" rtlCol="0">
              <a:spAutoFit/>
              <a:scene3d>
                <a:camera prst="orthographicFront"/>
                <a:lightRig rig="threePt" dir="t"/>
              </a:scene3d>
            </a:bodyPr>
            <a:p>
              <a:pPr lvl="0" algn="l" fontAlgn="base"/>
              <a:r>
                <a:rPr lang="zh-CN" b="1" dirty="0">
                  <a:latin typeface="宋体" panose="02010600030101010101" pitchFamily="2" charset="-122"/>
                  <a:ea typeface="宋体" panose="02010600030101010101" pitchFamily="2" charset="-122"/>
                  <a:sym typeface="+mn-ea"/>
                </a:rPr>
                <a:t>公司各类印章及主要用途</a:t>
              </a:r>
              <a:endParaRPr lang="zh-CN" strike="noStrike" noProof="1">
                <a:solidFill>
                  <a:schemeClr val="tx1">
                    <a:lumMod val="65000"/>
                    <a:lumOff val="35000"/>
                  </a:schemeClr>
                </a:solidFill>
                <a:effectLst/>
                <a:cs typeface="+mn-ea"/>
                <a:sym typeface="+mn-lt"/>
              </a:endParaRPr>
            </a:p>
          </p:txBody>
        </p:sp>
        <p:sp>
          <p:nvSpPr>
            <p:cNvPr id="73" name="TextBox 25"/>
            <p:cNvSpPr txBox="1"/>
            <p:nvPr>
              <p:custDataLst>
                <p:tags r:id="rId6"/>
              </p:custDataLst>
            </p:nvPr>
          </p:nvSpPr>
          <p:spPr>
            <a:xfrm flipH="1">
              <a:off x="8082" y="4780"/>
              <a:ext cx="5792" cy="561"/>
            </a:xfrm>
            <a:prstGeom prst="rect">
              <a:avLst/>
            </a:prstGeom>
            <a:noFill/>
          </p:spPr>
          <p:txBody>
            <a:bodyPr wrap="square" rtlCol="0">
              <a:noAutofit/>
              <a:scene3d>
                <a:camera prst="orthographicFront"/>
                <a:lightRig rig="threePt" dir="t"/>
              </a:scene3d>
            </a:bodyPr>
            <a:p>
              <a:pPr lvl="0" algn="l" fontAlgn="base">
                <a:buClrTx/>
                <a:buSzTx/>
                <a:buFontTx/>
              </a:pPr>
              <a:r>
                <a:rPr lang="zh-CN" altLang="en-US" b="1" dirty="0">
                  <a:latin typeface="宋体" panose="02010600030101010101" pitchFamily="2" charset="-122"/>
                  <a:ea typeface="宋体" panose="02010600030101010101" pitchFamily="2" charset="-122"/>
                  <a:sym typeface="+mn-ea"/>
                </a:rPr>
                <a:t>印章使用</a:t>
              </a:r>
              <a:r>
                <a:rPr lang="en-US" altLang="zh-CN" b="1" dirty="0">
                  <a:latin typeface="宋体" panose="02010600030101010101" pitchFamily="2" charset="-122"/>
                  <a:ea typeface="宋体" panose="02010600030101010101" pitchFamily="2" charset="-122"/>
                  <a:sym typeface="+mn-ea"/>
                </a:rPr>
                <a:t>11</a:t>
              </a:r>
              <a:r>
                <a:rPr lang="zh-CN" altLang="en-US" b="1" dirty="0">
                  <a:latin typeface="宋体" panose="02010600030101010101" pitchFamily="2" charset="-122"/>
                  <a:ea typeface="宋体" panose="02010600030101010101" pitchFamily="2" charset="-122"/>
                  <a:sym typeface="+mn-ea"/>
                </a:rPr>
                <a:t>问</a:t>
              </a:r>
              <a:endParaRPr lang="zh-CN" altLang="en-US" b="1" dirty="0">
                <a:latin typeface="宋体" panose="02010600030101010101" pitchFamily="2" charset="-122"/>
                <a:ea typeface="宋体" panose="02010600030101010101" pitchFamily="2" charset="-122"/>
                <a:sym typeface="+mn-ea"/>
              </a:endParaRPr>
            </a:p>
          </p:txBody>
        </p:sp>
        <p:sp>
          <p:nvSpPr>
            <p:cNvPr id="75" name="TextBox 25"/>
            <p:cNvSpPr txBox="1"/>
            <p:nvPr>
              <p:custDataLst>
                <p:tags r:id="rId7"/>
              </p:custDataLst>
            </p:nvPr>
          </p:nvSpPr>
          <p:spPr>
            <a:xfrm flipH="1">
              <a:off x="4218" y="3070"/>
              <a:ext cx="2710" cy="822"/>
            </a:xfrm>
            <a:prstGeom prst="rect">
              <a:avLst/>
            </a:prstGeom>
            <a:noFill/>
          </p:spPr>
          <p:txBody>
            <a:bodyPr wrap="square" rtlCol="0">
              <a:spAutoFit/>
              <a:scene3d>
                <a:camera prst="orthographicFront"/>
                <a:lightRig rig="threePt" dir="t"/>
              </a:scene3d>
            </a:bodyPr>
            <a:p>
              <a:pPr lvl="0" algn="ctr" fontAlgn="base"/>
              <a:r>
                <a:rPr lang="en-US" altLang="zh-CN" sz="2800" b="1" strike="noStrike" noProof="1">
                  <a:solidFill>
                    <a:srgbClr val="0070C0"/>
                  </a:solidFill>
                  <a:effectLst/>
                  <a:latin typeface="Arial" panose="020B0604020202020204" pitchFamily="34" charset="0"/>
                  <a:cs typeface="Arial" panose="020B0604020202020204" pitchFamily="34" charset="0"/>
                  <a:sym typeface="+mn-lt"/>
                </a:rPr>
                <a:t>PART 1</a:t>
              </a:r>
              <a:endParaRPr lang="en-US" altLang="zh-CN" sz="2800" b="1" strike="noStrike" noProof="1">
                <a:solidFill>
                  <a:srgbClr val="0070C0"/>
                </a:solidFill>
                <a:effectLst/>
                <a:latin typeface="Arial" panose="020B0604020202020204" pitchFamily="34" charset="0"/>
                <a:cs typeface="Arial" panose="020B0604020202020204" pitchFamily="34" charset="0"/>
                <a:sym typeface="+mn-lt"/>
              </a:endParaRPr>
            </a:p>
          </p:txBody>
        </p:sp>
        <p:sp>
          <p:nvSpPr>
            <p:cNvPr id="76" name="TextBox 25"/>
            <p:cNvSpPr txBox="1"/>
            <p:nvPr>
              <p:custDataLst>
                <p:tags r:id="rId8"/>
              </p:custDataLst>
            </p:nvPr>
          </p:nvSpPr>
          <p:spPr>
            <a:xfrm flipH="1">
              <a:off x="4218" y="4631"/>
              <a:ext cx="2710" cy="822"/>
            </a:xfrm>
            <a:prstGeom prst="rect">
              <a:avLst/>
            </a:prstGeom>
            <a:noFill/>
          </p:spPr>
          <p:txBody>
            <a:bodyPr wrap="square" rtlCol="0">
              <a:spAutoFit/>
              <a:scene3d>
                <a:camera prst="orthographicFront"/>
                <a:lightRig rig="threePt" dir="t"/>
              </a:scene3d>
            </a:bodyPr>
            <a:p>
              <a:pPr lvl="0" algn="ctr" fontAlgn="base">
                <a:buClrTx/>
                <a:buSzTx/>
                <a:buFontTx/>
              </a:pPr>
              <a:r>
                <a:rPr lang="en-US" altLang="zh-CN" sz="2800" b="1" strike="noStrike" noProof="1">
                  <a:solidFill>
                    <a:srgbClr val="0070C0"/>
                  </a:solidFill>
                  <a:effectLst/>
                  <a:latin typeface="Arial" panose="020B0604020202020204" pitchFamily="34" charset="0"/>
                  <a:cs typeface="Arial" panose="020B0604020202020204" pitchFamily="34" charset="0"/>
                  <a:sym typeface="+mn-lt"/>
                </a:rPr>
                <a:t>PART 2</a:t>
              </a:r>
              <a:endParaRPr lang="en-US" altLang="zh-CN" sz="2800" b="1" strike="noStrike" noProof="1">
                <a:solidFill>
                  <a:srgbClr val="0070C0"/>
                </a:solidFill>
                <a:effectLst/>
                <a:latin typeface="Arial" panose="020B0604020202020204" pitchFamily="34" charset="0"/>
                <a:cs typeface="Arial" panose="020B0604020202020204" pitchFamily="34" charset="0"/>
                <a:sym typeface="+mn-lt"/>
              </a:endParaRPr>
            </a:p>
          </p:txBody>
        </p:sp>
        <p:sp>
          <p:nvSpPr>
            <p:cNvPr id="77" name="TextBox 25"/>
            <p:cNvSpPr txBox="1"/>
            <p:nvPr>
              <p:custDataLst>
                <p:tags r:id="rId9"/>
              </p:custDataLst>
            </p:nvPr>
          </p:nvSpPr>
          <p:spPr>
            <a:xfrm flipH="1">
              <a:off x="4218" y="6192"/>
              <a:ext cx="2710" cy="822"/>
            </a:xfrm>
            <a:prstGeom prst="rect">
              <a:avLst/>
            </a:prstGeom>
            <a:noFill/>
          </p:spPr>
          <p:txBody>
            <a:bodyPr wrap="square" rtlCol="0">
              <a:spAutoFit/>
              <a:scene3d>
                <a:camera prst="orthographicFront"/>
                <a:lightRig rig="threePt" dir="t"/>
              </a:scene3d>
            </a:bodyPr>
            <a:p>
              <a:pPr lvl="0" algn="ctr" fontAlgn="base">
                <a:buClrTx/>
                <a:buSzTx/>
                <a:buFontTx/>
              </a:pPr>
              <a:r>
                <a:rPr lang="en-US" altLang="zh-CN" sz="2800" b="1" strike="noStrike" noProof="1">
                  <a:solidFill>
                    <a:srgbClr val="0070C0"/>
                  </a:solidFill>
                  <a:effectLst/>
                  <a:latin typeface="Arial" panose="020B0604020202020204" pitchFamily="34" charset="0"/>
                  <a:cs typeface="Arial" panose="020B0604020202020204" pitchFamily="34" charset="0"/>
                  <a:sym typeface="+mn-lt"/>
                </a:rPr>
                <a:t>PART 3</a:t>
              </a:r>
              <a:endParaRPr lang="en-US" altLang="zh-CN" sz="2800" b="1" strike="noStrike" noProof="1">
                <a:solidFill>
                  <a:srgbClr val="0070C0"/>
                </a:solidFill>
                <a:effectLst/>
                <a:latin typeface="Arial" panose="020B0604020202020204" pitchFamily="34" charset="0"/>
                <a:cs typeface="Arial" panose="020B0604020202020204" pitchFamily="34" charset="0"/>
                <a:sym typeface="+mn-lt"/>
              </a:endParaRPr>
            </a:p>
          </p:txBody>
        </p:sp>
      </p:grpSp>
      <p:sp>
        <p:nvSpPr>
          <p:cNvPr id="78" name="TextBox 25"/>
          <p:cNvSpPr txBox="1"/>
          <p:nvPr/>
        </p:nvSpPr>
        <p:spPr>
          <a:xfrm flipH="1">
            <a:off x="712470" y="2710815"/>
            <a:ext cx="3418840" cy="768350"/>
          </a:xfrm>
          <a:prstGeom prst="rect">
            <a:avLst/>
          </a:prstGeom>
          <a:noFill/>
          <a:effectLst/>
        </p:spPr>
        <p:txBody>
          <a:bodyPr wrap="square" rtlCol="0">
            <a:spAutoFit/>
            <a:scene3d>
              <a:camera prst="orthographicFront"/>
              <a:lightRig rig="threePt" dir="t"/>
            </a:scene3d>
          </a:bodyPr>
          <a:p>
            <a:pPr lvl="0" algn="ctr" fontAlgn="base"/>
            <a:r>
              <a:rPr lang="en-US" altLang="zh-CN" sz="4400" b="1">
                <a:solidFill>
                  <a:srgbClr val="0070C0"/>
                </a:solidFill>
                <a:effectLst/>
                <a:latin typeface="Arial" panose="020B0604020202020204" pitchFamily="34" charset="0"/>
                <a:cs typeface="Arial" panose="020B0604020202020204" pitchFamily="34" charset="0"/>
                <a:sym typeface="+mn-lt"/>
              </a:rPr>
              <a:t>CONTENTS</a:t>
            </a:r>
            <a:endParaRPr lang="en-US" altLang="zh-CN" sz="4400" b="1" u="sng">
              <a:solidFill>
                <a:srgbClr val="0070C0"/>
              </a:solidFill>
              <a:effectLst/>
              <a:latin typeface="Arial" panose="020B0604020202020204" pitchFamily="34" charset="0"/>
              <a:cs typeface="Arial" panose="020B0604020202020204" pitchFamily="34" charset="0"/>
              <a:sym typeface="+mn-lt"/>
            </a:endParaRPr>
          </a:p>
        </p:txBody>
      </p:sp>
      <p:sp>
        <p:nvSpPr>
          <p:cNvPr id="79" name="TextBox 25"/>
          <p:cNvSpPr txBox="1"/>
          <p:nvPr/>
        </p:nvSpPr>
        <p:spPr>
          <a:xfrm flipH="1">
            <a:off x="1251268" y="3522345"/>
            <a:ext cx="2341245" cy="768350"/>
          </a:xfrm>
          <a:prstGeom prst="rect">
            <a:avLst/>
          </a:prstGeom>
          <a:noFill/>
          <a:effectLst/>
        </p:spPr>
        <p:txBody>
          <a:bodyPr wrap="square" rtlCol="0">
            <a:spAutoFit/>
            <a:scene3d>
              <a:camera prst="orthographicFront"/>
              <a:lightRig rig="threePt" dir="t"/>
            </a:scene3d>
          </a:bodyPr>
          <a:p>
            <a:pPr lvl="0" algn="ctr" fontAlgn="base"/>
            <a:r>
              <a:rPr lang="en-US" altLang="zh-CN" sz="4400" b="1">
                <a:solidFill>
                  <a:srgbClr val="0070C0"/>
                </a:solidFill>
                <a:effectLst/>
                <a:latin typeface="Arial" panose="020B0604020202020204" pitchFamily="34" charset="0"/>
                <a:cs typeface="Arial" panose="020B0604020202020204" pitchFamily="34" charset="0"/>
                <a:sym typeface="+mn-lt"/>
              </a:rPr>
              <a:t>目  录</a:t>
            </a:r>
            <a:endParaRPr lang="en-US" altLang="zh-CN" sz="4400" b="1">
              <a:solidFill>
                <a:srgbClr val="0070C0"/>
              </a:solidFill>
              <a:effectLst/>
              <a:latin typeface="Arial" panose="020B0604020202020204" pitchFamily="34" charset="0"/>
              <a:cs typeface="Arial" panose="020B0604020202020204" pitchFamily="34" charset="0"/>
              <a:sym typeface="+mn-lt"/>
            </a:endParaRPr>
          </a:p>
        </p:txBody>
      </p:sp>
      <p:sp>
        <p:nvSpPr>
          <p:cNvPr id="80" name="矩形 79"/>
          <p:cNvSpPr/>
          <p:nvPr/>
        </p:nvSpPr>
        <p:spPr>
          <a:xfrm>
            <a:off x="2048510" y="1726565"/>
            <a:ext cx="321310" cy="321310"/>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5"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rLst="">
                                      <p:cBhvr>
                                        <p:cTn id="7" dur="500"/>
                                        <p:tgtEl>
                                          <p:spTgt spid="78"/>
                                        </p:tgtEl>
                                      </p:cBhvr>
                                    </p:animEffect>
                                  </p:childTnLst>
                                </p:cTn>
                              </p:par>
                              <p:par>
                                <p:cTn id="8" presetID="10" presetClass="entr" presetSubtype="0" fill="hold" grpId="6"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rLst="">
                                      <p:cBhvr>
                                        <p:cTn id="10" dur="500"/>
                                        <p:tgtEl>
                                          <p:spTgt spid="79"/>
                                        </p:tgtEl>
                                      </p:cBhvr>
                                    </p:animEffect>
                                  </p:childTnLst>
                                </p:cTn>
                              </p:par>
                              <p:par>
                                <p:cTn id="11" presetID="53" presetClass="entr" presetSubtype="16" fill="hold" grpId="7" nodeType="withEffect">
                                  <p:stCondLst>
                                    <p:cond delay="0"/>
                                  </p:stCondLst>
                                  <p:childTnLst>
                                    <p:set>
                                      <p:cBhvr>
                                        <p:cTn id="12" dur="1" fill="hold">
                                          <p:stCondLst>
                                            <p:cond delay="0"/>
                                          </p:stCondLst>
                                        </p:cTn>
                                        <p:tgtEl>
                                          <p:spTgt spid="80"/>
                                        </p:tgtEl>
                                        <p:attrNameLst>
                                          <p:attrName>style.visibility</p:attrName>
                                        </p:attrNameLst>
                                      </p:cBhvr>
                                      <p:to>
                                        <p:strVal val="visible"/>
                                      </p:to>
                                    </p:set>
                                    <p:anim calcmode="lin" valueType="num">
                                      <p:cBhvr>
                                        <p:cTn id="13" dur="500" fill="hold"/>
                                        <p:tgtEl>
                                          <p:spTgt spid="80"/>
                                        </p:tgtEl>
                                        <p:attrNameLst>
                                          <p:attrName>ppt_w</p:attrName>
                                        </p:attrNameLst>
                                      </p:cBhvr>
                                      <p:tavLst>
                                        <p:tav tm="0">
                                          <p:val>
                                            <p:fltVal val="0"/>
                                          </p:val>
                                        </p:tav>
                                        <p:tav tm="100000">
                                          <p:val>
                                            <p:strVal val="#ppt_w"/>
                                          </p:val>
                                        </p:tav>
                                      </p:tavLst>
                                    </p:anim>
                                    <p:anim calcmode="lin" valueType="num">
                                      <p:cBhvr>
                                        <p:cTn id="14" dur="500" fill="hold"/>
                                        <p:tgtEl>
                                          <p:spTgt spid="80"/>
                                        </p:tgtEl>
                                        <p:attrNameLst>
                                          <p:attrName>ppt_h</p:attrName>
                                        </p:attrNameLst>
                                      </p:cBhvr>
                                      <p:tavLst>
                                        <p:tav tm="0">
                                          <p:val>
                                            <p:fltVal val="0"/>
                                          </p:val>
                                        </p:tav>
                                        <p:tav tm="100000">
                                          <p:val>
                                            <p:strVal val="#ppt_h"/>
                                          </p:val>
                                        </p:tav>
                                      </p:tavLst>
                                    </p:anim>
                                    <p:animEffect transition="in" filter="fade" prLst="">
                                      <p:cBhvr>
                                        <p:cTn id="15" dur="500"/>
                                        <p:tgtEl>
                                          <p:spTgt spid="80"/>
                                        </p:tgtEl>
                                      </p:cBhvr>
                                    </p:animEffect>
                                  </p:childTnLst>
                                </p:cTn>
                              </p:par>
                            </p:childTnLst>
                          </p:cTn>
                        </p:par>
                        <p:par>
                          <p:cTn id="16" fill="hold">
                            <p:stCondLst>
                              <p:cond delay="500"/>
                            </p:stCondLst>
                            <p:childTnLst>
                              <p:par>
                                <p:cTn id="17" presetID="2" presetClass="entr" presetSubtype="2"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1+#ppt_w/2"/>
                                          </p:val>
                                        </p:tav>
                                        <p:tav tm="100000">
                                          <p:val>
                                            <p:strVal val="#ppt_x"/>
                                          </p:val>
                                        </p:tav>
                                      </p:tavLst>
                                    </p:anim>
                                    <p:anim calcmode="lin" valueType="num">
                                      <p:cBhvr additive="base">
                                        <p:cTn id="20"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5" bldLvl="0" animBg="1" advAuto="0"/>
      <p:bldP spid="79" grpId="6" bldLvl="0" animBg="1" advAuto="0"/>
      <p:bldP spid="80" grpId="7" bldLvl="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4780" y="749935"/>
            <a:ext cx="7665720" cy="5654675"/>
          </a:xfrm>
          <a:prstGeom prst="rect">
            <a:avLst/>
          </a:prstGeom>
          <a:noFill/>
        </p:spPr>
        <p:txBody>
          <a:bodyPr wrap="square" rtlCol="0">
            <a:noAutofit/>
          </a:bodyPr>
          <a:p>
            <a:pPr indent="609600" algn="l" fontAlgn="auto">
              <a:lnSpc>
                <a:spcPts val="3500"/>
              </a:lnSpc>
              <a:extLst>
                <a:ext uri="{35155182-B16C-46BC-9424-99874614C6A1}">
                  <wpsdc:indentchars xmlns:wpsdc="http://www.wps.cn/officeDocument/2017/drawingmlCustomData" val="200" checksum="4158780845"/>
                </a:ext>
              </a:extLst>
            </a:pPr>
            <a:r>
              <a:rPr lang="zh-CN" altLang="en-US" sz="2400" b="1" dirty="0">
                <a:latin typeface="宋体" panose="02010600030101010101" pitchFamily="2" charset="-122"/>
                <a:ea typeface="宋体" panose="02010600030101010101" pitchFamily="2" charset="-122"/>
              </a:rPr>
              <a:t>主要印章（</a:t>
            </a:r>
            <a:r>
              <a:rPr lang="en-US" altLang="zh-CN" sz="2400" b="1" dirty="0">
                <a:latin typeface="宋体" panose="02010600030101010101" pitchFamily="2" charset="-122"/>
                <a:ea typeface="宋体" panose="02010600030101010101" pitchFamily="2" charset="-122"/>
              </a:rPr>
              <a:t>5</a:t>
            </a:r>
            <a:r>
              <a:rPr lang="zh-CN" altLang="en-US" sz="2400" b="1" dirty="0">
                <a:latin typeface="宋体" panose="02010600030101010101" pitchFamily="2" charset="-122"/>
                <a:ea typeface="宋体" panose="02010600030101010101" pitchFamily="2" charset="-122"/>
              </a:rPr>
              <a:t>种）</a:t>
            </a:r>
            <a:endParaRPr lang="zh-CN" altLang="en-US" sz="2400" b="1" dirty="0">
              <a:latin typeface="宋体" panose="02010600030101010101" pitchFamily="2" charset="-122"/>
              <a:ea typeface="宋体" panose="02010600030101010101" pitchFamily="2" charset="-122"/>
            </a:endParaRPr>
          </a:p>
          <a:p>
            <a:pPr indent="457200" algn="l" fontAlgn="auto">
              <a:lnSpc>
                <a:spcPts val="3500"/>
              </a:lnSpc>
              <a:extLst>
                <a:ext uri="{35155182-B16C-46BC-9424-99874614C6A1}">
                  <wpsdc:indentchars xmlns:wpsdc="http://www.wps.cn/officeDocument/2017/drawingmlCustomData" val="200" checksum="59296752"/>
                </a:ext>
              </a:extLst>
            </a:pPr>
            <a:r>
              <a:rPr lang="en-US" altLang="zh-CN" b="1" dirty="0">
                <a:latin typeface="宋体" panose="02010600030101010101" pitchFamily="2" charset="-122"/>
                <a:ea typeface="宋体" panose="02010600030101010101" pitchFamily="2" charset="-122"/>
              </a:rPr>
              <a:t>1</a:t>
            </a:r>
            <a:r>
              <a:rPr lang="zh-CN" altLang="en-US" b="1" dirty="0">
                <a:latin typeface="宋体" panose="02010600030101010101" pitchFamily="2" charset="-122"/>
                <a:ea typeface="宋体" panose="02010600030101010101" pitchFamily="2" charset="-122"/>
              </a:rPr>
              <a:t>、公章</a:t>
            </a:r>
            <a:endParaRPr lang="zh-CN" altLang="en-US" b="1" dirty="0">
              <a:latin typeface="宋体" panose="02010600030101010101" pitchFamily="2" charset="-122"/>
              <a:ea typeface="宋体" panose="02010600030101010101" pitchFamily="2" charset="-122"/>
            </a:endParaRPr>
          </a:p>
          <a:p>
            <a:pPr indent="457200" algn="l" fontAlgn="auto">
              <a:lnSpc>
                <a:spcPts val="35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样式：</a:t>
            </a:r>
            <a:r>
              <a:rPr lang="zh-CN" altLang="en-US" dirty="0">
                <a:latin typeface="宋体" panose="02010600030101010101" pitchFamily="2" charset="-122"/>
                <a:ea typeface="宋体" panose="02010600030101010101" pitchFamily="2" charset="-122"/>
              </a:rPr>
              <a:t>（一）</a:t>
            </a:r>
            <a:r>
              <a:rPr lang="en-US" altLang="en-US" dirty="0">
                <a:latin typeface="宋体" panose="02010600030101010101" pitchFamily="2" charset="-122"/>
                <a:ea typeface="宋体" panose="02010600030101010101" pitchFamily="2" charset="-122"/>
              </a:rPr>
              <a:t> </a:t>
            </a:r>
            <a:r>
              <a:rPr lang="zh-CN" altLang="en-US" dirty="0">
                <a:latin typeface="宋体" panose="02010600030101010101" pitchFamily="2" charset="-122"/>
                <a:ea typeface="宋体" panose="02010600030101010101" pitchFamily="2" charset="-122"/>
              </a:rPr>
              <a:t>圆形；（二）直径不得大于４</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５厘米，中央刊五角星，五角星外刊单位名称，自左而右环行；（三）所刊名称，应为法定名称。如名称字数过多不易刻制，可以采用规范化简称；（四）印章所刊汉字，应当使用国务院公布的简化字，字体为宋体；（五）其他专用印章（包括经济合同章、财务专用章等），在名称、式样上应与单位正式印章有所区别，经本单位领导批准后可以刻制；（六）应到当地公安机关指定的刻章单位刻制。</a:t>
            </a:r>
            <a:endParaRPr lang="zh-CN" altLang="en-US" dirty="0">
              <a:latin typeface="宋体" panose="02010600030101010101" pitchFamily="2" charset="-122"/>
              <a:ea typeface="宋体" panose="02010600030101010101" pitchFamily="2" charset="-122"/>
            </a:endParaRPr>
          </a:p>
          <a:p>
            <a:pPr indent="457200" algn="l" fontAlgn="auto">
              <a:lnSpc>
                <a:spcPts val="35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用途：</a:t>
            </a:r>
            <a:r>
              <a:rPr lang="zh-CN" altLang="en-US" dirty="0">
                <a:latin typeface="宋体" panose="02010600030101010101" pitchFamily="2" charset="-122"/>
                <a:ea typeface="宋体" panose="02010600030101010101" pitchFamily="2" charset="-122"/>
              </a:rPr>
              <a:t>代表公司最高意志，用于</a:t>
            </a:r>
            <a:r>
              <a:rPr lang="zh-CN" altLang="en-US" b="1" dirty="0">
                <a:solidFill>
                  <a:srgbClr val="00B050"/>
                </a:solidFill>
                <a:latin typeface="宋体" panose="02010600030101010101" pitchFamily="2" charset="-122"/>
                <a:ea typeface="宋体" panose="02010600030101010101" pitchFamily="2" charset="-122"/>
              </a:rPr>
              <a:t>对外发文、签订合同、工商税务登记、银行开户</a:t>
            </a:r>
            <a:r>
              <a:rPr lang="zh-CN" altLang="en-US" dirty="0">
                <a:latin typeface="宋体" panose="02010600030101010101" pitchFamily="2" charset="-122"/>
                <a:ea typeface="宋体" panose="02010600030101010101" pitchFamily="2" charset="-122"/>
              </a:rPr>
              <a:t>等重要事务，是公司对外活动的法定象征。</a:t>
            </a:r>
            <a:endParaRPr lang="zh-CN" altLang="en-US" dirty="0">
              <a:latin typeface="宋体" panose="02010600030101010101" pitchFamily="2" charset="-122"/>
              <a:ea typeface="宋体" panose="02010600030101010101" pitchFamily="2" charset="-122"/>
            </a:endParaRPr>
          </a:p>
          <a:p>
            <a:pPr indent="457200" algn="l" fontAlgn="auto">
              <a:lnSpc>
                <a:spcPts val="35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保管：</a:t>
            </a:r>
            <a:r>
              <a:rPr lang="zh-CN" altLang="en-US" dirty="0">
                <a:latin typeface="宋体" panose="02010600030101010101" pitchFamily="2" charset="-122"/>
                <a:ea typeface="宋体" panose="02010600030101010101" pitchFamily="2" charset="-122"/>
              </a:rPr>
              <a:t>通常由公司</a:t>
            </a:r>
            <a:r>
              <a:rPr lang="zh-CN" altLang="en-US" dirty="0">
                <a:solidFill>
                  <a:srgbClr val="00B050"/>
                </a:solidFill>
                <a:latin typeface="宋体" panose="02010600030101010101" pitchFamily="2" charset="-122"/>
                <a:ea typeface="宋体" panose="02010600030101010101" pitchFamily="2" charset="-122"/>
              </a:rPr>
              <a:t>法定代表人</a:t>
            </a:r>
            <a:r>
              <a:rPr lang="zh-CN" altLang="en-US" dirty="0">
                <a:latin typeface="宋体" panose="02010600030101010101" pitchFamily="2" charset="-122"/>
                <a:ea typeface="宋体" panose="02010600030101010101" pitchFamily="2" charset="-122"/>
              </a:rPr>
              <a:t>或</a:t>
            </a:r>
            <a:r>
              <a:rPr lang="zh-CN" altLang="en-US" dirty="0">
                <a:solidFill>
                  <a:srgbClr val="00B050"/>
                </a:solidFill>
                <a:latin typeface="宋体" panose="02010600030101010101" pitchFamily="2" charset="-122"/>
                <a:ea typeface="宋体" panose="02010600030101010101" pitchFamily="2" charset="-122"/>
              </a:rPr>
              <a:t>授权的</a:t>
            </a:r>
            <a:r>
              <a:rPr lang="zh-CN" altLang="en-US" b="1" dirty="0">
                <a:solidFill>
                  <a:srgbClr val="00B050"/>
                </a:solidFill>
                <a:latin typeface="宋体" panose="02010600030101010101" pitchFamily="2" charset="-122"/>
                <a:ea typeface="宋体" panose="02010600030101010101" pitchFamily="2" charset="-122"/>
              </a:rPr>
              <a:t>高级管理人员</a:t>
            </a:r>
            <a:r>
              <a:rPr lang="zh-CN" altLang="en-US" dirty="0">
                <a:latin typeface="宋体" panose="02010600030101010101" pitchFamily="2" charset="-122"/>
                <a:ea typeface="宋体" panose="02010600030101010101" pitchFamily="2" charset="-122"/>
              </a:rPr>
              <a:t>保管，使用需严格审批。</a:t>
            </a:r>
            <a:endParaRPr lang="zh-CN" altLang="en-US" dirty="0">
              <a:latin typeface="宋体" panose="02010600030101010101" pitchFamily="2" charset="-122"/>
              <a:ea typeface="宋体" panose="02010600030101010101" pitchFamily="2" charset="-122"/>
            </a:endParaRPr>
          </a:p>
          <a:p>
            <a:pPr indent="457200" algn="l" fontAlgn="auto">
              <a:lnSpc>
                <a:spcPts val="4000"/>
              </a:lnSpc>
              <a:extLst>
                <a:ext uri="{35155182-B16C-46BC-9424-99874614C6A1}">
                  <wpsdc:indentchars xmlns:wpsdc="http://www.wps.cn/officeDocument/2017/drawingmlCustomData" val="200" checksum="59296752"/>
                </a:ext>
              </a:extLst>
            </a:pPr>
            <a:endParaRPr lang="zh-CN" altLang="en-US" dirty="0">
              <a:latin typeface="宋体" panose="02010600030101010101" pitchFamily="2" charset="-122"/>
              <a:ea typeface="宋体" panose="02010600030101010101" pitchFamily="2" charset="-122"/>
            </a:endParaRPr>
          </a:p>
        </p:txBody>
      </p:sp>
      <p:pic>
        <p:nvPicPr>
          <p:cNvPr id="4" name="图片 3"/>
          <p:cNvPicPr>
            <a:picLocks noChangeAspect="1"/>
          </p:cNvPicPr>
          <p:nvPr/>
        </p:nvPicPr>
        <p:blipFill>
          <a:blip r:embed="rId1"/>
          <a:stretch>
            <a:fillRect/>
          </a:stretch>
        </p:blipFill>
        <p:spPr>
          <a:xfrm>
            <a:off x="7682865" y="942975"/>
            <a:ext cx="4509135" cy="582803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096000" y="1041400"/>
            <a:ext cx="5506085" cy="5039995"/>
          </a:xfrm>
          <a:prstGeom prst="rect">
            <a:avLst/>
          </a:prstGeom>
          <a:noFill/>
        </p:spPr>
        <p:txBody>
          <a:bodyPr wrap="square" rtlCol="0">
            <a:noAutofit/>
          </a:bodyPr>
          <a:p>
            <a:pPr indent="711200" algn="l" fontAlgn="auto">
              <a:lnSpc>
                <a:spcPct val="200000"/>
              </a:lnSpc>
              <a:extLst>
                <a:ext uri="{35155182-B16C-46BC-9424-99874614C6A1}">
                  <wpsdc:indentchars xmlns:wpsdc="http://www.wps.cn/officeDocument/2017/drawingmlCustomData" val="200" checksum="3773799597"/>
                </a:ext>
              </a:extLst>
            </a:pPr>
            <a:endParaRPr lang="zh-CN" altLang="en-US" sz="2800" b="1" dirty="0">
              <a:latin typeface="宋体" panose="02010600030101010101" pitchFamily="2" charset="-122"/>
              <a:ea typeface="宋体" panose="02010600030101010101" pitchFamily="2" charset="-122"/>
            </a:endParaRPr>
          </a:p>
        </p:txBody>
      </p:sp>
      <p:sp>
        <p:nvSpPr>
          <p:cNvPr id="4" name="文本框 3"/>
          <p:cNvSpPr txBox="1"/>
          <p:nvPr/>
        </p:nvSpPr>
        <p:spPr>
          <a:xfrm>
            <a:off x="485140" y="927100"/>
            <a:ext cx="5867400" cy="4697095"/>
          </a:xfrm>
          <a:prstGeom prst="rect">
            <a:avLst/>
          </a:prstGeom>
          <a:noFill/>
        </p:spPr>
        <p:txBody>
          <a:bodyPr wrap="square" rtlCol="0">
            <a:noAutofit/>
          </a:bodyPr>
          <a:p>
            <a:pPr indent="609600" algn="l" fontAlgn="auto">
              <a:lnSpc>
                <a:spcPts val="4000"/>
              </a:lnSpc>
            </a:pPr>
            <a:r>
              <a:rPr lang="en-US" altLang="zh-CN" sz="2400" b="1" dirty="0">
                <a:latin typeface="宋体" panose="02010600030101010101" pitchFamily="2" charset="-122"/>
                <a:ea typeface="宋体" panose="02010600030101010101" pitchFamily="2" charset="-122"/>
                <a:sym typeface="+mn-ea"/>
              </a:rPr>
              <a:t>2</a:t>
            </a:r>
            <a:r>
              <a:rPr lang="zh-CN" altLang="en-US" sz="2400" b="1" dirty="0">
                <a:latin typeface="宋体" panose="02010600030101010101" pitchFamily="2" charset="-122"/>
                <a:ea typeface="宋体" panose="02010600030101010101" pitchFamily="2" charset="-122"/>
                <a:sym typeface="+mn-ea"/>
              </a:rPr>
              <a:t>、财务专用章</a:t>
            </a:r>
            <a:endParaRPr lang="zh-CN" altLang="en-US" sz="2400" b="1" dirty="0">
              <a:latin typeface="宋体" panose="02010600030101010101" pitchFamily="2" charset="-122"/>
              <a:ea typeface="宋体" panose="02010600030101010101" pitchFamily="2" charset="-122"/>
            </a:endParaRPr>
          </a:p>
          <a:p>
            <a:pPr indent="508000" algn="l" fontAlgn="auto">
              <a:lnSpc>
                <a:spcPts val="4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sym typeface="+mn-ea"/>
              </a:rPr>
              <a:t>样式：</a:t>
            </a:r>
            <a:r>
              <a:rPr lang="zh-CN" altLang="en-US" sz="2000" dirty="0">
                <a:latin typeface="宋体" panose="02010600030101010101" pitchFamily="2" charset="-122"/>
                <a:ea typeface="宋体" panose="02010600030101010101" pitchFamily="2" charset="-122"/>
                <a:sym typeface="+mn-ea"/>
              </a:rPr>
              <a:t>财务专用章的字体为宋体和隶书，尺寸主要分为三种，正方形的尺寸为</a:t>
            </a:r>
            <a:r>
              <a:rPr lang="en-US" altLang="zh-CN" sz="2000" dirty="0">
                <a:latin typeface="宋体" panose="02010600030101010101" pitchFamily="2" charset="-122"/>
                <a:ea typeface="宋体" panose="02010600030101010101" pitchFamily="2" charset="-122"/>
                <a:sym typeface="+mn-ea"/>
              </a:rPr>
              <a:t>22</a:t>
            </a:r>
            <a:r>
              <a:rPr lang="en-US" altLang="en-US" sz="2000" dirty="0">
                <a:latin typeface="宋体" panose="02010600030101010101" pitchFamily="2" charset="-122"/>
                <a:ea typeface="宋体" panose="02010600030101010101" pitchFamily="2" charset="-122"/>
                <a:sym typeface="+mn-ea"/>
              </a:rPr>
              <a:t>×</a:t>
            </a:r>
            <a:r>
              <a:rPr lang="en-US" altLang="zh-CN" sz="2000" dirty="0">
                <a:latin typeface="宋体" panose="02010600030101010101" pitchFamily="2" charset="-122"/>
                <a:ea typeface="宋体" panose="02010600030101010101" pitchFamily="2" charset="-122"/>
                <a:sym typeface="+mn-ea"/>
              </a:rPr>
              <a:t>22mm </a:t>
            </a:r>
            <a:r>
              <a:rPr lang="zh-CN" altLang="en-US" sz="2000" dirty="0">
                <a:latin typeface="宋体" panose="02010600030101010101" pitchFamily="2" charset="-122"/>
                <a:ea typeface="宋体" panose="02010600030101010101" pitchFamily="2" charset="-122"/>
                <a:sym typeface="+mn-ea"/>
              </a:rPr>
              <a:t>或者</a:t>
            </a:r>
            <a:r>
              <a:rPr lang="en-US" altLang="zh-CN" sz="2000" dirty="0">
                <a:latin typeface="宋体" panose="02010600030101010101" pitchFamily="2" charset="-122"/>
                <a:ea typeface="宋体" panose="02010600030101010101" pitchFamily="2" charset="-122"/>
                <a:sym typeface="+mn-ea"/>
              </a:rPr>
              <a:t> 25</a:t>
            </a:r>
            <a:r>
              <a:rPr lang="en-US" altLang="en-US" sz="2000" dirty="0">
                <a:latin typeface="宋体" panose="02010600030101010101" pitchFamily="2" charset="-122"/>
                <a:ea typeface="宋体" panose="02010600030101010101" pitchFamily="2" charset="-122"/>
                <a:sym typeface="+mn-ea"/>
              </a:rPr>
              <a:t>×</a:t>
            </a:r>
            <a:r>
              <a:rPr lang="en-US" altLang="zh-CN" sz="2000" dirty="0">
                <a:latin typeface="宋体" panose="02010600030101010101" pitchFamily="2" charset="-122"/>
                <a:ea typeface="宋体" panose="02010600030101010101" pitchFamily="2" charset="-122"/>
                <a:sym typeface="+mn-ea"/>
              </a:rPr>
              <a:t>25mm</a:t>
            </a:r>
            <a:r>
              <a:rPr lang="zh-CN" altLang="en-US" sz="2000" dirty="0">
                <a:latin typeface="宋体" panose="02010600030101010101" pitchFamily="2" charset="-122"/>
                <a:ea typeface="宋体" panose="02010600030101010101" pitchFamily="2" charset="-122"/>
                <a:sym typeface="+mn-ea"/>
              </a:rPr>
              <a:t>，圆形尺寸为</a:t>
            </a:r>
            <a:r>
              <a:rPr lang="en-US" altLang="zh-CN" sz="2000" dirty="0">
                <a:latin typeface="宋体" panose="02010600030101010101" pitchFamily="2" charset="-122"/>
                <a:ea typeface="宋体" panose="02010600030101010101" pitchFamily="2" charset="-122"/>
                <a:sym typeface="+mn-ea"/>
              </a:rPr>
              <a:t>38</a:t>
            </a:r>
            <a:r>
              <a:rPr lang="en-US" altLang="en-US" sz="2000" dirty="0">
                <a:latin typeface="宋体" panose="02010600030101010101" pitchFamily="2" charset="-122"/>
                <a:ea typeface="宋体" panose="02010600030101010101" pitchFamily="2" charset="-122"/>
                <a:sym typeface="+mn-ea"/>
              </a:rPr>
              <a:t>×</a:t>
            </a:r>
            <a:r>
              <a:rPr lang="en-US" altLang="zh-CN" sz="2000" dirty="0">
                <a:latin typeface="宋体" panose="02010600030101010101" pitchFamily="2" charset="-122"/>
                <a:ea typeface="宋体" panose="02010600030101010101" pitchFamily="2" charset="-122"/>
                <a:sym typeface="+mn-ea"/>
              </a:rPr>
              <a:t>38mm</a:t>
            </a:r>
            <a:r>
              <a:rPr lang="zh-CN" altLang="en-US" sz="2000" dirty="0">
                <a:latin typeface="宋体" panose="02010600030101010101" pitchFamily="2" charset="-122"/>
                <a:ea typeface="宋体" panose="02010600030101010101" pitchFamily="2" charset="-122"/>
                <a:sym typeface="+mn-ea"/>
              </a:rPr>
              <a:t>，椭圆尺寸为</a:t>
            </a:r>
            <a:r>
              <a:rPr lang="en-US" altLang="zh-CN" sz="2000" dirty="0">
                <a:latin typeface="宋体" panose="02010600030101010101" pitchFamily="2" charset="-122"/>
                <a:ea typeface="宋体" panose="02010600030101010101" pitchFamily="2" charset="-122"/>
                <a:sym typeface="+mn-ea"/>
              </a:rPr>
              <a:t>45</a:t>
            </a:r>
            <a:r>
              <a:rPr lang="en-US" altLang="en-US" sz="2000" dirty="0">
                <a:latin typeface="宋体" panose="02010600030101010101" pitchFamily="2" charset="-122"/>
                <a:ea typeface="宋体" panose="02010600030101010101" pitchFamily="2" charset="-122"/>
                <a:sym typeface="+mn-ea"/>
              </a:rPr>
              <a:t>×</a:t>
            </a:r>
            <a:r>
              <a:rPr lang="en-US" altLang="zh-CN" sz="2000" dirty="0">
                <a:latin typeface="宋体" panose="02010600030101010101" pitchFamily="2" charset="-122"/>
                <a:ea typeface="宋体" panose="02010600030101010101" pitchFamily="2" charset="-122"/>
                <a:sym typeface="+mn-ea"/>
              </a:rPr>
              <a:t>30mm</a:t>
            </a:r>
            <a:r>
              <a:rPr lang="zh-CN" altLang="en-US" sz="2000" dirty="0">
                <a:latin typeface="宋体" panose="02010600030101010101" pitchFamily="2" charset="-122"/>
                <a:ea typeface="宋体" panose="02010600030101010101" pitchFamily="2" charset="-122"/>
                <a:sym typeface="+mn-ea"/>
              </a:rPr>
              <a:t>。不过，不同地区可能会有一定差异，如广州地区财务专用章为正方型，尺寸为</a:t>
            </a:r>
            <a:r>
              <a:rPr lang="en-US" altLang="zh-CN" sz="2000" dirty="0">
                <a:latin typeface="宋体" panose="02010600030101010101" pitchFamily="2" charset="-122"/>
                <a:ea typeface="宋体" panose="02010600030101010101" pitchFamily="2" charset="-122"/>
                <a:sym typeface="+mn-ea"/>
              </a:rPr>
              <a:t>22</a:t>
            </a:r>
            <a:r>
              <a:rPr lang="en-US" altLang="en-US" sz="2000" dirty="0">
                <a:latin typeface="宋体" panose="02010600030101010101" pitchFamily="2" charset="-122"/>
                <a:ea typeface="宋体" panose="02010600030101010101" pitchFamily="2" charset="-122"/>
                <a:sym typeface="+mn-ea"/>
              </a:rPr>
              <a:t>×</a:t>
            </a:r>
            <a:r>
              <a:rPr lang="en-US" altLang="zh-CN" sz="2000" dirty="0">
                <a:latin typeface="宋体" panose="02010600030101010101" pitchFamily="2" charset="-122"/>
                <a:ea typeface="宋体" panose="02010600030101010101" pitchFamily="2" charset="-122"/>
                <a:sym typeface="+mn-ea"/>
              </a:rPr>
              <a:t>22</a:t>
            </a:r>
            <a:r>
              <a:rPr lang="zh-CN" altLang="en-US" sz="2000" dirty="0">
                <a:latin typeface="宋体" panose="02010600030101010101" pitchFamily="2" charset="-122"/>
                <a:ea typeface="宋体" panose="02010600030101010101" pitchFamily="2" charset="-122"/>
                <a:sym typeface="+mn-ea"/>
              </a:rPr>
              <a:t>毫米和</a:t>
            </a:r>
            <a:r>
              <a:rPr lang="en-US" altLang="zh-CN" sz="2000" dirty="0">
                <a:latin typeface="宋体" panose="02010600030101010101" pitchFamily="2" charset="-122"/>
                <a:ea typeface="宋体" panose="02010600030101010101" pitchFamily="2" charset="-122"/>
                <a:sym typeface="+mn-ea"/>
              </a:rPr>
              <a:t> 25</a:t>
            </a:r>
            <a:r>
              <a:rPr lang="en-US" altLang="en-US" sz="2000" dirty="0">
                <a:latin typeface="宋体" panose="02010600030101010101" pitchFamily="2" charset="-122"/>
                <a:ea typeface="宋体" panose="02010600030101010101" pitchFamily="2" charset="-122"/>
                <a:sym typeface="+mn-ea"/>
              </a:rPr>
              <a:t>×</a:t>
            </a:r>
            <a:r>
              <a:rPr lang="en-US" altLang="zh-CN" sz="2000" dirty="0">
                <a:latin typeface="宋体" panose="02010600030101010101" pitchFamily="2" charset="-122"/>
                <a:ea typeface="宋体" panose="02010600030101010101" pitchFamily="2" charset="-122"/>
                <a:sym typeface="+mn-ea"/>
              </a:rPr>
              <a:t>25 </a:t>
            </a:r>
            <a:r>
              <a:rPr lang="zh-CN" altLang="en-US" sz="2000" dirty="0">
                <a:latin typeface="宋体" panose="02010600030101010101" pitchFamily="2" charset="-122"/>
                <a:ea typeface="宋体" panose="02010600030101010101" pitchFamily="2" charset="-122"/>
                <a:sym typeface="+mn-ea"/>
              </a:rPr>
              <a:t>毫米两种规格。</a:t>
            </a:r>
            <a:endParaRPr lang="zh-CN" altLang="en-US" sz="2000" dirty="0">
              <a:latin typeface="宋体" panose="02010600030101010101" pitchFamily="2" charset="-122"/>
              <a:ea typeface="宋体" panose="02010600030101010101" pitchFamily="2" charset="-122"/>
              <a:sym typeface="+mn-ea"/>
            </a:endParaRPr>
          </a:p>
          <a:p>
            <a:pPr indent="508000" algn="l" fontAlgn="auto">
              <a:lnSpc>
                <a:spcPts val="4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sym typeface="+mn-ea"/>
              </a:rPr>
              <a:t>用途：</a:t>
            </a:r>
            <a:r>
              <a:rPr lang="zh-CN" altLang="en-US" sz="2000" dirty="0">
                <a:latin typeface="宋体" panose="02010600030101010101" pitchFamily="2" charset="-122"/>
                <a:ea typeface="宋体" panose="02010600030101010101" pitchFamily="2" charset="-122"/>
                <a:sym typeface="+mn-ea"/>
              </a:rPr>
              <a:t>专用于财务结算，如</a:t>
            </a:r>
            <a:r>
              <a:rPr lang="zh-CN" altLang="en-US" sz="2000" b="1" dirty="0">
                <a:solidFill>
                  <a:srgbClr val="00B050"/>
                </a:solidFill>
                <a:latin typeface="宋体" panose="02010600030101010101" pitchFamily="2" charset="-122"/>
                <a:ea typeface="宋体" panose="02010600030101010101" pitchFamily="2" charset="-122"/>
                <a:sym typeface="+mn-ea"/>
              </a:rPr>
              <a:t>银行转账、支票签发、发票开具、税务申报</a:t>
            </a:r>
            <a:r>
              <a:rPr lang="zh-CN" altLang="en-US" sz="2000" dirty="0">
                <a:latin typeface="宋体" panose="02010600030101010101" pitchFamily="2" charset="-122"/>
                <a:ea typeface="宋体" panose="02010600030101010101" pitchFamily="2" charset="-122"/>
                <a:sym typeface="+mn-ea"/>
              </a:rPr>
              <a:t>等，与法人章共同作为银行预留印鉴。</a:t>
            </a:r>
            <a:endParaRPr lang="zh-CN" altLang="en-US" sz="2000" dirty="0">
              <a:latin typeface="宋体" panose="02010600030101010101" pitchFamily="2" charset="-122"/>
              <a:ea typeface="宋体" panose="02010600030101010101" pitchFamily="2" charset="-122"/>
            </a:endParaRPr>
          </a:p>
          <a:p>
            <a:pPr indent="508000" algn="l" fontAlgn="auto">
              <a:lnSpc>
                <a:spcPts val="4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sym typeface="+mn-ea"/>
              </a:rPr>
              <a:t>保管：</a:t>
            </a:r>
            <a:r>
              <a:rPr lang="zh-CN" altLang="en-US" sz="2000" dirty="0">
                <a:latin typeface="宋体" panose="02010600030101010101" pitchFamily="2" charset="-122"/>
                <a:ea typeface="宋体" panose="02010600030101010101" pitchFamily="2" charset="-122"/>
                <a:sym typeface="+mn-ea"/>
              </a:rPr>
              <a:t>由</a:t>
            </a:r>
            <a:r>
              <a:rPr lang="zh-CN" altLang="en-US" sz="2000" b="1" dirty="0">
                <a:solidFill>
                  <a:srgbClr val="00B050"/>
                </a:solidFill>
                <a:latin typeface="宋体" panose="02010600030101010101" pitchFamily="2" charset="-122"/>
                <a:ea typeface="宋体" panose="02010600030101010101" pitchFamily="2" charset="-122"/>
                <a:sym typeface="+mn-ea"/>
              </a:rPr>
              <a:t>财务部门专人保管</a:t>
            </a:r>
            <a:r>
              <a:rPr lang="zh-CN" altLang="en-US" sz="2000" dirty="0">
                <a:latin typeface="宋体" panose="02010600030101010101" pitchFamily="2" charset="-122"/>
                <a:ea typeface="宋体" panose="02010600030101010101" pitchFamily="2" charset="-122"/>
                <a:sym typeface="+mn-ea"/>
              </a:rPr>
              <a:t>，确保资金安全。</a:t>
            </a:r>
            <a:endParaRPr lang="zh-CN" altLang="en-US" sz="2000" dirty="0">
              <a:latin typeface="宋体" panose="02010600030101010101" pitchFamily="2" charset="-122"/>
              <a:ea typeface="宋体" panose="02010600030101010101" pitchFamily="2" charset="-122"/>
            </a:endParaRPr>
          </a:p>
          <a:p>
            <a:endParaRPr lang="zh-CN" altLang="en-US" sz="2000" dirty="0">
              <a:latin typeface="宋体" panose="02010600030101010101" pitchFamily="2" charset="-122"/>
              <a:ea typeface="宋体" panose="02010600030101010101" pitchFamily="2" charset="-122"/>
            </a:endParaRPr>
          </a:p>
        </p:txBody>
      </p:sp>
      <p:pic>
        <p:nvPicPr>
          <p:cNvPr id="8" name="图片 7"/>
          <p:cNvPicPr>
            <a:picLocks noChangeAspect="1"/>
          </p:cNvPicPr>
          <p:nvPr/>
        </p:nvPicPr>
        <p:blipFill>
          <a:blip r:embed="rId1"/>
          <a:stretch>
            <a:fillRect/>
          </a:stretch>
        </p:blipFill>
        <p:spPr>
          <a:xfrm>
            <a:off x="6352540" y="1203325"/>
            <a:ext cx="5499735" cy="2591435"/>
          </a:xfrm>
          <a:prstGeom prst="rect">
            <a:avLst/>
          </a:prstGeom>
        </p:spPr>
      </p:pic>
      <p:pic>
        <p:nvPicPr>
          <p:cNvPr id="9" name="图片 8"/>
          <p:cNvPicPr>
            <a:picLocks noChangeAspect="1"/>
          </p:cNvPicPr>
          <p:nvPr/>
        </p:nvPicPr>
        <p:blipFill>
          <a:blip r:embed="rId2">
            <a:clrChange>
              <a:clrFrom>
                <a:srgbClr val="F5F5F5">
                  <a:alpha val="100000"/>
                </a:srgbClr>
              </a:clrFrom>
              <a:clrTo>
                <a:srgbClr val="F5F5F5">
                  <a:alpha val="100000"/>
                  <a:alpha val="0"/>
                </a:srgbClr>
              </a:clrTo>
            </a:clrChange>
          </a:blip>
          <a:stretch>
            <a:fillRect/>
          </a:stretch>
        </p:blipFill>
        <p:spPr>
          <a:xfrm>
            <a:off x="7444105" y="3978910"/>
            <a:ext cx="2809875" cy="22193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t="38663" r="3133"/>
          <a:stretch>
            <a:fillRect/>
          </a:stretch>
        </p:blipFill>
        <p:spPr>
          <a:xfrm>
            <a:off x="7089140" y="1217930"/>
            <a:ext cx="5102860" cy="4422775"/>
          </a:xfrm>
          <a:prstGeom prst="rect">
            <a:avLst/>
          </a:prstGeom>
        </p:spPr>
      </p:pic>
      <p:sp>
        <p:nvSpPr>
          <p:cNvPr id="6" name="文本框 5"/>
          <p:cNvSpPr txBox="1"/>
          <p:nvPr/>
        </p:nvSpPr>
        <p:spPr>
          <a:xfrm>
            <a:off x="231140" y="899160"/>
            <a:ext cx="6766560" cy="5882005"/>
          </a:xfrm>
          <a:prstGeom prst="rect">
            <a:avLst/>
          </a:prstGeom>
          <a:noFill/>
        </p:spPr>
        <p:txBody>
          <a:bodyPr wrap="square" rtlCol="0">
            <a:noAutofit/>
          </a:bodyPr>
          <a:p>
            <a:pPr indent="609600" algn="l" fontAlgn="auto">
              <a:lnSpc>
                <a:spcPts val="4000"/>
              </a:lnSpc>
              <a:extLst>
                <a:ext uri="{35155182-B16C-46BC-9424-99874614C6A1}">
                  <wpsdc:indentchars xmlns:wpsdc="http://www.wps.cn/officeDocument/2017/drawingmlCustomData" val="200" checksum="4158780845"/>
                </a:ext>
              </a:extLst>
            </a:pPr>
            <a:r>
              <a:rPr lang="en-US" altLang="zh-CN" sz="2400" b="1" dirty="0">
                <a:latin typeface="宋体" panose="02010600030101010101" pitchFamily="2" charset="-122"/>
                <a:ea typeface="宋体" panose="02010600030101010101" pitchFamily="2" charset="-122"/>
              </a:rPr>
              <a:t>3</a:t>
            </a:r>
            <a:r>
              <a:rPr lang="zh-CN" altLang="en-US" sz="2400" b="1" dirty="0">
                <a:latin typeface="宋体" panose="02010600030101010101" pitchFamily="2" charset="-122"/>
                <a:ea typeface="宋体" panose="02010600030101010101" pitchFamily="2" charset="-122"/>
              </a:rPr>
              <a:t>、合同专用章</a:t>
            </a:r>
            <a:endParaRPr lang="zh-CN" altLang="en-US" sz="2400" b="1" dirty="0">
              <a:latin typeface="宋体" panose="02010600030101010101" pitchFamily="2" charset="-122"/>
              <a:ea typeface="宋体" panose="02010600030101010101" pitchFamily="2" charset="-122"/>
            </a:endParaRPr>
          </a:p>
          <a:p>
            <a:pPr indent="457200" algn="l" fontAlgn="auto">
              <a:lnSpc>
                <a:spcPts val="4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样式：</a:t>
            </a:r>
            <a:r>
              <a:rPr lang="zh-CN" altLang="en-US" dirty="0">
                <a:latin typeface="宋体" panose="02010600030101010101" pitchFamily="2" charset="-122"/>
                <a:ea typeface="宋体" panose="02010600030101010101" pitchFamily="2" charset="-122"/>
              </a:rPr>
              <a:t>合同专用章直径为</a:t>
            </a:r>
            <a:r>
              <a:rPr lang="en-US" altLang="zh-CN" dirty="0">
                <a:latin typeface="宋体" panose="02010600030101010101" pitchFamily="2" charset="-122"/>
                <a:ea typeface="宋体" panose="02010600030101010101" pitchFamily="2" charset="-122"/>
              </a:rPr>
              <a:t> 5.8cm</a:t>
            </a:r>
            <a:r>
              <a:rPr lang="zh-CN" altLang="en-US" dirty="0">
                <a:latin typeface="宋体" panose="02010600030101010101" pitchFamily="2" charset="-122"/>
                <a:ea typeface="宋体" panose="02010600030101010101" pitchFamily="2" charset="-122"/>
              </a:rPr>
              <a:t>，圆边宽为</a:t>
            </a:r>
            <a:r>
              <a:rPr lang="en-US" altLang="zh-CN" dirty="0">
                <a:latin typeface="宋体" panose="02010600030101010101" pitchFamily="2" charset="-122"/>
                <a:ea typeface="宋体" panose="02010600030101010101" pitchFamily="2" charset="-122"/>
              </a:rPr>
              <a:t> 0.15cm</a:t>
            </a:r>
            <a:r>
              <a:rPr lang="zh-CN" altLang="en-US" dirty="0">
                <a:latin typeface="宋体" panose="02010600030101010101" pitchFamily="2" charset="-122"/>
                <a:ea typeface="宋体" panose="02010600030101010101" pitchFamily="2" charset="-122"/>
              </a:rPr>
              <a:t>。椭圆形章横径为</a:t>
            </a:r>
            <a:r>
              <a:rPr lang="en-US" altLang="zh-CN" dirty="0">
                <a:latin typeface="宋体" panose="02010600030101010101" pitchFamily="2" charset="-122"/>
                <a:ea typeface="宋体" panose="02010600030101010101" pitchFamily="2" charset="-122"/>
              </a:rPr>
              <a:t> 4.5cm</a:t>
            </a:r>
            <a:r>
              <a:rPr lang="zh-CN" altLang="en-US" dirty="0">
                <a:latin typeface="宋体" panose="02010600030101010101" pitchFamily="2" charset="-122"/>
                <a:ea typeface="宋体" panose="02010600030101010101" pitchFamily="2" charset="-122"/>
              </a:rPr>
              <a:t>，竖径为</a:t>
            </a:r>
            <a:r>
              <a:rPr lang="en-US" altLang="zh-CN" dirty="0">
                <a:latin typeface="宋体" panose="02010600030101010101" pitchFamily="2" charset="-122"/>
                <a:ea typeface="宋体" panose="02010600030101010101" pitchFamily="2" charset="-122"/>
              </a:rPr>
              <a:t> 3.0cm</a:t>
            </a:r>
            <a:r>
              <a:rPr lang="zh-CN" altLang="en-US" dirty="0">
                <a:latin typeface="宋体" panose="02010600030101010101" pitchFamily="2" charset="-122"/>
                <a:ea typeface="宋体" panose="02010600030101010101" pitchFamily="2" charset="-122"/>
              </a:rPr>
              <a:t>。文字内容：上刊企业名称，自左向右呈环行排列，中央不刊五角星，企业开户银行、银行账号、电话号码及企业地址，自上而下横排。如刻多枚合同专用章，印章下端应加刻编号。字体：印文使用简化的宋体字。</a:t>
            </a:r>
            <a:endParaRPr lang="zh-CN" altLang="en-US" dirty="0">
              <a:latin typeface="宋体" panose="02010600030101010101" pitchFamily="2" charset="-122"/>
              <a:ea typeface="宋体" panose="02010600030101010101" pitchFamily="2" charset="-122"/>
            </a:endParaRPr>
          </a:p>
          <a:p>
            <a:pPr indent="457200" algn="l" fontAlgn="auto">
              <a:lnSpc>
                <a:spcPts val="4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用途：</a:t>
            </a:r>
            <a:r>
              <a:rPr lang="zh-CN" altLang="en-US" dirty="0">
                <a:latin typeface="宋体" panose="02010600030101010101" pitchFamily="2" charset="-122"/>
                <a:ea typeface="宋体" panose="02010600030101010101" pitchFamily="2" charset="-122"/>
              </a:rPr>
              <a:t>专门用于</a:t>
            </a:r>
            <a:r>
              <a:rPr lang="zh-CN" altLang="en-US" dirty="0">
                <a:solidFill>
                  <a:srgbClr val="00B050"/>
                </a:solidFill>
                <a:latin typeface="宋体" panose="02010600030101010101" pitchFamily="2" charset="-122"/>
                <a:ea typeface="宋体" panose="02010600030101010101" pitchFamily="2" charset="-122"/>
              </a:rPr>
              <a:t>签订各类合同</a:t>
            </a:r>
            <a:r>
              <a:rPr lang="zh-CN" altLang="en-US" dirty="0">
                <a:latin typeface="宋体" panose="02010600030101010101" pitchFamily="2" charset="-122"/>
                <a:ea typeface="宋体" panose="02010600030101010101" pitchFamily="2" charset="-122"/>
              </a:rPr>
              <a:t>，与公章具有同等法律效力，但使用范围限于合同签署。</a:t>
            </a:r>
            <a:endParaRPr lang="zh-CN" altLang="en-US" dirty="0">
              <a:latin typeface="宋体" panose="02010600030101010101" pitchFamily="2" charset="-122"/>
              <a:ea typeface="宋体" panose="02010600030101010101" pitchFamily="2" charset="-122"/>
            </a:endParaRPr>
          </a:p>
          <a:p>
            <a:pPr indent="457200" algn="l" fontAlgn="auto">
              <a:lnSpc>
                <a:spcPts val="4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保管：</a:t>
            </a:r>
            <a:r>
              <a:rPr lang="zh-CN" altLang="en-US" dirty="0">
                <a:latin typeface="宋体" panose="02010600030101010101" pitchFamily="2" charset="-122"/>
                <a:ea typeface="宋体" panose="02010600030101010101" pitchFamily="2" charset="-122"/>
              </a:rPr>
              <a:t>可由</a:t>
            </a:r>
            <a:r>
              <a:rPr lang="zh-CN" altLang="en-US" dirty="0">
                <a:solidFill>
                  <a:srgbClr val="00B050"/>
                </a:solidFill>
                <a:latin typeface="宋体" panose="02010600030101010101" pitchFamily="2" charset="-122"/>
                <a:ea typeface="宋体" panose="02010600030101010101" pitchFamily="2" charset="-122"/>
              </a:rPr>
              <a:t>法务部门</a:t>
            </a:r>
            <a:r>
              <a:rPr lang="zh-CN" altLang="en-US" dirty="0">
                <a:latin typeface="宋体" panose="02010600030101010101" pitchFamily="2" charset="-122"/>
                <a:ea typeface="宋体" panose="02010600030101010101" pitchFamily="2" charset="-122"/>
              </a:rPr>
              <a:t>或</a:t>
            </a:r>
            <a:r>
              <a:rPr lang="zh-CN" altLang="en-US" dirty="0">
                <a:solidFill>
                  <a:srgbClr val="00B050"/>
                </a:solidFill>
                <a:latin typeface="宋体" panose="02010600030101010101" pitchFamily="2" charset="-122"/>
                <a:ea typeface="宋体" panose="02010600030101010101" pitchFamily="2" charset="-122"/>
              </a:rPr>
              <a:t>业务部门</a:t>
            </a:r>
            <a:r>
              <a:rPr lang="zh-CN" altLang="en-US" dirty="0">
                <a:latin typeface="宋体" panose="02010600030101010101" pitchFamily="2" charset="-122"/>
                <a:ea typeface="宋体" panose="02010600030101010101" pitchFamily="2" charset="-122"/>
              </a:rPr>
              <a:t>负责人保管，需明确授权和使用流程。</a:t>
            </a:r>
            <a:endParaRPr lang="zh-CN" altLang="en-US" dirty="0">
              <a:latin typeface="宋体" panose="02010600030101010101" pitchFamily="2" charset="-122"/>
              <a:ea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94970" y="793115"/>
            <a:ext cx="11033125" cy="4283075"/>
          </a:xfrm>
          <a:prstGeom prst="rect">
            <a:avLst/>
          </a:prstGeom>
          <a:noFill/>
        </p:spPr>
        <p:txBody>
          <a:bodyPr wrap="square" rtlCol="0">
            <a:noAutofit/>
          </a:bodyPr>
          <a:p>
            <a:pPr indent="609600" algn="l" fontAlgn="auto">
              <a:lnSpc>
                <a:spcPts val="4000"/>
              </a:lnSpc>
              <a:extLst>
                <a:ext uri="{35155182-B16C-46BC-9424-99874614C6A1}">
                  <wpsdc:indentchars xmlns:wpsdc="http://www.wps.cn/officeDocument/2017/drawingmlCustomData" val="200" checksum="4158780845"/>
                </a:ext>
              </a:extLst>
            </a:pPr>
            <a:r>
              <a:rPr lang="en-US" altLang="zh-CN" sz="2400" b="1" dirty="0">
                <a:latin typeface="宋体" panose="02010600030101010101" pitchFamily="2" charset="-122"/>
                <a:ea typeface="宋体" panose="02010600030101010101" pitchFamily="2" charset="-122"/>
              </a:rPr>
              <a:t>4</a:t>
            </a:r>
            <a:r>
              <a:rPr lang="zh-CN" altLang="en-US" sz="2400" b="1" dirty="0">
                <a:latin typeface="宋体" panose="02010600030101010101" pitchFamily="2" charset="-122"/>
                <a:ea typeface="宋体" panose="02010600030101010101" pitchFamily="2" charset="-122"/>
              </a:rPr>
              <a:t>、发票专用章</a:t>
            </a:r>
            <a:endParaRPr lang="zh-CN" altLang="en-US" sz="2400" b="1" dirty="0">
              <a:latin typeface="宋体" panose="02010600030101010101" pitchFamily="2" charset="-122"/>
              <a:ea typeface="宋体" panose="02010600030101010101" pitchFamily="2" charset="-122"/>
            </a:endParaRPr>
          </a:p>
          <a:p>
            <a:pPr indent="457200" algn="l" fontAlgn="auto">
              <a:lnSpc>
                <a:spcPts val="4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样式：</a:t>
            </a:r>
            <a:r>
              <a:rPr lang="zh-CN" altLang="en-US" dirty="0">
                <a:latin typeface="宋体" panose="02010600030101010101" pitchFamily="2" charset="-122"/>
                <a:ea typeface="宋体" panose="02010600030101010101" pitchFamily="2" charset="-122"/>
              </a:rPr>
              <a:t>根据相关规定，发票专用章的形状为椭圆形，长轴为</a:t>
            </a:r>
            <a:r>
              <a:rPr lang="en-US" altLang="zh-CN" dirty="0">
                <a:latin typeface="宋体" panose="02010600030101010101" pitchFamily="2" charset="-122"/>
                <a:ea typeface="宋体" panose="02010600030101010101" pitchFamily="2" charset="-122"/>
              </a:rPr>
              <a:t>40mm</a:t>
            </a:r>
            <a:r>
              <a:rPr lang="zh-CN" altLang="en-US" dirty="0">
                <a:latin typeface="宋体" panose="02010600030101010101" pitchFamily="2" charset="-122"/>
                <a:ea typeface="宋体" panose="02010600030101010101" pitchFamily="2" charset="-122"/>
              </a:rPr>
              <a:t>、短轴为</a:t>
            </a:r>
            <a:r>
              <a:rPr lang="en-US" altLang="zh-CN" dirty="0">
                <a:latin typeface="宋体" panose="02010600030101010101" pitchFamily="2" charset="-122"/>
                <a:ea typeface="宋体" panose="02010600030101010101" pitchFamily="2" charset="-122"/>
              </a:rPr>
              <a:t>30mm</a:t>
            </a:r>
            <a:r>
              <a:rPr lang="zh-CN" altLang="en-US" dirty="0">
                <a:latin typeface="宋体" panose="02010600030101010101" pitchFamily="2" charset="-122"/>
                <a:ea typeface="宋体" panose="02010600030101010101" pitchFamily="2" charset="-122"/>
              </a:rPr>
              <a:t>、边宽</a:t>
            </a:r>
            <a:r>
              <a:rPr lang="en-US" altLang="zh-CN" dirty="0">
                <a:latin typeface="宋体" panose="02010600030101010101" pitchFamily="2" charset="-122"/>
                <a:ea typeface="宋体" panose="02010600030101010101" pitchFamily="2" charset="-122"/>
              </a:rPr>
              <a:t>1mm</a:t>
            </a:r>
            <a:r>
              <a:rPr lang="zh-CN" altLang="en-US" dirty="0">
                <a:latin typeface="宋体" panose="02010600030101010101" pitchFamily="2" charset="-122"/>
                <a:ea typeface="宋体" panose="02010600030101010101" pitchFamily="2" charset="-122"/>
              </a:rPr>
              <a:t>，印色为红色。发票专用章中央刊纳税人识别号，外刊纳税人名称，自左而右环行，下刊</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发票专用章</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字样。不同类型的发票，盖章位置有所不同，通常盖在发票的右下角或左下角，也可能在印有</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盖章</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字样的地方或旁边。</a:t>
            </a:r>
            <a:endParaRPr lang="zh-CN" altLang="en-US" dirty="0">
              <a:latin typeface="宋体" panose="02010600030101010101" pitchFamily="2" charset="-122"/>
              <a:ea typeface="宋体" panose="02010600030101010101" pitchFamily="2" charset="-122"/>
            </a:endParaRPr>
          </a:p>
          <a:p>
            <a:pPr indent="457200" algn="l" fontAlgn="auto">
              <a:lnSpc>
                <a:spcPts val="4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用途</a:t>
            </a:r>
            <a:r>
              <a:rPr lang="zh-CN" altLang="en-US" dirty="0">
                <a:latin typeface="宋体" panose="02010600030101010101" pitchFamily="2" charset="-122"/>
                <a:ea typeface="宋体" panose="02010600030101010101" pitchFamily="2" charset="-122"/>
              </a:rPr>
              <a:t>：用于</a:t>
            </a:r>
            <a:r>
              <a:rPr lang="zh-CN" altLang="en-US" dirty="0">
                <a:solidFill>
                  <a:srgbClr val="00B050"/>
                </a:solidFill>
                <a:latin typeface="宋体" panose="02010600030101010101" pitchFamily="2" charset="-122"/>
                <a:ea typeface="宋体" panose="02010600030101010101" pitchFamily="2" charset="-122"/>
              </a:rPr>
              <a:t>开具发票</a:t>
            </a:r>
            <a:r>
              <a:rPr lang="zh-CN" altLang="en-US" dirty="0">
                <a:latin typeface="宋体" panose="02010600030101010101" pitchFamily="2" charset="-122"/>
                <a:ea typeface="宋体" panose="02010600030101010101" pitchFamily="2" charset="-122"/>
              </a:rPr>
              <a:t>，确保发票的合法性和有效性，印模包含公司名称、税务登记号等信息。</a:t>
            </a:r>
            <a:endParaRPr lang="zh-CN" altLang="en-US" dirty="0">
              <a:latin typeface="宋体" panose="02010600030101010101" pitchFamily="2" charset="-122"/>
              <a:ea typeface="宋体" panose="02010600030101010101" pitchFamily="2" charset="-122"/>
            </a:endParaRPr>
          </a:p>
          <a:p>
            <a:pPr indent="457200" algn="l" fontAlgn="auto">
              <a:lnSpc>
                <a:spcPts val="4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保管：</a:t>
            </a:r>
            <a:r>
              <a:rPr lang="zh-CN" altLang="en-US" dirty="0">
                <a:latin typeface="宋体" panose="02010600030101010101" pitchFamily="2" charset="-122"/>
                <a:ea typeface="宋体" panose="02010600030101010101" pitchFamily="2" charset="-122"/>
              </a:rPr>
              <a:t>由</a:t>
            </a:r>
            <a:r>
              <a:rPr lang="zh-CN" altLang="en-US" dirty="0">
                <a:solidFill>
                  <a:srgbClr val="00B050"/>
                </a:solidFill>
                <a:latin typeface="宋体" panose="02010600030101010101" pitchFamily="2" charset="-122"/>
                <a:ea typeface="宋体" panose="02010600030101010101" pitchFamily="2" charset="-122"/>
              </a:rPr>
              <a:t>财务部门发票管理</a:t>
            </a:r>
            <a:r>
              <a:rPr lang="zh-CN" altLang="en-US" sz="2000" dirty="0">
                <a:solidFill>
                  <a:srgbClr val="00B050"/>
                </a:solidFill>
                <a:latin typeface="宋体" panose="02010600030101010101" pitchFamily="2" charset="-122"/>
                <a:ea typeface="宋体" panose="02010600030101010101" pitchFamily="2" charset="-122"/>
              </a:rPr>
              <a:t>员</a:t>
            </a:r>
            <a:r>
              <a:rPr lang="zh-CN" altLang="en-US" sz="2000" dirty="0">
                <a:latin typeface="宋体" panose="02010600030101010101" pitchFamily="2" charset="-122"/>
                <a:ea typeface="宋体" panose="02010600030101010101" pitchFamily="2" charset="-122"/>
              </a:rPr>
              <a:t>保管，仅用于发票相关事务。</a:t>
            </a:r>
            <a:endParaRPr lang="zh-CN" altLang="en-US" sz="2000" dirty="0">
              <a:latin typeface="宋体" panose="02010600030101010101" pitchFamily="2" charset="-122"/>
              <a:ea typeface="宋体" panose="02010600030101010101" pitchFamily="2" charset="-122"/>
            </a:endParaRPr>
          </a:p>
          <a:p>
            <a:pPr indent="508000" algn="l" fontAlgn="auto">
              <a:lnSpc>
                <a:spcPts val="4000"/>
              </a:lnSpc>
              <a:extLst>
                <a:ext uri="{35155182-B16C-46BC-9424-99874614C6A1}">
                  <wpsdc:indentchars xmlns:wpsdc="http://www.wps.cn/officeDocument/2017/drawingmlCustomData" val="200" checksum="282533468"/>
                </a:ext>
              </a:extLst>
            </a:pPr>
            <a:endParaRPr lang="zh-CN" altLang="en-US" sz="2000" dirty="0">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2555875" y="3927475"/>
            <a:ext cx="6234430" cy="29305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51460" y="762000"/>
            <a:ext cx="6911975" cy="6095365"/>
          </a:xfrm>
          <a:prstGeom prst="rect">
            <a:avLst/>
          </a:prstGeom>
          <a:noFill/>
        </p:spPr>
        <p:txBody>
          <a:bodyPr wrap="square" rtlCol="0">
            <a:noAutofit/>
          </a:bodyPr>
          <a:p>
            <a:pPr indent="609600" algn="l" fontAlgn="auto">
              <a:lnSpc>
                <a:spcPts val="4000"/>
              </a:lnSpc>
              <a:extLst>
                <a:ext uri="{35155182-B16C-46BC-9424-99874614C6A1}">
                  <wpsdc:indentchars xmlns:wpsdc="http://www.wps.cn/officeDocument/2017/drawingmlCustomData" val="200" checksum="4158780845"/>
                </a:ext>
              </a:extLst>
            </a:pPr>
            <a:r>
              <a:rPr lang="en-US" altLang="zh-CN" sz="2400" b="1" dirty="0">
                <a:latin typeface="宋体" panose="02010600030101010101" pitchFamily="2" charset="-122"/>
                <a:ea typeface="宋体" panose="02010600030101010101" pitchFamily="2" charset="-122"/>
              </a:rPr>
              <a:t>5</a:t>
            </a:r>
            <a:r>
              <a:rPr lang="zh-CN" altLang="en-US" sz="2400" b="1" dirty="0">
                <a:latin typeface="宋体" panose="02010600030101010101" pitchFamily="2" charset="-122"/>
                <a:ea typeface="宋体" panose="02010600030101010101" pitchFamily="2" charset="-122"/>
              </a:rPr>
              <a:t>、法人章（法定代表人章）</a:t>
            </a:r>
            <a:endParaRPr lang="zh-CN" altLang="en-US" sz="2400" b="1" dirty="0">
              <a:latin typeface="宋体" panose="02010600030101010101" pitchFamily="2" charset="-122"/>
              <a:ea typeface="宋体" panose="02010600030101010101" pitchFamily="2" charset="-122"/>
            </a:endParaRPr>
          </a:p>
          <a:p>
            <a:pPr indent="508000" algn="l" fontAlgn="auto">
              <a:lnSpc>
                <a:spcPts val="4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样式：</a:t>
            </a:r>
            <a:r>
              <a:rPr lang="zh-CN" altLang="en-US" sz="2000" dirty="0">
                <a:latin typeface="宋体" panose="02010600030101010101" pitchFamily="2" charset="-122"/>
                <a:ea typeface="宋体" panose="02010600030101010101" pitchFamily="2" charset="-122"/>
              </a:rPr>
              <a:t>一律为圆形。经市人民政府批准设立或市授权投资设立的企业法人单位印章直径为</a:t>
            </a:r>
            <a:r>
              <a:rPr lang="en-US" altLang="zh-CN" sz="2000" dirty="0">
                <a:latin typeface="宋体" panose="02010600030101010101" pitchFamily="2" charset="-122"/>
                <a:ea typeface="宋体" panose="02010600030101010101" pitchFamily="2" charset="-122"/>
              </a:rPr>
              <a:t>4.5</a:t>
            </a:r>
            <a:r>
              <a:rPr lang="zh-CN" altLang="en-US" sz="2000" dirty="0">
                <a:latin typeface="宋体" panose="02010600030101010101" pitchFamily="2" charset="-122"/>
                <a:ea typeface="宋体" panose="02010600030101010101" pitchFamily="2" charset="-122"/>
              </a:rPr>
              <a:t>厘米；其他企业法人单位印章直径为</a:t>
            </a:r>
            <a:r>
              <a:rPr lang="en-US" altLang="zh-CN" sz="2000" dirty="0">
                <a:latin typeface="宋体" panose="02010600030101010101" pitchFamily="2" charset="-122"/>
                <a:ea typeface="宋体" panose="02010600030101010101" pitchFamily="2" charset="-122"/>
              </a:rPr>
              <a:t>4.2</a:t>
            </a:r>
            <a:r>
              <a:rPr lang="zh-CN" altLang="en-US" sz="2000" dirty="0">
                <a:latin typeface="宋体" panose="02010600030101010101" pitchFamily="2" charset="-122"/>
                <a:ea typeface="宋体" panose="02010600030101010101" pitchFamily="2" charset="-122"/>
              </a:rPr>
              <a:t>厘米。中央刊五角星，五角星外刊企业名称，自左而右环行。印文使用简化的宋体字。</a:t>
            </a:r>
            <a:endParaRPr lang="zh-CN" altLang="en-US" sz="2000" dirty="0">
              <a:latin typeface="宋体" panose="02010600030101010101" pitchFamily="2" charset="-122"/>
              <a:ea typeface="宋体" panose="02010600030101010101" pitchFamily="2" charset="-122"/>
            </a:endParaRPr>
          </a:p>
          <a:p>
            <a:pPr indent="508000" algn="l" fontAlgn="auto">
              <a:lnSpc>
                <a:spcPts val="4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用途：</a:t>
            </a:r>
            <a:r>
              <a:rPr lang="zh-CN" altLang="en-US" sz="2000" dirty="0">
                <a:latin typeface="宋体" panose="02010600030101010101" pitchFamily="2" charset="-122"/>
                <a:ea typeface="宋体" panose="02010600030101010101" pitchFamily="2" charset="-122"/>
              </a:rPr>
              <a:t>代表法定代表人个人意志，用于</a:t>
            </a:r>
            <a:r>
              <a:rPr lang="zh-CN" altLang="en-US" sz="2000" dirty="0">
                <a:solidFill>
                  <a:srgbClr val="00B050"/>
                </a:solidFill>
                <a:latin typeface="宋体" panose="02010600030101010101" pitchFamily="2" charset="-122"/>
                <a:ea typeface="宋体" panose="02010600030101010101" pitchFamily="2" charset="-122"/>
              </a:rPr>
              <a:t>银行开户、支票背书、公司决议</a:t>
            </a:r>
            <a:r>
              <a:rPr lang="zh-CN" altLang="en-US" sz="2000" dirty="0">
                <a:latin typeface="宋体" panose="02010600030101010101" pitchFamily="2" charset="-122"/>
                <a:ea typeface="宋体" panose="02010600030101010101" pitchFamily="2" charset="-122"/>
              </a:rPr>
              <a:t>等特定事务，常与公章或财务章配合使用。</a:t>
            </a:r>
            <a:endParaRPr lang="zh-CN" altLang="en-US" sz="2000" dirty="0">
              <a:latin typeface="宋体" panose="02010600030101010101" pitchFamily="2" charset="-122"/>
              <a:ea typeface="宋体" panose="02010600030101010101" pitchFamily="2" charset="-122"/>
            </a:endParaRPr>
          </a:p>
          <a:p>
            <a:pPr indent="508000" algn="l" fontAlgn="auto">
              <a:lnSpc>
                <a:spcPts val="4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保管：</a:t>
            </a:r>
            <a:r>
              <a:rPr lang="zh-CN" altLang="en-US" sz="2000" dirty="0">
                <a:latin typeface="宋体" panose="02010600030101010101" pitchFamily="2" charset="-122"/>
                <a:ea typeface="宋体" panose="02010600030101010101" pitchFamily="2" charset="-122"/>
              </a:rPr>
              <a:t>一般由</a:t>
            </a:r>
            <a:r>
              <a:rPr lang="zh-CN" altLang="en-US" sz="2000" dirty="0">
                <a:solidFill>
                  <a:srgbClr val="00B050"/>
                </a:solidFill>
                <a:latin typeface="宋体" panose="02010600030101010101" pitchFamily="2" charset="-122"/>
                <a:ea typeface="宋体" panose="02010600030101010101" pitchFamily="2" charset="-122"/>
              </a:rPr>
              <a:t>法定代表人自行保管</a:t>
            </a:r>
            <a:r>
              <a:rPr lang="zh-CN" altLang="en-US" sz="2000" dirty="0">
                <a:latin typeface="宋体" panose="02010600030101010101" pitchFamily="2" charset="-122"/>
                <a:ea typeface="宋体" panose="02010600030101010101" pitchFamily="2" charset="-122"/>
              </a:rPr>
              <a:t>，也可</a:t>
            </a:r>
            <a:r>
              <a:rPr lang="zh-CN" altLang="en-US" sz="2000" dirty="0">
                <a:solidFill>
                  <a:srgbClr val="00B050"/>
                </a:solidFill>
                <a:latin typeface="宋体" panose="02010600030101010101" pitchFamily="2" charset="-122"/>
                <a:ea typeface="宋体" panose="02010600030101010101" pitchFamily="2" charset="-122"/>
              </a:rPr>
              <a:t>授权财务人员代管</a:t>
            </a:r>
            <a:r>
              <a:rPr lang="zh-CN" altLang="en-US" sz="2000" dirty="0">
                <a:latin typeface="宋体" panose="02010600030101010101" pitchFamily="2" charset="-122"/>
                <a:ea typeface="宋体" panose="02010600030101010101" pitchFamily="2" charset="-122"/>
              </a:rPr>
              <a:t>，但需明确授权范围。</a:t>
            </a:r>
            <a:endParaRPr lang="zh-CN" altLang="en-US" sz="2000" dirty="0">
              <a:latin typeface="宋体" panose="02010600030101010101" pitchFamily="2" charset="-122"/>
              <a:ea typeface="宋体" panose="02010600030101010101" pitchFamily="2" charset="-122"/>
            </a:endParaRPr>
          </a:p>
          <a:p>
            <a:pPr indent="508000" algn="l" fontAlgn="auto">
              <a:lnSpc>
                <a:spcPts val="4000"/>
              </a:lnSpc>
              <a:buClrTx/>
              <a:buSzTx/>
              <a:buFontTx/>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sym typeface="+mn-ea"/>
              </a:rPr>
              <a:t>在上述五种印章中，</a:t>
            </a:r>
            <a:r>
              <a:rPr lang="zh-CN" altLang="en-US" sz="2000" b="1" dirty="0">
                <a:latin typeface="宋体" panose="02010600030101010101" pitchFamily="2" charset="-122"/>
                <a:ea typeface="宋体" panose="02010600030101010101" pitchFamily="2" charset="-122"/>
                <a:sym typeface="+mn-ea"/>
              </a:rPr>
              <a:t>公章、财务专用章、合同章</a:t>
            </a:r>
            <a:r>
              <a:rPr lang="zh-CN" altLang="en-US" sz="2000" dirty="0">
                <a:latin typeface="宋体" panose="02010600030101010101" pitchFamily="2" charset="-122"/>
                <a:ea typeface="宋体" panose="02010600030101010101" pitchFamily="2" charset="-122"/>
                <a:sym typeface="+mn-ea"/>
              </a:rPr>
              <a:t>需要在工商登记部门备案。</a:t>
            </a:r>
            <a:endParaRPr lang="zh-CN" altLang="en-US" sz="2000" dirty="0">
              <a:latin typeface="宋体" panose="02010600030101010101" pitchFamily="2" charset="-122"/>
              <a:ea typeface="宋体" panose="02010600030101010101" pitchFamily="2" charset="-122"/>
              <a:sym typeface="+mn-ea"/>
            </a:endParaRPr>
          </a:p>
        </p:txBody>
      </p:sp>
      <p:pic>
        <p:nvPicPr>
          <p:cNvPr id="5" name="图片 4"/>
          <p:cNvPicPr>
            <a:picLocks noChangeAspect="1"/>
          </p:cNvPicPr>
          <p:nvPr/>
        </p:nvPicPr>
        <p:blipFill>
          <a:blip r:embed="rId1"/>
          <a:stretch>
            <a:fillRect/>
          </a:stretch>
        </p:blipFill>
        <p:spPr>
          <a:xfrm>
            <a:off x="7098665" y="1800860"/>
            <a:ext cx="5093335" cy="249047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7270750" y="875665"/>
            <a:ext cx="8628380" cy="5856605"/>
          </a:xfrm>
          <a:prstGeom prst="rect">
            <a:avLst/>
          </a:prstGeom>
        </p:spPr>
      </p:pic>
      <p:sp>
        <p:nvSpPr>
          <p:cNvPr id="6" name="文本框 5"/>
          <p:cNvSpPr txBox="1"/>
          <p:nvPr/>
        </p:nvSpPr>
        <p:spPr>
          <a:xfrm>
            <a:off x="116205" y="517525"/>
            <a:ext cx="7891780" cy="6079490"/>
          </a:xfrm>
          <a:prstGeom prst="rect">
            <a:avLst/>
          </a:prstGeom>
          <a:noFill/>
        </p:spPr>
        <p:txBody>
          <a:bodyPr wrap="square" rtlCol="0">
            <a:noAutofit/>
          </a:bodyPr>
          <a:p>
            <a:pPr indent="508000" algn="l" fontAlgn="auto">
              <a:lnSpc>
                <a:spcPts val="4000"/>
              </a:lnSpc>
              <a:extLst>
                <a:ext uri="{35155182-B16C-46BC-9424-99874614C6A1}">
                  <wpsdc:indentchars xmlns:wpsdc="http://www.wps.cn/officeDocument/2017/drawingmlCustomData" val="200" checksum="282533468"/>
                </a:ext>
              </a:extLst>
            </a:pPr>
            <a:r>
              <a:rPr lang="zh-CN" sz="2000" b="1" dirty="0">
                <a:latin typeface="宋体" panose="02010600030101010101" pitchFamily="2" charset="-122"/>
                <a:ea typeface="宋体" panose="02010600030101010101" pitchFamily="2" charset="-122"/>
              </a:rPr>
              <a:t>其他印章</a:t>
            </a:r>
            <a:endParaRPr lang="zh-CN" altLang="en-US" sz="2000" b="1" dirty="0">
              <a:latin typeface="宋体" panose="02010600030101010101" pitchFamily="2" charset="-122"/>
              <a:ea typeface="宋体" panose="02010600030101010101" pitchFamily="2" charset="-122"/>
            </a:endParaRPr>
          </a:p>
          <a:p>
            <a:pPr indent="406400" algn="l" fontAlgn="auto">
              <a:lnSpc>
                <a:spcPts val="3000"/>
              </a:lnSpc>
              <a:extLst>
                <a:ext uri="{35155182-B16C-46BC-9424-99874614C6A1}">
                  <wpsdc:indentchars xmlns:wpsdc="http://www.wps.cn/officeDocument/2017/drawingmlCustomData" val="200" checksum="1740828767"/>
                </a:ext>
              </a:extLst>
            </a:pPr>
            <a:r>
              <a:rPr lang="en-US" altLang="zh-CN" sz="1600" b="1" dirty="0">
                <a:latin typeface="宋体" panose="02010600030101010101" pitchFamily="2" charset="-122"/>
                <a:ea typeface="宋体" panose="02010600030101010101" pitchFamily="2" charset="-122"/>
              </a:rPr>
              <a:t>1</a:t>
            </a:r>
            <a:r>
              <a:rPr lang="zh-CN" altLang="en-US" sz="1600" b="1" dirty="0">
                <a:latin typeface="宋体" panose="02010600030101010101" pitchFamily="2" charset="-122"/>
                <a:ea typeface="宋体" panose="02010600030101010101" pitchFamily="2" charset="-122"/>
              </a:rPr>
              <a:t>、质量管理章</a:t>
            </a:r>
            <a:endParaRPr lang="zh-CN" altLang="en-US" sz="1600" b="1" dirty="0">
              <a:latin typeface="宋体" panose="02010600030101010101" pitchFamily="2" charset="-122"/>
              <a:ea typeface="宋体" panose="02010600030101010101" pitchFamily="2" charset="-122"/>
            </a:endParaRPr>
          </a:p>
          <a:p>
            <a:pPr indent="406400" algn="l" fontAlgn="auto">
              <a:lnSpc>
                <a:spcPts val="3000"/>
              </a:lnSpc>
              <a:extLst>
                <a:ext uri="{35155182-B16C-46BC-9424-99874614C6A1}">
                  <wpsdc:indentchars xmlns:wpsdc="http://www.wps.cn/officeDocument/2017/drawingmlCustomData" val="200" checksum="1740828767"/>
                </a:ext>
              </a:extLst>
            </a:pPr>
            <a:r>
              <a:rPr lang="zh-CN" altLang="en-US" sz="1600" b="1" dirty="0">
                <a:latin typeface="宋体" panose="02010600030101010101" pitchFamily="2" charset="-122"/>
                <a:ea typeface="宋体" panose="02010600030101010101" pitchFamily="2" charset="-122"/>
              </a:rPr>
              <a:t>样式：</a:t>
            </a:r>
            <a:r>
              <a:rPr lang="zh-CN" altLang="en-US" sz="1600" dirty="0">
                <a:latin typeface="宋体" panose="02010600030101010101" pitchFamily="2" charset="-122"/>
                <a:ea typeface="宋体" panose="02010600030101010101" pitchFamily="2" charset="-122"/>
              </a:rPr>
              <a:t>多为圆形或椭圆形（圆形直径常见</a:t>
            </a:r>
            <a:r>
              <a:rPr lang="en-US" altLang="zh-CN" sz="1600" dirty="0">
                <a:latin typeface="宋体" panose="02010600030101010101" pitchFamily="2" charset="-122"/>
                <a:ea typeface="宋体" panose="02010600030101010101" pitchFamily="2" charset="-122"/>
              </a:rPr>
              <a:t> 38-42mm</a:t>
            </a:r>
            <a:r>
              <a:rPr lang="zh-CN" altLang="en-US" sz="1600" dirty="0">
                <a:latin typeface="宋体" panose="02010600030101010101" pitchFamily="2" charset="-122"/>
                <a:ea typeface="宋体" panose="02010600030101010101" pitchFamily="2" charset="-122"/>
              </a:rPr>
              <a:t>，椭圆形长轴</a:t>
            </a:r>
            <a:r>
              <a:rPr lang="en-US" altLang="zh-CN" sz="1600" dirty="0">
                <a:latin typeface="宋体" panose="02010600030101010101" pitchFamily="2" charset="-122"/>
                <a:ea typeface="宋体" panose="02010600030101010101" pitchFamily="2" charset="-122"/>
              </a:rPr>
              <a:t> 45mm</a:t>
            </a:r>
            <a:r>
              <a:rPr lang="zh-CN" altLang="en-US" sz="1600" dirty="0">
                <a:latin typeface="宋体" panose="02010600030101010101" pitchFamily="2" charset="-122"/>
                <a:ea typeface="宋体" panose="02010600030101010101" pitchFamily="2" charset="-122"/>
              </a:rPr>
              <a:t>、短轴</a:t>
            </a:r>
            <a:r>
              <a:rPr lang="en-US" altLang="zh-CN" sz="1600" dirty="0">
                <a:latin typeface="宋体" panose="02010600030101010101" pitchFamily="2" charset="-122"/>
                <a:ea typeface="宋体" panose="02010600030101010101" pitchFamily="2" charset="-122"/>
              </a:rPr>
              <a:t> 30mm</a:t>
            </a:r>
            <a:r>
              <a:rPr lang="zh-CN" altLang="en-US" sz="1600" dirty="0">
                <a:latin typeface="宋体" panose="02010600030101010101" pitchFamily="2" charset="-122"/>
                <a:ea typeface="宋体" panose="02010600030101010101" pitchFamily="2" charset="-122"/>
              </a:rPr>
              <a:t>），边宽</a:t>
            </a:r>
            <a:r>
              <a:rPr lang="en-US" altLang="zh-CN" sz="1600" dirty="0">
                <a:latin typeface="宋体" panose="02010600030101010101" pitchFamily="2" charset="-122"/>
                <a:ea typeface="宋体" panose="02010600030101010101" pitchFamily="2" charset="-122"/>
              </a:rPr>
              <a:t>1-1.2mm</a:t>
            </a:r>
            <a:r>
              <a:rPr lang="zh-CN" altLang="en-US" sz="1600" dirty="0">
                <a:latin typeface="宋体" panose="02010600030101010101" pitchFamily="2" charset="-122"/>
                <a:ea typeface="宋体" panose="02010600030101010101" pitchFamily="2" charset="-122"/>
              </a:rPr>
              <a:t>，样式需在属地药品监督管理部门备案，确保唯一性和可追溯性。核心要素需清晰标注，圆形章通常</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上刊药房全称（自左向右环行）、下刊</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质量管理专用章</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字样（横排）</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；椭圆形章多</a:t>
            </a:r>
            <a:r>
              <a:rPr lang="en-US" altLang="zh-CN" sz="1600" dirty="0">
                <a:latin typeface="宋体" panose="02010600030101010101" pitchFamily="2" charset="-122"/>
                <a:ea typeface="宋体" panose="02010600030101010101" pitchFamily="2" charset="-122"/>
              </a:rPr>
              <a:t> “</a:t>
            </a:r>
            <a:r>
              <a:rPr lang="zh-CN" altLang="en-US" sz="1600" dirty="0">
                <a:latin typeface="宋体" panose="02010600030101010101" pitchFamily="2" charset="-122"/>
                <a:ea typeface="宋体" panose="02010600030101010101" pitchFamily="2" charset="-122"/>
              </a:rPr>
              <a:t>左半部分刊药房全称、右半部分竖排</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质量管理章</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，部分会加刻</a:t>
            </a:r>
            <a:r>
              <a:rPr lang="en-US" altLang="zh-CN" sz="1600" dirty="0">
                <a:latin typeface="宋体" panose="02010600030101010101" pitchFamily="2" charset="-122"/>
                <a:ea typeface="宋体" panose="02010600030101010101" pitchFamily="2" charset="-122"/>
              </a:rPr>
              <a:t> “GSP </a:t>
            </a:r>
            <a:r>
              <a:rPr lang="zh-CN" altLang="en-US" sz="1600" dirty="0">
                <a:latin typeface="宋体" panose="02010600030101010101" pitchFamily="2" charset="-122"/>
                <a:ea typeface="宋体" panose="02010600030101010101" pitchFamily="2" charset="-122"/>
              </a:rPr>
              <a:t>备案号</a:t>
            </a:r>
            <a:r>
              <a:rPr lang="en-US" altLang="zh-CN" sz="1600" dirty="0">
                <a:latin typeface="宋体" panose="02010600030101010101" pitchFamily="2" charset="-122"/>
                <a:ea typeface="宋体" panose="02010600030101010101" pitchFamily="2" charset="-122"/>
              </a:rPr>
              <a:t>” </a:t>
            </a:r>
            <a:r>
              <a:rPr lang="zh-CN" altLang="en-US" sz="1600" dirty="0">
                <a:latin typeface="宋体" panose="02010600030101010101" pitchFamily="2" charset="-122"/>
                <a:ea typeface="宋体" panose="02010600030101010101" pitchFamily="2" charset="-122"/>
              </a:rPr>
              <a:t>或药房地址，字体统一为仿宋体或宋体，确保清晰易识别。</a:t>
            </a:r>
            <a:endParaRPr lang="zh-CN" altLang="en-US" sz="1600" dirty="0">
              <a:latin typeface="宋体" panose="02010600030101010101" pitchFamily="2" charset="-122"/>
              <a:ea typeface="宋体" panose="02010600030101010101" pitchFamily="2" charset="-122"/>
            </a:endParaRPr>
          </a:p>
          <a:p>
            <a:pPr indent="406400" algn="l" fontAlgn="auto">
              <a:lnSpc>
                <a:spcPts val="3000"/>
              </a:lnSpc>
              <a:extLst>
                <a:ext uri="{35155182-B16C-46BC-9424-99874614C6A1}">
                  <wpsdc:indentchars xmlns:wpsdc="http://www.wps.cn/officeDocument/2017/drawingmlCustomData" val="200" checksum="1740828767"/>
                </a:ext>
              </a:extLst>
            </a:pPr>
            <a:r>
              <a:rPr lang="zh-CN" altLang="en-US" sz="1600" b="1" dirty="0">
                <a:latin typeface="宋体" panose="02010600030101010101" pitchFamily="2" charset="-122"/>
                <a:ea typeface="宋体" panose="02010600030101010101" pitchFamily="2" charset="-122"/>
              </a:rPr>
              <a:t>用途：</a:t>
            </a:r>
            <a:r>
              <a:rPr lang="zh-CN" altLang="en-US" sz="1600" dirty="0">
                <a:latin typeface="宋体" panose="02010600030101010101" pitchFamily="2" charset="-122"/>
                <a:ea typeface="宋体" panose="02010600030101010101" pitchFamily="2" charset="-122"/>
              </a:rPr>
              <a:t>用于药房内部质量管理文件（如药品采购验收记录、养护档案、不良反应报告、质量管理制度修订版）的审核确认，盖章即代表该文件经质量管理人员核查，符合</a:t>
            </a:r>
            <a:r>
              <a:rPr lang="en-US" altLang="zh-CN" sz="1600" dirty="0">
                <a:latin typeface="宋体" panose="02010600030101010101" pitchFamily="2" charset="-122"/>
                <a:ea typeface="宋体" panose="02010600030101010101" pitchFamily="2" charset="-122"/>
              </a:rPr>
              <a:t>GSP</a:t>
            </a:r>
            <a:r>
              <a:rPr lang="zh-CN" altLang="en-US" sz="1600" dirty="0">
                <a:latin typeface="宋体" panose="02010600030101010101" pitchFamily="2" charset="-122"/>
                <a:ea typeface="宋体" panose="02010600030101010101" pitchFamily="2" charset="-122"/>
              </a:rPr>
              <a:t>要求。生物制品（如疫苗、血液制品、重组蛋白类药品）的验收单、冷链运输记录、效期预警表上必须加盖此章，证明该批次生物制品储存、运输、验收全流程符合温控及质量标准；向顾客提供的生物制品检验报告盖章后，视为药房履行质量告知义务的凭证。</a:t>
            </a:r>
            <a:endParaRPr lang="zh-CN" altLang="en-US" sz="1600" dirty="0">
              <a:latin typeface="宋体" panose="02010600030101010101" pitchFamily="2" charset="-122"/>
              <a:ea typeface="宋体" panose="02010600030101010101" pitchFamily="2" charset="-122"/>
            </a:endParaRPr>
          </a:p>
          <a:p>
            <a:pPr indent="406400" algn="l" fontAlgn="auto">
              <a:lnSpc>
                <a:spcPts val="3000"/>
              </a:lnSpc>
              <a:extLst>
                <a:ext uri="{35155182-B16C-46BC-9424-99874614C6A1}">
                  <wpsdc:indentchars xmlns:wpsdc="http://www.wps.cn/officeDocument/2017/drawingmlCustomData" val="200" checksum="1740828767"/>
                </a:ext>
              </a:extLst>
            </a:pPr>
            <a:r>
              <a:rPr lang="zh-CN" altLang="en-US" sz="1600" b="1" dirty="0">
                <a:latin typeface="宋体" panose="02010600030101010101" pitchFamily="2" charset="-122"/>
                <a:ea typeface="宋体" panose="02010600030101010101" pitchFamily="2" charset="-122"/>
              </a:rPr>
              <a:t>保管要求</a:t>
            </a:r>
            <a:r>
              <a:rPr lang="zh-CN" altLang="en-US" sz="1600" dirty="0">
                <a:latin typeface="宋体" panose="02010600030101010101" pitchFamily="2" charset="-122"/>
                <a:ea typeface="宋体" panose="02010600030101010101" pitchFamily="2" charset="-122"/>
              </a:rPr>
              <a:t>：由药房质量负责人或专职质量管理人员专人保管，保管人需持</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药品从业资格证</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，且无药品经营违法违规记录。</a:t>
            </a:r>
            <a:endParaRPr lang="zh-CN" altLang="en-US" sz="1600" dirty="0">
              <a:latin typeface="宋体" panose="02010600030101010101" pitchFamily="2" charset="-122"/>
              <a:ea typeface="宋体" panose="0201060003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39065" y="872490"/>
            <a:ext cx="7059295" cy="5565775"/>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2</a:t>
            </a:r>
            <a:r>
              <a:rPr lang="zh-CN" altLang="en-US" sz="2000" b="1" dirty="0">
                <a:latin typeface="宋体" panose="02010600030101010101" pitchFamily="2" charset="-122"/>
                <a:ea typeface="宋体" panose="02010600030101010101" pitchFamily="2" charset="-122"/>
              </a:rPr>
              <a:t>、个人签章</a:t>
            </a:r>
            <a:endParaRPr lang="zh-CN" altLang="en-US"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样式：</a:t>
            </a:r>
            <a:r>
              <a:rPr lang="zh-CN" altLang="en-US" sz="2000" dirty="0">
                <a:latin typeface="宋体" panose="02010600030101010101" pitchFamily="2" charset="-122"/>
                <a:ea typeface="宋体" panose="02010600030101010101" pitchFamily="2" charset="-122"/>
              </a:rPr>
              <a:t>以长方形或正方形为主（常见尺寸：长方形</a:t>
            </a:r>
            <a:r>
              <a:rPr lang="en-US" altLang="zh-CN" sz="2000" dirty="0">
                <a:latin typeface="宋体" panose="02010600030101010101" pitchFamily="2" charset="-122"/>
                <a:ea typeface="宋体" panose="02010600030101010101" pitchFamily="2" charset="-122"/>
              </a:rPr>
              <a:t> 25mm</a:t>
            </a:r>
            <a:r>
              <a:rPr lang="en-US" altLang="en-US" sz="2000" dirty="0">
                <a:latin typeface="宋体" panose="02010600030101010101" pitchFamily="2" charset="-122"/>
                <a:ea typeface="宋体" panose="02010600030101010101" pitchFamily="2" charset="-122"/>
              </a:rPr>
              <a:t>×</a:t>
            </a:r>
            <a:r>
              <a:rPr lang="en-US" altLang="zh-CN" sz="2000" dirty="0">
                <a:latin typeface="宋体" panose="02010600030101010101" pitchFamily="2" charset="-122"/>
                <a:ea typeface="宋体" panose="02010600030101010101" pitchFamily="2" charset="-122"/>
              </a:rPr>
              <a:t>15mm</a:t>
            </a:r>
            <a:r>
              <a:rPr lang="zh-CN" altLang="en-US" sz="2000" dirty="0">
                <a:latin typeface="宋体" panose="02010600030101010101" pitchFamily="2" charset="-122"/>
                <a:ea typeface="宋体" panose="02010600030101010101" pitchFamily="2" charset="-122"/>
              </a:rPr>
              <a:t>、正方形</a:t>
            </a:r>
            <a:r>
              <a:rPr lang="en-US" altLang="zh-CN" sz="2000" dirty="0">
                <a:latin typeface="宋体" panose="02010600030101010101" pitchFamily="2" charset="-122"/>
                <a:ea typeface="宋体" panose="02010600030101010101" pitchFamily="2" charset="-122"/>
              </a:rPr>
              <a:t> 18mm</a:t>
            </a:r>
            <a:r>
              <a:rPr lang="en-US" altLang="en-US" sz="2000" dirty="0">
                <a:latin typeface="宋体" panose="02010600030101010101" pitchFamily="2" charset="-122"/>
                <a:ea typeface="宋体" panose="02010600030101010101" pitchFamily="2" charset="-122"/>
              </a:rPr>
              <a:t>×</a:t>
            </a:r>
            <a:r>
              <a:rPr lang="en-US" altLang="zh-CN" sz="2000" dirty="0">
                <a:latin typeface="宋体" panose="02010600030101010101" pitchFamily="2" charset="-122"/>
                <a:ea typeface="宋体" panose="02010600030101010101" pitchFamily="2" charset="-122"/>
              </a:rPr>
              <a:t>18mm</a:t>
            </a:r>
            <a:r>
              <a:rPr lang="zh-CN" altLang="en-US" sz="2000" dirty="0">
                <a:latin typeface="宋体" panose="02010600030101010101" pitchFamily="2" charset="-122"/>
                <a:ea typeface="宋体" panose="02010600030101010101" pitchFamily="2" charset="-122"/>
              </a:rPr>
              <a:t>）</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用途：</a:t>
            </a:r>
            <a:r>
              <a:rPr lang="zh-CN" altLang="en-US" sz="2000" dirty="0">
                <a:latin typeface="宋体" panose="02010600030101010101" pitchFamily="2" charset="-122"/>
                <a:ea typeface="宋体" panose="02010600030101010101" pitchFamily="2" charset="-122"/>
              </a:rPr>
              <a:t>为购买生物制品的顾客提供</a:t>
            </a:r>
            <a:r>
              <a:rPr lang="zh-CN" sz="2000" dirty="0">
                <a:latin typeface="宋体" panose="02010600030101010101" pitchFamily="2" charset="-122"/>
                <a:ea typeface="宋体" panose="02010600030101010101" pitchFamily="2" charset="-122"/>
              </a:rPr>
              <a:t>处方签</a:t>
            </a:r>
            <a:r>
              <a:rPr lang="zh-CN" altLang="en-US" sz="2000" dirty="0">
                <a:latin typeface="宋体" panose="02010600030101010101" pitchFamily="2" charset="-122"/>
                <a:ea typeface="宋体" panose="02010600030101010101" pitchFamily="2" charset="-122"/>
              </a:rPr>
              <a:t>（注明储存温度、使用方法、不良反应处理）时，签章代表执业药师已完成专业指导，是履行药学服务责任的依据；生物制品不良反应报告、顾客用药咨询记录等文件，需签章确认内容真实、处理流程合规，作为药监部门检查的关键凭证。</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保管：</a:t>
            </a:r>
            <a:r>
              <a:rPr lang="zh-CN" altLang="en-US" sz="2000" dirty="0">
                <a:latin typeface="宋体" panose="02010600030101010101" pitchFamily="2" charset="-122"/>
                <a:ea typeface="宋体" panose="02010600030101010101" pitchFamily="2" charset="-122"/>
              </a:rPr>
              <a:t>由执业药师本人专人保管，严禁交由他人（包括同事、亲属）代为保管或使用，因临时休假需委托他人暂管的，需签订书面《签章暂管协议》，明确暂管期限、用印范围及责任划分，并报药房质量负责人备案。</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pic>
        <p:nvPicPr>
          <p:cNvPr id="26" name="图片 25"/>
          <p:cNvPicPr>
            <a:picLocks noChangeAspect="1"/>
          </p:cNvPicPr>
          <p:nvPr/>
        </p:nvPicPr>
        <p:blipFill>
          <a:blip r:embed="rId1"/>
          <a:stretch>
            <a:fillRect/>
          </a:stretch>
        </p:blipFill>
        <p:spPr>
          <a:xfrm>
            <a:off x="7263765" y="1770380"/>
            <a:ext cx="4928235" cy="3779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5925" y="742950"/>
            <a:ext cx="11186160" cy="5931535"/>
          </a:xfrm>
          <a:prstGeom prst="rect">
            <a:avLst/>
          </a:prstGeom>
          <a:noFill/>
        </p:spPr>
        <p:txBody>
          <a:bodyPr wrap="square" rtlCol="0">
            <a:noAutofit/>
          </a:bodyPr>
          <a:p>
            <a:pPr indent="609600" algn="l" fontAlgn="auto">
              <a:lnSpc>
                <a:spcPts val="2500"/>
              </a:lnSpc>
              <a:extLst>
                <a:ext uri="{35155182-B16C-46BC-9424-99874614C6A1}">
                  <wpsdc:indentchars xmlns:wpsdc="http://www.wps.cn/officeDocument/2017/drawingmlCustomData" val="200" checksum="4158780845"/>
                </a:ext>
              </a:extLst>
            </a:pPr>
            <a:r>
              <a:rPr lang="zh-CN" altLang="zh-CN" sz="2400" b="1" dirty="0">
                <a:latin typeface="宋体" panose="02010600030101010101" pitchFamily="2" charset="-122"/>
                <a:ea typeface="宋体" panose="02010600030101010101" pitchFamily="2" charset="-122"/>
              </a:rPr>
              <a:t>印章</a:t>
            </a:r>
            <a:r>
              <a:rPr lang="en-US" altLang="zh-CN" sz="2400" b="1" dirty="0">
                <a:latin typeface="宋体" panose="02010600030101010101" pitchFamily="2" charset="-122"/>
                <a:ea typeface="宋体" panose="02010600030101010101" pitchFamily="2" charset="-122"/>
              </a:rPr>
              <a:t>11</a:t>
            </a:r>
            <a:r>
              <a:rPr lang="zh-CN" altLang="en-US" sz="2400" b="1" dirty="0">
                <a:latin typeface="宋体" panose="02010600030101010101" pitchFamily="2" charset="-122"/>
                <a:ea typeface="宋体" panose="02010600030101010101" pitchFamily="2" charset="-122"/>
              </a:rPr>
              <a:t>问</a:t>
            </a:r>
            <a:r>
              <a:rPr lang="zh-CN" altLang="en-US" sz="2400" dirty="0">
                <a:latin typeface="宋体" panose="02010600030101010101" pitchFamily="2" charset="-122"/>
                <a:ea typeface="宋体" panose="02010600030101010101" pitchFamily="2" charset="-122"/>
              </a:rPr>
              <a:t>：</a:t>
            </a:r>
            <a:endParaRPr lang="zh-CN" altLang="en-US" sz="2400" dirty="0">
              <a:latin typeface="宋体" panose="02010600030101010101" pitchFamily="2" charset="-122"/>
              <a:ea typeface="宋体" panose="02010600030101010101" pitchFamily="2" charset="-122"/>
            </a:endParaRPr>
          </a:p>
          <a:p>
            <a:pPr indent="609600" algn="l" fontAlgn="auto">
              <a:lnSpc>
                <a:spcPts val="4000"/>
              </a:lnSpc>
              <a:extLst>
                <a:ext uri="{35155182-B16C-46BC-9424-99874614C6A1}">
                  <wpsdc:indentchars xmlns:wpsdc="http://www.wps.cn/officeDocument/2017/drawingmlCustomData" val="200" checksum="4158780845"/>
                </a:ext>
              </a:extLst>
            </a:pPr>
            <a:r>
              <a:rPr lang="en-US" altLang="zh-CN" sz="2400" b="1" dirty="0">
                <a:latin typeface="宋体" panose="02010600030101010101" pitchFamily="2" charset="-122"/>
                <a:ea typeface="宋体" panose="02010600030101010101" pitchFamily="2" charset="-122"/>
              </a:rPr>
              <a:t>1</a:t>
            </a:r>
            <a:r>
              <a:rPr lang="zh-CN" altLang="en-US" sz="2400" b="1" dirty="0">
                <a:latin typeface="宋体" panose="02010600030101010101" pitchFamily="2" charset="-122"/>
                <a:ea typeface="宋体" panose="02010600030101010101" pitchFamily="2" charset="-122"/>
              </a:rPr>
              <a:t>、刻制公司印章需要什么程序和手续？</a:t>
            </a:r>
            <a:endParaRPr lang="zh-CN" altLang="en-US" sz="2400" b="1" dirty="0">
              <a:latin typeface="宋体" panose="02010600030101010101" pitchFamily="2" charset="-122"/>
              <a:ea typeface="宋体" panose="02010600030101010101" pitchFamily="2" charset="-122"/>
            </a:endParaRPr>
          </a:p>
          <a:p>
            <a:pPr indent="609600" algn="l" fontAlgn="auto">
              <a:lnSpc>
                <a:spcPts val="4000"/>
              </a:lnSpc>
              <a:extLst>
                <a:ext uri="{35155182-B16C-46BC-9424-99874614C6A1}">
                  <wpsdc:indentchars xmlns:wpsdc="http://www.wps.cn/officeDocument/2017/drawingmlCustomData" val="200" checksum="4158780845"/>
                </a:ext>
              </a:extLst>
            </a:pPr>
            <a:r>
              <a:rPr lang="zh-CN" altLang="en-US" sz="2400" dirty="0">
                <a:latin typeface="宋体" panose="02010600030101010101" pitchFamily="2" charset="-122"/>
                <a:ea typeface="宋体" panose="02010600030101010101" pitchFamily="2" charset="-122"/>
              </a:rPr>
              <a:t>答：通常来说，企业需要拿着</a:t>
            </a:r>
            <a:r>
              <a:rPr lang="zh-CN" altLang="en-US" sz="2400" dirty="0">
                <a:solidFill>
                  <a:srgbClr val="00B050"/>
                </a:solidFill>
                <a:latin typeface="宋体" panose="02010600030101010101" pitchFamily="2" charset="-122"/>
                <a:ea typeface="宋体" panose="02010600030101010101" pitchFamily="2" charset="-122"/>
              </a:rPr>
              <a:t>税务登记证副本、营业执照副本、法人身份证、公章</a:t>
            </a:r>
            <a:r>
              <a:rPr lang="zh-CN" altLang="en-US" sz="2400" dirty="0">
                <a:latin typeface="宋体" panose="02010600030101010101" pitchFamily="2" charset="-122"/>
                <a:ea typeface="宋体" panose="02010600030101010101" pitchFamily="2" charset="-122"/>
              </a:rPr>
              <a:t>先到公安局登记备案，公安局开出证明后，到指定的地点刻章，一般需携带以上材料的原件及复印件。</a:t>
            </a:r>
            <a:endParaRPr lang="zh-CN" altLang="en-US" sz="2400" dirty="0">
              <a:latin typeface="宋体" panose="02010600030101010101" pitchFamily="2" charset="-122"/>
              <a:ea typeface="宋体" panose="02010600030101010101" pitchFamily="2" charset="-122"/>
            </a:endParaRPr>
          </a:p>
          <a:p>
            <a:pPr indent="609600" algn="l" fontAlgn="auto">
              <a:lnSpc>
                <a:spcPts val="4000"/>
              </a:lnSpc>
              <a:extLst>
                <a:ext uri="{35155182-B16C-46BC-9424-99874614C6A1}">
                  <wpsdc:indentchars xmlns:wpsdc="http://www.wps.cn/officeDocument/2017/drawingmlCustomData" val="200" checksum="4158780845"/>
                </a:ext>
              </a:extLst>
            </a:pPr>
            <a:endParaRPr lang="en-US" altLang="zh-CN" sz="2400" dirty="0">
              <a:latin typeface="宋体" panose="02010600030101010101" pitchFamily="2" charset="-122"/>
              <a:ea typeface="宋体" panose="02010600030101010101" pitchFamily="2" charset="-122"/>
            </a:endParaRPr>
          </a:p>
          <a:p>
            <a:pPr indent="609600" algn="l" fontAlgn="auto">
              <a:lnSpc>
                <a:spcPts val="4000"/>
              </a:lnSpc>
              <a:extLst>
                <a:ext uri="{35155182-B16C-46BC-9424-99874614C6A1}">
                  <wpsdc:indentchars xmlns:wpsdc="http://www.wps.cn/officeDocument/2017/drawingmlCustomData" val="200" checksum="4158780845"/>
                </a:ext>
              </a:extLst>
            </a:pPr>
            <a:r>
              <a:rPr lang="en-US" altLang="zh-CN" sz="2400" b="1" dirty="0">
                <a:latin typeface="宋体" panose="02010600030101010101" pitchFamily="2" charset="-122"/>
                <a:ea typeface="宋体" panose="02010600030101010101" pitchFamily="2" charset="-122"/>
              </a:rPr>
              <a:t>2</a:t>
            </a:r>
            <a:r>
              <a:rPr lang="zh-CN" altLang="en-US" sz="2400" b="1" dirty="0">
                <a:latin typeface="宋体" panose="02010600030101010101" pitchFamily="2" charset="-122"/>
                <a:ea typeface="宋体" panose="02010600030101010101" pitchFamily="2" charset="-122"/>
              </a:rPr>
              <a:t>、能否只用公章不用其他印章？</a:t>
            </a:r>
            <a:endParaRPr lang="en-US" altLang="zh-CN" sz="2400" b="1" dirty="0">
              <a:latin typeface="宋体" panose="02010600030101010101" pitchFamily="2" charset="-122"/>
              <a:ea typeface="宋体" panose="02010600030101010101" pitchFamily="2" charset="-122"/>
            </a:endParaRPr>
          </a:p>
          <a:p>
            <a:pPr indent="609600" algn="l" fontAlgn="auto">
              <a:lnSpc>
                <a:spcPts val="4000"/>
              </a:lnSpc>
              <a:extLst>
                <a:ext uri="{35155182-B16C-46BC-9424-99874614C6A1}">
                  <wpsdc:indentchars xmlns:wpsdc="http://www.wps.cn/officeDocument/2017/drawingmlCustomData" val="200" checksum="4158780845"/>
                </a:ext>
              </a:extLst>
            </a:pPr>
            <a:r>
              <a:rPr lang="zh-CN" altLang="en-US" sz="2400" dirty="0">
                <a:latin typeface="宋体" panose="02010600030101010101" pitchFamily="2" charset="-122"/>
                <a:ea typeface="宋体" panose="02010600030101010101" pitchFamily="2" charset="-122"/>
              </a:rPr>
              <a:t>答：不能。法律对某些情况下该用何种印章有</a:t>
            </a:r>
            <a:r>
              <a:rPr lang="zh-CN" altLang="en-US" sz="2400" dirty="0">
                <a:solidFill>
                  <a:srgbClr val="00B050"/>
                </a:solidFill>
                <a:latin typeface="宋体" panose="02010600030101010101" pitchFamily="2" charset="-122"/>
                <a:ea typeface="宋体" panose="02010600030101010101" pitchFamily="2" charset="-122"/>
              </a:rPr>
              <a:t>强制性规定</a:t>
            </a:r>
            <a:r>
              <a:rPr lang="zh-CN" altLang="en-US" sz="2400" dirty="0">
                <a:latin typeface="宋体" panose="02010600030101010101" pitchFamily="2" charset="-122"/>
                <a:ea typeface="宋体" panose="02010600030101010101" pitchFamily="2" charset="-122"/>
              </a:rPr>
              <a:t>。如《中华人民共和国发票管理办法》明确发票只能加盖发票专用章。</a:t>
            </a:r>
            <a:endParaRPr lang="zh-CN" altLang="en-US" sz="2400" dirty="0">
              <a:latin typeface="宋体" panose="02010600030101010101" pitchFamily="2" charset="-122"/>
              <a:ea typeface="宋体" panose="02010600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10266045" cy="541020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3</a:t>
            </a:r>
            <a:r>
              <a:rPr lang="zh-CN" altLang="en-US" sz="2000" b="1" dirty="0">
                <a:latin typeface="宋体" panose="02010600030101010101" pitchFamily="2" charset="-122"/>
                <a:ea typeface="宋体" panose="02010600030101010101" pitchFamily="2" charset="-122"/>
              </a:rPr>
              <a:t>、不同的印章是否有法律效力大小的区别？</a:t>
            </a:r>
            <a:endParaRPr lang="en-US" alt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答：没有严格意义上法律效力大小高低的区别，只要是符合法律规定的盖章要求并且意思表示真实，印章均为有效。但是，由于印章的使用范围大小不同，导致人们以为印章有效力大小之分。</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公章在所有印章中具有</a:t>
            </a:r>
            <a:r>
              <a:rPr lang="zh-CN" altLang="en-US" sz="2000" dirty="0">
                <a:solidFill>
                  <a:srgbClr val="00B050"/>
                </a:solidFill>
                <a:latin typeface="宋体" panose="02010600030101010101" pitchFamily="2" charset="-122"/>
                <a:ea typeface="宋体" panose="02010600030101010101" pitchFamily="2" charset="-122"/>
              </a:rPr>
              <a:t>最广的使用范围</a:t>
            </a:r>
            <a:r>
              <a:rPr lang="zh-CN" altLang="en-US" sz="2000" dirty="0">
                <a:latin typeface="宋体" panose="02010600030101010101" pitchFamily="2" charset="-122"/>
                <a:ea typeface="宋体" panose="02010600030101010101" pitchFamily="2" charset="-122"/>
              </a:rPr>
              <a:t>，是法人权利的象征，在现行的立法和司法实践中，审查是否盖有法人公章成为判断民事活动是否成立和生效的重要标准。除法律有特殊规定外</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如发票的盖章</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，均可以公章代表法人意志，对外签订合同及其他法律文件，具有极高的法律效力，凡是</a:t>
            </a:r>
            <a:r>
              <a:rPr lang="zh-CN" altLang="en-US" sz="2000" dirty="0">
                <a:solidFill>
                  <a:srgbClr val="00B050"/>
                </a:solidFill>
                <a:latin typeface="宋体" panose="02010600030101010101" pitchFamily="2" charset="-122"/>
                <a:ea typeface="宋体" panose="02010600030101010101" pitchFamily="2" charset="-122"/>
              </a:rPr>
              <a:t>以公司名义发出的信函、公文、合同、介绍信、证明或其他公司材料</a:t>
            </a:r>
            <a:r>
              <a:rPr lang="zh-CN" altLang="en-US" sz="2000" dirty="0">
                <a:latin typeface="宋体" panose="02010600030101010101" pitchFamily="2" charset="-122"/>
                <a:ea typeface="宋体" panose="02010600030101010101" pitchFamily="2" charset="-122"/>
              </a:rPr>
              <a:t>均可使用公章。</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10417175"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4</a:t>
            </a:r>
            <a:r>
              <a:rPr lang="zh-CN" altLang="en-US" sz="2000" b="1" dirty="0">
                <a:latin typeface="宋体" panose="02010600030101010101" pitchFamily="2" charset="-122"/>
                <a:ea typeface="宋体" panose="02010600030101010101" pitchFamily="2" charset="-122"/>
              </a:rPr>
              <a:t>、公章可以代替合同专用章吗？</a:t>
            </a:r>
            <a:endParaRPr lang="en-US" alt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答：可以。</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在合同、协议的签订中，</a:t>
            </a:r>
            <a:r>
              <a:rPr lang="zh-CN" altLang="en-US" sz="2000" dirty="0">
                <a:solidFill>
                  <a:srgbClr val="00B050"/>
                </a:solidFill>
                <a:latin typeface="宋体" panose="02010600030101010101" pitchFamily="2" charset="-122"/>
                <a:ea typeface="宋体" panose="02010600030101010101" pitchFamily="2" charset="-122"/>
              </a:rPr>
              <a:t>公章和合同专用章</a:t>
            </a:r>
            <a:r>
              <a:rPr lang="zh-CN" altLang="en-US" sz="2000" dirty="0">
                <a:latin typeface="宋体" panose="02010600030101010101" pitchFamily="2" charset="-122"/>
                <a:ea typeface="宋体" panose="02010600030101010101" pitchFamily="2" charset="-122"/>
              </a:rPr>
              <a:t>具有同等法律效力。《最高人民法院关于在审理经济纠纷案件中涉及经济犯罪嫌疑若干问题的规定》第四条将公章与合同专用章并列使用，也足以说明公章与合同专用章在合同签订方面的效力是一样的。</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5</a:t>
            </a:r>
            <a:r>
              <a:rPr lang="zh-CN" altLang="en-US" sz="2000" b="1" dirty="0">
                <a:latin typeface="宋体" panose="02010600030101010101" pitchFamily="2" charset="-122"/>
                <a:ea typeface="宋体" panose="02010600030101010101" pitchFamily="2" charset="-122"/>
              </a:rPr>
              <a:t>、公章可以代替法定代表人章吗？</a:t>
            </a:r>
            <a:endParaRPr lang="en-US" alt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答：视具体情况而定，如委托授权书上应有法定代表人签字或盖章，此时仅有公章是不行的。</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10067925"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6</a:t>
            </a:r>
            <a:r>
              <a:rPr lang="zh-CN" altLang="en-US" sz="2000" b="1" dirty="0">
                <a:latin typeface="宋体" panose="02010600030101010101" pitchFamily="2" charset="-122"/>
                <a:ea typeface="宋体" panose="02010600030101010101" pitchFamily="2" charset="-122"/>
              </a:rPr>
              <a:t>、合同上没有加盖合法有效的公章但有法定代表人签字，合同是否有效？</a:t>
            </a:r>
            <a:endParaRPr lang="en-US" alt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答：有效，除非约定合同生效需签字并盖章。</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《合同法》第三十二条规定：</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当事人采用合同书形式订立合同的，自双方当事人签字或者盖章时合同成立。</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因为法定代表人以公司名义从事民事活动时代表公司，因此仅有法定代表人签字也能使合同成立生效。</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同理，虽然没有加盖公章，但如果在合同上签字的人得到了公司相应的授权，那么合同也是有效的。</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《民法典》法条链接：第四百九十条</a:t>
            </a:r>
            <a:r>
              <a:rPr lang="en-US" altLang="zh-CN" sz="2000" dirty="0">
                <a:latin typeface="宋体" panose="02010600030101010101" pitchFamily="2" charset="-122"/>
                <a:ea typeface="宋体" panose="02010600030101010101" pitchFamily="2" charset="-122"/>
              </a:rPr>
              <a:t> </a:t>
            </a:r>
            <a:r>
              <a:rPr lang="zh-CN" altLang="en-US" sz="2000" dirty="0">
                <a:latin typeface="宋体" panose="02010600030101010101" pitchFamily="2" charset="-122"/>
                <a:ea typeface="宋体" panose="02010600030101010101" pitchFamily="2" charset="-122"/>
              </a:rPr>
              <a:t>当事人采用合同书形式订立合同的，自当事人均签名、盖章或者按指印时合同成立。在签名、盖章或者按指印之前，当事人一方已经履行主要义务，对方接受时，该合同成立。</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11332845"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7</a:t>
            </a:r>
            <a:r>
              <a:rPr lang="zh-CN" altLang="en-US" sz="2000" b="1" dirty="0">
                <a:latin typeface="宋体" panose="02010600030101010101" pitchFamily="2" charset="-122"/>
                <a:ea typeface="宋体" panose="02010600030101010101" pitchFamily="2" charset="-122"/>
              </a:rPr>
              <a:t>、合同所盖印章并非合同专用章，而是采购专用章、项目部专用章等，合同是否有效？</a:t>
            </a:r>
            <a:endParaRPr lang="en-US" altLang="zh-CN"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答：除非有证据证明相反事实，否则一般认定为有效。</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合同上加盖的印章虽然并非合同专用章，不符合签订合同的一般原则和规定，但这是该公司自身管理方面存在的漏洞，如该公司不能提交相应的证据，证明合同所涉印章与公司无关或为他人私盖，即应认定公司承认合同的效力。</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另一方面，《公司法》第三十七条规定：</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采用合同书形式订立合同，在签字或者盖章之前，当事人一方已经履行主要义务，对方接受的，该合同成立</a:t>
            </a:r>
            <a:r>
              <a:rPr lang="en-US" altLang="zh-CN" sz="2000" dirty="0">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，因此，如果对方已按合同履行主要义务而该公司接受的，则合同无须签字、盖章也已经成立生效。</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《民法典》法条链接：第四百九十条</a:t>
            </a:r>
            <a:r>
              <a:rPr lang="en-US" altLang="zh-CN" sz="2000" dirty="0">
                <a:latin typeface="宋体" panose="02010600030101010101" pitchFamily="2" charset="-122"/>
                <a:ea typeface="宋体" panose="02010600030101010101" pitchFamily="2" charset="-122"/>
              </a:rPr>
              <a:t> </a:t>
            </a:r>
            <a:r>
              <a:rPr lang="zh-CN" altLang="en-US" sz="2000" dirty="0">
                <a:latin typeface="宋体" panose="02010600030101010101" pitchFamily="2" charset="-122"/>
                <a:ea typeface="宋体" panose="02010600030101010101" pitchFamily="2" charset="-122"/>
              </a:rPr>
              <a:t>法律、行政法规规定或者当事人约定合同应当采用书面形式订立，当事人未采用书面形式但是一方已经履行主要义务，对方接受时，该合同成立。</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85115" y="872490"/>
            <a:ext cx="11303635"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9</a:t>
            </a:r>
            <a:r>
              <a:rPr lang="zh-CN" altLang="en-US" sz="2000" b="1" dirty="0">
                <a:latin typeface="宋体" panose="02010600030101010101" pitchFamily="2" charset="-122"/>
                <a:ea typeface="宋体" panose="02010600030101010101" pitchFamily="2" charset="-122"/>
              </a:rPr>
              <a:t>、什么是电子印章？</a:t>
            </a:r>
            <a:endParaRPr lang="en-US" alt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自《电子签名法》实施后，电子印章（签名）具有了合法地位。所谓电子印章（签名）并不是实体印章的图像化，而是数据电文中以电子形式所含、所附用于识别签名人身份并表明签名人认可其中内容的数据。通俗点说，电子印章（签名）就是一个能够识别出具体盖章人（签名人）的电子数据密钥。</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endParaRPr lang="en-US" altLang="zh-CN"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10</a:t>
            </a:r>
            <a:r>
              <a:rPr lang="zh-CN" altLang="en-US" sz="2000" b="1" dirty="0">
                <a:latin typeface="宋体" panose="02010600030101010101" pitchFamily="2" charset="-122"/>
                <a:ea typeface="宋体" panose="02010600030101010101" pitchFamily="2" charset="-122"/>
              </a:rPr>
              <a:t>、</a:t>
            </a:r>
            <a:r>
              <a:rPr lang="en-US" altLang="en-US" sz="2000" b="1" dirty="0">
                <a:latin typeface="宋体" panose="02010600030101010101" pitchFamily="2" charset="-122"/>
                <a:ea typeface="宋体" panose="02010600030101010101" pitchFamily="2" charset="-122"/>
              </a:rPr>
              <a:t> </a:t>
            </a:r>
            <a:r>
              <a:rPr lang="zh-CN" altLang="en-US" sz="2000" b="1" dirty="0">
                <a:latin typeface="宋体" panose="02010600030101010101" pitchFamily="2" charset="-122"/>
                <a:ea typeface="宋体" panose="02010600030101010101" pitchFamily="2" charset="-122"/>
              </a:rPr>
              <a:t>什么情况下可以使用电子印章，什么情况下不行？</a:t>
            </a:r>
            <a:endParaRPr lang="en-US" alt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答：除了法律法规规定不适用电子文书的情况，都可以约定使用电子印章。</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电子印章不适用于以下情形：</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（一）涉及婚姻、收养、继承等人身关系的；</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（二）涉及土地、房屋等不动产权益转让的；</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（三）涉及停止供水、供热、供气、供电等公用事业服务的；</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（四）法律、行政法规规定的不适用电子文书的其他情形。</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8910320"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8</a:t>
            </a:r>
            <a:r>
              <a:rPr lang="zh-CN" altLang="en-US" sz="2000" b="1" dirty="0">
                <a:latin typeface="宋体" panose="02010600030101010101" pitchFamily="2" charset="-122"/>
                <a:ea typeface="宋体" panose="02010600030101010101" pitchFamily="2" charset="-122"/>
              </a:rPr>
              <a:t>、公章外借他人使用，他人私下签订的担保合同是否有效？</a:t>
            </a:r>
            <a:endParaRPr lang="en-US" altLang="zh-CN"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有效。公司作为独立的企业法人，公司印章是其对外进行活动的有形代表和法律凭证，公司负责人或其他管理人员，经过公司授权后，只是印章暂时的持有者和保管者，其行使公司印章所产生的权利义务，应由公司承担责任，而不应由持有者或保管者承担责任。公司自愿将印章外借他人使用，应视为公司授权他人使用公司印章，该印章所产生的权利义务关系应由该公司承担。因此，公章外借他人使用并私下签订的担保合同有效，公司需要承担担保责任。</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8910320"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9</a:t>
            </a:r>
            <a:r>
              <a:rPr lang="zh-CN" altLang="en-US" sz="2000" b="1" dirty="0">
                <a:latin typeface="宋体" panose="02010600030101010101" pitchFamily="2" charset="-122"/>
                <a:ea typeface="宋体" panose="02010600030101010101" pitchFamily="2" charset="-122"/>
              </a:rPr>
              <a:t>、公司经营过程中在印章方面会遇到哪些风险？</a:t>
            </a:r>
            <a:endParaRPr lang="en-US" altLang="zh-CN"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答：公司在印章方面常见的风险主要有以下几种：</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（一）他人使用假冒的印章。</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（二）他人使用扫描打印出来的印章。</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（三）对方使用的是没有备案、没有资质的内设部门章。</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（四）使用有数码符号的印章。</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由于上述风险高发，公司企业应该提高警惕，在交易时做好审查工作。例如，可以通过要求对方提供公司的刻章许可或者委托律师调查对方的印章备案情况来检查印章的真伪性，仔细审查是否有油印等公章正常使用时所具有的印迹，拒绝对方不符合规范地使用印章等。</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10547985"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10</a:t>
            </a:r>
            <a:r>
              <a:rPr lang="zh-CN" altLang="en-US" sz="2000" b="1" dirty="0">
                <a:latin typeface="宋体" panose="02010600030101010101" pitchFamily="2" charset="-122"/>
                <a:ea typeface="宋体" panose="02010600030101010101" pitchFamily="2" charset="-122"/>
              </a:rPr>
              <a:t>、公司更改名称后已使用新印章，盖有原印章的合同是否仍有效力？</a:t>
            </a:r>
            <a:endParaRPr lang="en-US" alt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答：有效。企业名称的变更并不影响变更后的公司承担原公司的债务，盖有原企业名称印章的文件对变更后的公司依然具有法律效力，因此对原企业名称印章应当妥善保管，可以明确保管人，必要时可以对该印章进行销毁并登记备案，以降低法律风险。</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11449050" cy="5749290"/>
          </a:xfrm>
          <a:prstGeom prst="rect">
            <a:avLst/>
          </a:prstGeom>
          <a:noFill/>
        </p:spPr>
        <p:txBody>
          <a:bodyPr wrap="square" rtlCol="0">
            <a:noAutofit/>
          </a:bodyPr>
          <a:p>
            <a:pPr indent="406400" algn="l" fontAlgn="auto">
              <a:lnSpc>
                <a:spcPct val="150000"/>
              </a:lnSpc>
              <a:extLst>
                <a:ext uri="{35155182-B16C-46BC-9424-99874614C6A1}">
                  <wpsdc:indentchars xmlns:wpsdc="http://www.wps.cn/officeDocument/2017/drawingmlCustomData" val="200" checksum="1740828767"/>
                </a:ext>
              </a:extLst>
            </a:pPr>
            <a:r>
              <a:rPr lang="en-US" altLang="zh-CN" sz="1600" b="1" dirty="0">
                <a:latin typeface="宋体" panose="02010600030101010101" pitchFamily="2" charset="-122"/>
                <a:ea typeface="宋体" panose="02010600030101010101" pitchFamily="2" charset="-122"/>
              </a:rPr>
              <a:t>11</a:t>
            </a:r>
            <a:r>
              <a:rPr lang="zh-CN" altLang="en-US" sz="1600" b="1" dirty="0">
                <a:latin typeface="宋体" panose="02010600030101010101" pitchFamily="2" charset="-122"/>
                <a:ea typeface="宋体" panose="02010600030101010101" pitchFamily="2" charset="-122"/>
              </a:rPr>
              <a:t>、如何识别印章的真假？</a:t>
            </a:r>
            <a:endParaRPr lang="en-US" altLang="zh-CN" sz="1600" b="1" dirty="0">
              <a:latin typeface="宋体" panose="02010600030101010101" pitchFamily="2" charset="-122"/>
              <a:ea typeface="宋体" panose="02010600030101010101" pitchFamily="2" charset="-122"/>
            </a:endParaRPr>
          </a:p>
          <a:p>
            <a:pPr indent="406400" algn="l" fontAlgn="auto">
              <a:lnSpc>
                <a:spcPct val="150000"/>
              </a:lnSpc>
              <a:extLst>
                <a:ext uri="{35155182-B16C-46BC-9424-99874614C6A1}">
                  <wpsdc:indentchars xmlns:wpsdc="http://www.wps.cn/officeDocument/2017/drawingmlCustomData" val="200" checksum="1740828767"/>
                </a:ext>
              </a:extLst>
            </a:pPr>
            <a:r>
              <a:rPr lang="zh-CN" altLang="en-US" sz="1600" dirty="0">
                <a:latin typeface="宋体" panose="02010600030101010101" pitchFamily="2" charset="-122"/>
                <a:ea typeface="宋体" panose="02010600030101010101" pitchFamily="2" charset="-122"/>
              </a:rPr>
              <a:t>（一）</a:t>
            </a:r>
            <a:r>
              <a:rPr lang="zh-CN" altLang="en-US" sz="1600" dirty="0">
                <a:solidFill>
                  <a:srgbClr val="00B050"/>
                </a:solidFill>
                <a:latin typeface="宋体" panose="02010600030101010101" pitchFamily="2" charset="-122"/>
                <a:ea typeface="宋体" panose="02010600030101010101" pitchFamily="2" charset="-122"/>
              </a:rPr>
              <a:t>看字体</a:t>
            </a:r>
            <a:r>
              <a:rPr lang="zh-CN" altLang="en-US" sz="1600" dirty="0">
                <a:latin typeface="宋体" panose="02010600030101010101" pitchFamily="2" charset="-122"/>
                <a:ea typeface="宋体" panose="02010600030101010101" pitchFamily="2" charset="-122"/>
              </a:rPr>
              <a:t>。根据前述规定，印章必须要用宋体字，如果对方加盖的印章并非宋体字，应该就是假冒的印章了。</a:t>
            </a:r>
            <a:endParaRPr lang="zh-CN" altLang="en-US" sz="1600" dirty="0">
              <a:latin typeface="宋体" panose="02010600030101010101" pitchFamily="2" charset="-122"/>
              <a:ea typeface="宋体" panose="02010600030101010101" pitchFamily="2" charset="-122"/>
            </a:endParaRPr>
          </a:p>
          <a:p>
            <a:pPr indent="406400" algn="l" fontAlgn="auto">
              <a:lnSpc>
                <a:spcPct val="150000"/>
              </a:lnSpc>
              <a:extLst>
                <a:ext uri="{35155182-B16C-46BC-9424-99874614C6A1}">
                  <wpsdc:indentchars xmlns:wpsdc="http://www.wps.cn/officeDocument/2017/drawingmlCustomData" val="200" checksum="1740828767"/>
                </a:ext>
              </a:extLst>
            </a:pPr>
            <a:r>
              <a:rPr lang="zh-CN" altLang="en-US" sz="1600" dirty="0">
                <a:latin typeface="宋体" panose="02010600030101010101" pitchFamily="2" charset="-122"/>
                <a:ea typeface="宋体" panose="02010600030101010101" pitchFamily="2" charset="-122"/>
              </a:rPr>
              <a:t>（二）</a:t>
            </a:r>
            <a:r>
              <a:rPr lang="zh-CN" altLang="en-US" sz="1600" dirty="0">
                <a:solidFill>
                  <a:srgbClr val="00B050"/>
                </a:solidFill>
                <a:latin typeface="宋体" panose="02010600030101010101" pitchFamily="2" charset="-122"/>
                <a:ea typeface="宋体" panose="02010600030101010101" pitchFamily="2" charset="-122"/>
              </a:rPr>
              <a:t>看颜色</a:t>
            </a:r>
            <a:r>
              <a:rPr lang="zh-CN" altLang="en-US" sz="1600" dirty="0">
                <a:solidFill>
                  <a:srgbClr val="92D050"/>
                </a:solidFill>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由于质材和力度的原因，真正加盖的公章的颜色往往不均匀，而电脑制作的印章则颜色一致，而且也更加鲜明。</a:t>
            </a:r>
            <a:endParaRPr lang="zh-CN" altLang="en-US" sz="1600" dirty="0">
              <a:latin typeface="宋体" panose="02010600030101010101" pitchFamily="2" charset="-122"/>
              <a:ea typeface="宋体" panose="02010600030101010101" pitchFamily="2" charset="-122"/>
            </a:endParaRPr>
          </a:p>
          <a:p>
            <a:pPr indent="406400" algn="l" fontAlgn="auto">
              <a:lnSpc>
                <a:spcPct val="150000"/>
              </a:lnSpc>
              <a:extLst>
                <a:ext uri="{35155182-B16C-46BC-9424-99874614C6A1}">
                  <wpsdc:indentchars xmlns:wpsdc="http://www.wps.cn/officeDocument/2017/drawingmlCustomData" val="200" checksum="1740828767"/>
                </a:ext>
              </a:extLst>
            </a:pPr>
            <a:r>
              <a:rPr lang="zh-CN" altLang="en-US" sz="1600" dirty="0">
                <a:latin typeface="宋体" panose="02010600030101010101" pitchFamily="2" charset="-122"/>
                <a:ea typeface="宋体" panose="02010600030101010101" pitchFamily="2" charset="-122"/>
              </a:rPr>
              <a:t>（三）</a:t>
            </a:r>
            <a:r>
              <a:rPr lang="zh-CN" altLang="en-US" sz="1600" dirty="0">
                <a:solidFill>
                  <a:srgbClr val="00B050"/>
                </a:solidFill>
                <a:latin typeface="宋体" panose="02010600030101010101" pitchFamily="2" charset="-122"/>
                <a:ea typeface="宋体" panose="02010600030101010101" pitchFamily="2" charset="-122"/>
              </a:rPr>
              <a:t>看形状</a:t>
            </a:r>
            <a:r>
              <a:rPr lang="zh-CN" altLang="en-US" sz="1600" dirty="0">
                <a:latin typeface="宋体" panose="02010600030101010101" pitchFamily="2" charset="-122"/>
                <a:ea typeface="宋体" panose="02010600030101010101" pitchFamily="2" charset="-122"/>
              </a:rPr>
              <a:t>，包括字的形状和周围圆圈的形状。首先，无论是圆形还是椭圆形的印章，虽然字都不是横平竖直的，但是每个字单独看都是规规矩矩的长方形，不可能扭曲，或者上面胖下面瘦看起来呈梯形。其次，看印章周围圆圈的形状，这个圆圈是有一定宽度的，并且仔细看边缘（包括印章上字的边缘），不可能非常平滑，经常有一些小缺口、小棱角或者小空白，这也是由于沾油墨和盖印的过程中油墨的密度和盖印的力度不一致造成的。电脑直接制作的印章就没有这些问题，完美得只能用假来形容了。</a:t>
            </a:r>
            <a:r>
              <a:rPr lang="en-US" altLang="en-US" sz="1600" dirty="0">
                <a:latin typeface="宋体" panose="02010600030101010101" pitchFamily="2" charset="-122"/>
                <a:ea typeface="宋体" panose="02010600030101010101" pitchFamily="2" charset="-122"/>
              </a:rPr>
              <a:t> </a:t>
            </a:r>
            <a:endParaRPr lang="en-US" altLang="en-US" sz="1600" dirty="0">
              <a:latin typeface="宋体" panose="02010600030101010101" pitchFamily="2" charset="-122"/>
              <a:ea typeface="宋体" panose="02010600030101010101" pitchFamily="2" charset="-122"/>
            </a:endParaRPr>
          </a:p>
          <a:p>
            <a:pPr indent="406400" algn="l" fontAlgn="auto">
              <a:lnSpc>
                <a:spcPct val="150000"/>
              </a:lnSpc>
              <a:extLst>
                <a:ext uri="{35155182-B16C-46BC-9424-99874614C6A1}">
                  <wpsdc:indentchars xmlns:wpsdc="http://www.wps.cn/officeDocument/2017/drawingmlCustomData" val="200" checksum="1740828767"/>
                </a:ext>
              </a:extLst>
            </a:pPr>
            <a:r>
              <a:rPr lang="zh-CN" altLang="en-US" sz="1600" dirty="0">
                <a:latin typeface="宋体" panose="02010600030101010101" pitchFamily="2" charset="-122"/>
                <a:ea typeface="宋体" panose="02010600030101010101" pitchFamily="2" charset="-122"/>
              </a:rPr>
              <a:t>（四）</a:t>
            </a:r>
            <a:r>
              <a:rPr lang="zh-CN" altLang="en-US" sz="1600" dirty="0">
                <a:solidFill>
                  <a:srgbClr val="00B050"/>
                </a:solidFill>
                <a:latin typeface="宋体" panose="02010600030101010101" pitchFamily="2" charset="-122"/>
                <a:ea typeface="宋体" panose="02010600030101010101" pitchFamily="2" charset="-122"/>
              </a:rPr>
              <a:t>看角度</a:t>
            </a:r>
            <a:r>
              <a:rPr lang="zh-CN" altLang="en-US" sz="1600" dirty="0">
                <a:latin typeface="宋体" panose="02010600030101010101" pitchFamily="2" charset="-122"/>
                <a:ea typeface="宋体" panose="02010600030101010101" pitchFamily="2" charset="-122"/>
              </a:rPr>
              <a:t>。虽然绝大多数人盖章的时候都希望把章盖得很正，但是总会出现一点点偏差，特别是圆形的印章更不好把握。但是电脑制作印章时默认情况下肯定</a:t>
            </a:r>
            <a:r>
              <a:rPr lang="en-US" altLang="zh-CN" sz="1600" dirty="0">
                <a:latin typeface="宋体" panose="02010600030101010101" pitchFamily="2" charset="-122"/>
                <a:ea typeface="宋体" panose="02010600030101010101" pitchFamily="2" charset="-122"/>
              </a:rPr>
              <a:t>100%</a:t>
            </a:r>
            <a:r>
              <a:rPr lang="zh-CN" altLang="en-US" sz="1600" dirty="0">
                <a:latin typeface="宋体" panose="02010600030101010101" pitchFamily="2" charset="-122"/>
                <a:ea typeface="宋体" panose="02010600030101010101" pitchFamily="2" charset="-122"/>
              </a:rPr>
              <a:t>是正的。</a:t>
            </a:r>
            <a:endParaRPr lang="zh-CN" altLang="en-US" sz="1600" dirty="0">
              <a:latin typeface="宋体" panose="02010600030101010101" pitchFamily="2" charset="-122"/>
              <a:ea typeface="宋体" panose="02010600030101010101" pitchFamily="2" charset="-122"/>
            </a:endParaRPr>
          </a:p>
          <a:p>
            <a:pPr indent="406400" algn="l" fontAlgn="auto">
              <a:lnSpc>
                <a:spcPct val="150000"/>
              </a:lnSpc>
              <a:extLst>
                <a:ext uri="{35155182-B16C-46BC-9424-99874614C6A1}">
                  <wpsdc:indentchars xmlns:wpsdc="http://www.wps.cn/officeDocument/2017/drawingmlCustomData" val="200" checksum="1740828767"/>
                </a:ext>
              </a:extLst>
            </a:pPr>
            <a:r>
              <a:rPr lang="zh-CN" altLang="en-US" sz="1600" dirty="0">
                <a:latin typeface="宋体" panose="02010600030101010101" pitchFamily="2" charset="-122"/>
                <a:ea typeface="宋体" panose="02010600030101010101" pitchFamily="2" charset="-122"/>
              </a:rPr>
              <a:t>（五）</a:t>
            </a:r>
            <a:r>
              <a:rPr lang="zh-CN" altLang="en-US" sz="1600" dirty="0">
                <a:solidFill>
                  <a:srgbClr val="00B050"/>
                </a:solidFill>
                <a:latin typeface="宋体" panose="02010600030101010101" pitchFamily="2" charset="-122"/>
                <a:ea typeface="宋体" panose="02010600030101010101" pitchFamily="2" charset="-122"/>
              </a:rPr>
              <a:t>看位置</a:t>
            </a:r>
            <a:r>
              <a:rPr lang="zh-CN" altLang="en-US" sz="1600" dirty="0">
                <a:latin typeface="宋体" panose="02010600030101010101" pitchFamily="2" charset="-122"/>
                <a:ea typeface="宋体" panose="02010600030101010101" pitchFamily="2" charset="-122"/>
              </a:rPr>
              <a:t>。看看公章是盖在协议的空白处，还是盖在文字上。一般而言，真印章都盖在公司名称上，而制作粗劣的假印章都喜欢盖在空白处，因为假印章是电脑做的，如果盖在文字上就会挡住后面的文字。但是制作水平高一些的假印章为了看起来更真，也会盖在文字上，这个时候你需要仔细看一下，印章上的字和纸上印刷的字重合的地方，如果是真印章即使重合了，后面的文字还是可以透过油墨显示出来；而电脑制作的假印章，就会完全挡住下面的文字。</a:t>
            </a:r>
            <a:endParaRPr lang="zh-CN" altLang="en-US" sz="16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11294110"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三、企业在印章管理方面存在问题：</a:t>
            </a:r>
            <a:endParaRPr lang="zh-CN" altLang="en-US" sz="2000"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（一）印章刻制的</a:t>
            </a:r>
            <a:r>
              <a:rPr lang="zh-CN" altLang="en-US" dirty="0">
                <a:solidFill>
                  <a:srgbClr val="00B050"/>
                </a:solidFill>
                <a:latin typeface="宋体" panose="02010600030101010101" pitchFamily="2" charset="-122"/>
                <a:ea typeface="宋体" panose="02010600030101010101" pitchFamily="2" charset="-122"/>
              </a:rPr>
              <a:t>业务流程不清晰，没有审批程序</a:t>
            </a:r>
            <a:r>
              <a:rPr lang="zh-CN" altLang="en-US" dirty="0">
                <a:latin typeface="宋体" panose="02010600030101010101" pitchFamily="2" charset="-122"/>
                <a:ea typeface="宋体" panose="02010600030101010101" pitchFamily="2" charset="-122"/>
              </a:rPr>
              <a:t>，只要业务需要，领导或部门就可随便刻制印章，刻制后没有下发正式启用文件，没有明确印章使用范围和使用时间。</a:t>
            </a:r>
            <a:endParaRPr lang="zh-CN" altLang="en-US"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（二）印章刻制</a:t>
            </a:r>
            <a:r>
              <a:rPr lang="zh-CN" altLang="en-US" dirty="0">
                <a:solidFill>
                  <a:srgbClr val="00B050"/>
                </a:solidFill>
                <a:latin typeface="宋体" panose="02010600030101010101" pitchFamily="2" charset="-122"/>
                <a:ea typeface="宋体" panose="02010600030101010101" pitchFamily="2" charset="-122"/>
              </a:rPr>
              <a:t>不在公安部门指定的单位进行，不在公安机关备案</a:t>
            </a:r>
            <a:r>
              <a:rPr lang="zh-CN" altLang="en-US" dirty="0">
                <a:latin typeface="宋体" panose="02010600030101010101" pitchFamily="2" charset="-122"/>
                <a:ea typeface="宋体" panose="02010600030101010101" pitchFamily="2" charset="-122"/>
              </a:rPr>
              <a:t>，随便找一家单位刻制公章，刻完就用，为以后发生印章使用风险埋下了隐患。</a:t>
            </a:r>
            <a:endParaRPr lang="zh-CN" altLang="en-US"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（三）个别企业没有印章管理方面的规章制度，使用</a:t>
            </a:r>
            <a:r>
              <a:rPr lang="zh-CN" altLang="en-US" dirty="0">
                <a:solidFill>
                  <a:srgbClr val="00B050"/>
                </a:solidFill>
                <a:latin typeface="宋体" panose="02010600030101010101" pitchFamily="2" charset="-122"/>
                <a:ea typeface="宋体" panose="02010600030101010101" pitchFamily="2" charset="-122"/>
              </a:rPr>
              <a:t>印章未经过严格审批</a:t>
            </a:r>
            <a:r>
              <a:rPr lang="zh-CN" altLang="en-US" dirty="0">
                <a:latin typeface="宋体" panose="02010600030101010101" pitchFamily="2" charset="-122"/>
                <a:ea typeface="宋体" panose="02010600030101010101" pitchFamily="2" charset="-122"/>
              </a:rPr>
              <a:t>。印章管理人员对使用印章材料不严格审查，更有甚者在</a:t>
            </a:r>
            <a:r>
              <a:rPr lang="zh-CN" altLang="en-US" dirty="0">
                <a:solidFill>
                  <a:srgbClr val="00B050"/>
                </a:solidFill>
                <a:latin typeface="宋体" panose="02010600030101010101" pitchFamily="2" charset="-122"/>
                <a:ea typeface="宋体" panose="02010600030101010101" pitchFamily="2" charset="-122"/>
              </a:rPr>
              <a:t>空白介绍信或空白纸张上</a:t>
            </a:r>
            <a:r>
              <a:rPr lang="zh-CN" altLang="en-US" dirty="0">
                <a:latin typeface="宋体" panose="02010600030101010101" pitchFamily="2" charset="-122"/>
                <a:ea typeface="宋体" panose="02010600030101010101" pitchFamily="2" charset="-122"/>
              </a:rPr>
              <a:t>用印。印章保管者让印章离开自已的视线或因自己没时间让他人代为盖章，在没有监管人的情况下允许他人携带印章外出。</a:t>
            </a:r>
            <a:endParaRPr lang="zh-CN" altLang="en-US"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（四）个别企业</a:t>
            </a:r>
            <a:r>
              <a:rPr lang="zh-CN" altLang="en-US" dirty="0">
                <a:solidFill>
                  <a:srgbClr val="00B050"/>
                </a:solidFill>
                <a:latin typeface="宋体" panose="02010600030101010101" pitchFamily="2" charset="-122"/>
                <a:ea typeface="宋体" panose="02010600030101010101" pitchFamily="2" charset="-122"/>
              </a:rPr>
              <a:t>没有统一的印章使用台账</a:t>
            </a:r>
            <a:r>
              <a:rPr lang="zh-CN" altLang="en-US" dirty="0">
                <a:latin typeface="宋体" panose="02010600030101010101" pitchFamily="2" charset="-122"/>
                <a:ea typeface="宋体" panose="02010600030101010101" pitchFamily="2" charset="-122"/>
              </a:rPr>
              <a:t>，采用一页纸请示的方式，请示完成后，领导审批用印的签批单由经理办公室保存，时间长了很容易丢失，无法追溯。个别单位虽有统一的用印台账，但对领导在材料上签字直接上报的文件没有登记用印事项和用印人，以后涉及此类文件的问题同样无法追溯，形成法律风险。</a:t>
            </a:r>
            <a:endParaRPr lang="zh-CN" altLang="en-US"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（五）个别企业印章保管制度不健全，</a:t>
            </a:r>
            <a:r>
              <a:rPr lang="zh-CN" altLang="en-US" dirty="0">
                <a:solidFill>
                  <a:srgbClr val="00B050"/>
                </a:solidFill>
                <a:latin typeface="宋体" panose="02010600030101010101" pitchFamily="2" charset="-122"/>
                <a:ea typeface="宋体" panose="02010600030101010101" pitchFamily="2" charset="-122"/>
              </a:rPr>
              <a:t>未设专人保管</a:t>
            </a:r>
            <a:r>
              <a:rPr lang="zh-CN" altLang="en-US" dirty="0">
                <a:latin typeface="宋体" panose="02010600030101010101" pitchFamily="2" charset="-122"/>
                <a:ea typeface="宋体" panose="02010600030101010101" pitchFamily="2" charset="-122"/>
              </a:rPr>
              <a:t>，印章丢失或被盗后不及时报告，不及时报案，也不主动在报纸上发布公告声明作废，从而留下了潜在的用印风险。</a:t>
            </a:r>
            <a:endParaRPr lang="zh-CN" altLang="en-US"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71475" y="621030"/>
            <a:ext cx="11407140" cy="595249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违法案例</a:t>
            </a:r>
            <a:r>
              <a:rPr lang="en-US" altLang="zh-CN" sz="2000" b="1" dirty="0">
                <a:latin typeface="宋体" panose="02010600030101010101" pitchFamily="2" charset="-122"/>
                <a:ea typeface="宋体" panose="02010600030101010101" pitchFamily="2" charset="-122"/>
              </a:rPr>
              <a:t>*</a:t>
            </a:r>
            <a:endParaRPr lang="zh-CN" altLang="en-US" sz="2000"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altLang="zh-CN" b="1" dirty="0">
                <a:latin typeface="宋体" panose="02010600030101010101" pitchFamily="2" charset="-122"/>
                <a:ea typeface="宋体" panose="02010600030101010101" pitchFamily="2" charset="-122"/>
              </a:rPr>
              <a:t>1</a:t>
            </a:r>
            <a:r>
              <a:rPr lang="zh-CN" altLang="en-US" b="1" dirty="0">
                <a:latin typeface="宋体" panose="02010600030101010101" pitchFamily="2" charset="-122"/>
                <a:ea typeface="宋体" panose="02010600030101010101" pitchFamily="2" charset="-122"/>
              </a:rPr>
              <a:t>、私刻并使用公章</a:t>
            </a:r>
            <a:endParaRPr lang="zh-CN" altLang="en-US"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altLang="zh-CN" dirty="0">
                <a:latin typeface="宋体" panose="02010600030101010101" pitchFamily="2" charset="-122"/>
                <a:ea typeface="宋体" panose="02010600030101010101" pitchFamily="2" charset="-122"/>
              </a:rPr>
              <a:t>2019</a:t>
            </a:r>
            <a:r>
              <a:rPr lang="zh-CN" altLang="en-US" dirty="0">
                <a:latin typeface="宋体" panose="02010600030101010101" pitchFamily="2" charset="-122"/>
                <a:ea typeface="宋体" panose="02010600030101010101" pitchFamily="2" charset="-122"/>
              </a:rPr>
              <a:t>年至</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3</a:t>
            </a:r>
            <a:r>
              <a:rPr lang="zh-CN" altLang="en-US" dirty="0">
                <a:latin typeface="宋体" panose="02010600030101010101" pitchFamily="2" charset="-122"/>
                <a:ea typeface="宋体" panose="02010600030101010101" pitchFamily="2" charset="-122"/>
              </a:rPr>
              <a:t>月间，姜某帅根据他人提供的信息，采用</a:t>
            </a:r>
            <a:r>
              <a:rPr lang="zh-CN" altLang="en-US" dirty="0">
                <a:solidFill>
                  <a:srgbClr val="00B050"/>
                </a:solidFill>
                <a:latin typeface="宋体" panose="02010600030101010101" pitchFamily="2" charset="-122"/>
                <a:ea typeface="宋体" panose="02010600030101010101" pitchFamily="2" charset="-122"/>
              </a:rPr>
              <a:t>自行制作</a:t>
            </a:r>
            <a:r>
              <a:rPr lang="zh-CN" altLang="en-US" dirty="0">
                <a:latin typeface="宋体" panose="02010600030101010101" pitchFamily="2" charset="-122"/>
                <a:ea typeface="宋体" panose="02010600030101010101" pitchFamily="2" charset="-122"/>
              </a:rPr>
              <a:t>的方式，为朱某升、付某民、王某华等人伪造国家机关证件</a:t>
            </a:r>
            <a:r>
              <a:rPr lang="en-US" altLang="zh-CN" dirty="0">
                <a:latin typeface="宋体" panose="02010600030101010101" pitchFamily="2" charset="-122"/>
                <a:ea typeface="宋体" panose="02010600030101010101" pitchFamily="2" charset="-122"/>
              </a:rPr>
              <a:t>80</a:t>
            </a:r>
            <a:r>
              <a:rPr lang="zh-CN" altLang="en-US" dirty="0">
                <a:latin typeface="宋体" panose="02010600030101010101" pitchFamily="2" charset="-122"/>
                <a:ea typeface="宋体" panose="02010600030101010101" pitchFamily="2" charset="-122"/>
              </a:rPr>
              <a:t>个、国家机关公文</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件、国家机关印章</a:t>
            </a:r>
            <a:r>
              <a:rPr lang="en-US" altLang="zh-CN" dirty="0">
                <a:latin typeface="宋体" panose="02010600030101010101" pitchFamily="2" charset="-122"/>
                <a:ea typeface="宋体" panose="02010600030101010101" pitchFamily="2" charset="-122"/>
              </a:rPr>
              <a:t>48</a:t>
            </a:r>
            <a:r>
              <a:rPr lang="zh-CN" altLang="en-US" dirty="0">
                <a:latin typeface="宋体" panose="02010600030101010101" pitchFamily="2" charset="-122"/>
                <a:ea typeface="宋体" panose="02010600030101010101" pitchFamily="2" charset="-122"/>
              </a:rPr>
              <a:t>枚、公司印章</a:t>
            </a:r>
            <a:r>
              <a:rPr lang="en-US" altLang="zh-CN" dirty="0">
                <a:latin typeface="宋体" panose="02010600030101010101" pitchFamily="2" charset="-122"/>
                <a:ea typeface="宋体" panose="02010600030101010101" pitchFamily="2" charset="-122"/>
              </a:rPr>
              <a:t>399</a:t>
            </a:r>
            <a:r>
              <a:rPr lang="zh-CN" altLang="en-US" dirty="0">
                <a:latin typeface="宋体" panose="02010600030101010101" pitchFamily="2" charset="-122"/>
                <a:ea typeface="宋体" panose="02010600030101010101" pitchFamily="2" charset="-122"/>
              </a:rPr>
              <a:t>枚、事业单位印章</a:t>
            </a:r>
            <a:r>
              <a:rPr lang="en-US" altLang="zh-CN" dirty="0">
                <a:latin typeface="宋体" panose="02010600030101010101" pitchFamily="2" charset="-122"/>
                <a:ea typeface="宋体" panose="02010600030101010101" pitchFamily="2" charset="-122"/>
              </a:rPr>
              <a:t>4</a:t>
            </a:r>
            <a:r>
              <a:rPr lang="zh-CN" altLang="en-US" dirty="0">
                <a:latin typeface="宋体" panose="02010600030101010101" pitchFamily="2" charset="-122"/>
                <a:ea typeface="宋体" panose="02010600030101010101" pitchFamily="2" charset="-122"/>
              </a:rPr>
              <a:t>枚、居民身份证</a:t>
            </a:r>
            <a:r>
              <a:rPr lang="en-US" altLang="zh-CN" dirty="0">
                <a:latin typeface="宋体" panose="02010600030101010101" pitchFamily="2" charset="-122"/>
                <a:ea typeface="宋体" panose="02010600030101010101" pitchFamily="2" charset="-122"/>
              </a:rPr>
              <a:t>25</a:t>
            </a:r>
            <a:r>
              <a:rPr lang="zh-CN" altLang="en-US" dirty="0">
                <a:latin typeface="宋体" panose="02010600030101010101" pitchFamily="2" charset="-122"/>
                <a:ea typeface="宋体" panose="02010600030101010101" pitchFamily="2" charset="-122"/>
              </a:rPr>
              <a:t>个、武装部队印章</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枚，</a:t>
            </a:r>
            <a:r>
              <a:rPr lang="zh-CN" altLang="en-US" dirty="0">
                <a:solidFill>
                  <a:srgbClr val="00B050"/>
                </a:solidFill>
                <a:latin typeface="宋体" panose="02010600030101010101" pitchFamily="2" charset="-122"/>
                <a:ea typeface="宋体" panose="02010600030101010101" pitchFamily="2" charset="-122"/>
              </a:rPr>
              <a:t>非法获利</a:t>
            </a:r>
            <a:r>
              <a:rPr lang="en-US" altLang="zh-CN" dirty="0">
                <a:latin typeface="宋体" panose="02010600030101010101" pitchFamily="2" charset="-122"/>
                <a:ea typeface="宋体" panose="02010600030101010101" pitchFamily="2" charset="-122"/>
              </a:rPr>
              <a:t>9.2</a:t>
            </a:r>
            <a:r>
              <a:rPr lang="zh-CN" altLang="en-US" dirty="0">
                <a:latin typeface="宋体" panose="02010600030101010101" pitchFamily="2" charset="-122"/>
                <a:ea typeface="宋体" panose="02010600030101010101" pitchFamily="2" charset="-122"/>
              </a:rPr>
              <a:t>万余元。</a:t>
            </a:r>
            <a:endParaRPr lang="zh-CN" altLang="en-US"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其中，</a:t>
            </a:r>
            <a:r>
              <a:rPr lang="en-US" altLang="zh-CN" dirty="0">
                <a:latin typeface="宋体" panose="02010600030101010101" pitchFamily="2" charset="-122"/>
                <a:ea typeface="宋体" panose="02010600030101010101" pitchFamily="2" charset="-122"/>
              </a:rPr>
              <a:t>2022</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10</a:t>
            </a:r>
            <a:r>
              <a:rPr lang="zh-CN" altLang="en-US" dirty="0">
                <a:latin typeface="宋体" panose="02010600030101010101" pitchFamily="2" charset="-122"/>
                <a:ea typeface="宋体" panose="02010600030101010101" pitchFamily="2" charset="-122"/>
              </a:rPr>
              <a:t>月至</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月间，姜某帅根据朱某升提供的信息，为其</a:t>
            </a:r>
            <a:r>
              <a:rPr lang="zh-CN" altLang="en-US" dirty="0">
                <a:solidFill>
                  <a:srgbClr val="00B050"/>
                </a:solidFill>
                <a:latin typeface="宋体" panose="02010600030101010101" pitchFamily="2" charset="-122"/>
                <a:ea typeface="宋体" panose="02010600030101010101" pitchFamily="2" charset="-122"/>
              </a:rPr>
              <a:t>伪造</a:t>
            </a:r>
            <a:r>
              <a:rPr lang="zh-CN" altLang="en-US" dirty="0">
                <a:latin typeface="宋体" panose="02010600030101010101" pitchFamily="2" charset="-122"/>
                <a:ea typeface="宋体" panose="02010600030101010101" pitchFamily="2" charset="-122"/>
              </a:rPr>
              <a:t>国家机关印章</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枚、公司印章</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枚。后朱某升将伪造的交通银行股份有限公司北京市分行人力资源部印章加盖在虚构的上下游购销合同上，帮助其客户从某</a:t>
            </a:r>
            <a:r>
              <a:rPr lang="zh-CN" altLang="en-US" dirty="0">
                <a:solidFill>
                  <a:srgbClr val="00B050"/>
                </a:solidFill>
                <a:latin typeface="宋体" panose="02010600030101010101" pitchFamily="2" charset="-122"/>
                <a:ea typeface="宋体" panose="02010600030101010101" pitchFamily="2" charset="-122"/>
              </a:rPr>
              <a:t>银行贷款</a:t>
            </a:r>
            <a:r>
              <a:rPr lang="en-US" altLang="zh-CN" dirty="0">
                <a:latin typeface="宋体" panose="02010600030101010101" pitchFamily="2" charset="-122"/>
                <a:ea typeface="宋体" panose="02010600030101010101" pitchFamily="2" charset="-122"/>
              </a:rPr>
              <a:t>400</a:t>
            </a:r>
            <a:r>
              <a:rPr lang="zh-CN" altLang="en-US" dirty="0">
                <a:latin typeface="宋体" panose="02010600030101010101" pitchFamily="2" charset="-122"/>
                <a:ea typeface="宋体" panose="02010600030101010101" pitchFamily="2" charset="-122"/>
              </a:rPr>
              <a:t>余万元。</a:t>
            </a:r>
            <a:endParaRPr lang="en-US" altLang="zh-CN"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altLang="zh-CN" dirty="0">
                <a:latin typeface="宋体" panose="02010600030101010101" pitchFamily="2" charset="-122"/>
                <a:ea typeface="宋体" panose="02010600030101010101" pitchFamily="2" charset="-122"/>
              </a:rPr>
              <a:t>2022</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11</a:t>
            </a:r>
            <a:r>
              <a:rPr lang="zh-CN" altLang="en-US" dirty="0">
                <a:latin typeface="宋体" panose="02010600030101010101" pitchFamily="2" charset="-122"/>
                <a:ea typeface="宋体" panose="02010600030101010101" pitchFamily="2" charset="-122"/>
              </a:rPr>
              <a:t>月，姜某帅根据付某民提供的信息，为其伪造国家机关证件</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个、身份证件</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个、公司印章</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枚。后付某民将伪造的北京公共交通控股（集团）有限公司第一客运分公司印章加盖在工资证明上，从银行成功办理</a:t>
            </a:r>
            <a:r>
              <a:rPr lang="zh-CN" altLang="en-US" dirty="0">
                <a:solidFill>
                  <a:srgbClr val="00B050"/>
                </a:solidFill>
                <a:latin typeface="宋体" panose="02010600030101010101" pitchFamily="2" charset="-122"/>
                <a:ea typeface="宋体" panose="02010600030101010101" pitchFamily="2" charset="-122"/>
              </a:rPr>
              <a:t>个人信用贷款</a:t>
            </a:r>
            <a:r>
              <a:rPr lang="en-US" altLang="zh-CN" dirty="0">
                <a:latin typeface="宋体" panose="02010600030101010101" pitchFamily="2" charset="-122"/>
                <a:ea typeface="宋体" panose="02010600030101010101" pitchFamily="2" charset="-122"/>
              </a:rPr>
              <a:t>30</a:t>
            </a:r>
            <a:r>
              <a:rPr lang="zh-CN" altLang="en-US" dirty="0">
                <a:latin typeface="宋体" panose="02010600030101010101" pitchFamily="2" charset="-122"/>
                <a:ea typeface="宋体" panose="02010600030101010101" pitchFamily="2" charset="-122"/>
              </a:rPr>
              <a:t>万元。</a:t>
            </a:r>
            <a:endParaRPr lang="en-US" altLang="zh-CN"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altLang="zh-CN" dirty="0">
                <a:latin typeface="宋体" panose="02010600030101010101" pitchFamily="2" charset="-122"/>
                <a:ea typeface="宋体" panose="02010600030101010101" pitchFamily="2" charset="-122"/>
              </a:rPr>
              <a:t>2022</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8</a:t>
            </a:r>
            <a:r>
              <a:rPr lang="zh-CN" altLang="en-US" dirty="0">
                <a:latin typeface="宋体" panose="02010600030101010101" pitchFamily="2" charset="-122"/>
                <a:ea typeface="宋体" panose="02010600030101010101" pitchFamily="2" charset="-122"/>
              </a:rPr>
              <a:t>月至</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月间，姜某帅根据王某华提供的信息，为其伪造北京市西城区金融大街行政公寓房产证</a:t>
            </a:r>
            <a:r>
              <a:rPr lang="en-US" altLang="zh-CN" dirty="0">
                <a:latin typeface="宋体" panose="02010600030101010101" pitchFamily="2" charset="-122"/>
                <a:ea typeface="宋体" panose="02010600030101010101" pitchFamily="2" charset="-122"/>
              </a:rPr>
              <a:t>24</a:t>
            </a:r>
            <a:r>
              <a:rPr lang="zh-CN" altLang="en-US" dirty="0">
                <a:latin typeface="宋体" panose="02010600030101010101" pitchFamily="2" charset="-122"/>
                <a:ea typeface="宋体" panose="02010600030101010101" pitchFamily="2" charset="-122"/>
              </a:rPr>
              <a:t>个、北京金昊房地产开发有限公司印章</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枚及其他公司印章</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枚。王某华将伪造的上述公司印章加盖在伪造的</a:t>
            </a:r>
            <a:r>
              <a:rPr lang="zh-CN" altLang="en-US" dirty="0">
                <a:solidFill>
                  <a:srgbClr val="00B050"/>
                </a:solidFill>
                <a:latin typeface="宋体" panose="02010600030101010101" pitchFamily="2" charset="-122"/>
                <a:ea typeface="宋体" panose="02010600030101010101" pitchFamily="2" charset="-122"/>
              </a:rPr>
              <a:t>房屋买卖合同</a:t>
            </a:r>
            <a:r>
              <a:rPr lang="zh-CN" altLang="en-US" dirty="0">
                <a:latin typeface="宋体" panose="02010600030101010101" pitchFamily="2" charset="-122"/>
                <a:ea typeface="宋体" panose="02010600030101010101" pitchFamily="2" charset="-122"/>
              </a:rPr>
              <a:t>上，并编造上述金融大街行政公寓已转让给王某华所在公司的事实，虚构经济实力，获得其商业伙伴巨额投资。</a:t>
            </a:r>
            <a:endParaRPr lang="zh-CN" altLang="en-US"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9735" y="621030"/>
            <a:ext cx="11231245" cy="5952490"/>
          </a:xfrm>
          <a:prstGeom prst="rect">
            <a:avLst/>
          </a:prstGeom>
          <a:noFill/>
        </p:spPr>
        <p:txBody>
          <a:bodyPr wrap="square" rtlCol="0">
            <a:noAutofit/>
          </a:bodyPr>
          <a:p>
            <a:pPr indent="457200" algn="l" fontAlgn="auto">
              <a:lnSpc>
                <a:spcPct val="150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处理结果：</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7</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5</a:t>
            </a:r>
            <a:r>
              <a:rPr lang="zh-CN" altLang="en-US" dirty="0">
                <a:latin typeface="宋体" panose="02010600030101010101" pitchFamily="2" charset="-122"/>
                <a:ea typeface="宋体" panose="02010600030101010101" pitchFamily="2" charset="-122"/>
              </a:rPr>
              <a:t>日至</a:t>
            </a:r>
            <a:r>
              <a:rPr lang="en-US" altLang="zh-CN" dirty="0">
                <a:latin typeface="宋体" panose="02010600030101010101" pitchFamily="2" charset="-122"/>
                <a:ea typeface="宋体" panose="02010600030101010101" pitchFamily="2" charset="-122"/>
              </a:rPr>
              <a:t>14</a:t>
            </a:r>
            <a:r>
              <a:rPr lang="zh-CN" altLang="en-US" dirty="0">
                <a:latin typeface="宋体" panose="02010600030101010101" pitchFamily="2" charset="-122"/>
                <a:ea typeface="宋体" panose="02010600030101010101" pitchFamily="2" charset="-122"/>
              </a:rPr>
              <a:t>日，北京市公安局西城分局以姜某帅、朱某升、付某民、王某华涉嫌伪造、买卖国家机关证件罪，</a:t>
            </a:r>
            <a:r>
              <a:rPr lang="zh-CN" altLang="en-US" dirty="0">
                <a:solidFill>
                  <a:srgbClr val="00B050"/>
                </a:solidFill>
                <a:latin typeface="宋体" panose="02010600030101010101" pitchFamily="2" charset="-122"/>
                <a:ea typeface="宋体" panose="02010600030101010101" pitchFamily="2" charset="-122"/>
              </a:rPr>
              <a:t>伪造公司、企业印章罪</a:t>
            </a:r>
            <a:r>
              <a:rPr lang="zh-CN" altLang="en-US" dirty="0">
                <a:latin typeface="宋体" panose="02010600030101010101" pitchFamily="2" charset="-122"/>
                <a:ea typeface="宋体" panose="02010600030101010101" pitchFamily="2" charset="-122"/>
              </a:rPr>
              <a:t>等罪名分别移送起诉。</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7</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28</a:t>
            </a:r>
            <a:r>
              <a:rPr lang="zh-CN" altLang="en-US" dirty="0">
                <a:latin typeface="宋体" panose="02010600030101010101" pitchFamily="2" charset="-122"/>
                <a:ea typeface="宋体" panose="02010600030101010101" pitchFamily="2" charset="-122"/>
              </a:rPr>
              <a:t>日至</a:t>
            </a:r>
            <a:r>
              <a:rPr lang="en-US" altLang="zh-CN" dirty="0">
                <a:latin typeface="宋体" panose="02010600030101010101" pitchFamily="2" charset="-122"/>
                <a:ea typeface="宋体" panose="02010600030101010101" pitchFamily="2" charset="-122"/>
              </a:rPr>
              <a:t>11</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8</a:t>
            </a:r>
            <a:r>
              <a:rPr lang="zh-CN" altLang="en-US" dirty="0">
                <a:latin typeface="宋体" panose="02010600030101010101" pitchFamily="2" charset="-122"/>
                <a:ea typeface="宋体" panose="02010600030101010101" pitchFamily="2" charset="-122"/>
              </a:rPr>
              <a:t>日，北京市西城区人民检察院以伪造国家机关公文、证件、印章罪，伪造公司、事业单位印章罪，伪造身份证件罪，伪造武装部队印章罪对姜某帅提起公诉；以伪造国家机关证件罪、伪造公司印章罪对王某华提起公诉；以伪造国家机关印章罪、伪造公司印章罪对朱某升提起公诉；以伪造国家机关证件罪、伪造公司印章罪、伪造身份证件罪对付某民提起公诉。</a:t>
            </a:r>
            <a:endParaRPr lang="en-US" altLang="zh-CN"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北京市西城区人民法院分别于</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8</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11</a:t>
            </a:r>
            <a:r>
              <a:rPr lang="zh-CN" altLang="en-US" dirty="0">
                <a:latin typeface="宋体" panose="02010600030101010101" pitchFamily="2" charset="-122"/>
                <a:ea typeface="宋体" panose="02010600030101010101" pitchFamily="2" charset="-122"/>
              </a:rPr>
              <a:t>日以伪造国家机关证件罪、伪造公司印章罪</a:t>
            </a:r>
            <a:r>
              <a:rPr lang="zh-CN" altLang="en-US" dirty="0">
                <a:solidFill>
                  <a:srgbClr val="00B050"/>
                </a:solidFill>
                <a:latin typeface="宋体" panose="02010600030101010101" pitchFamily="2" charset="-122"/>
                <a:ea typeface="宋体" panose="02010600030101010101" pitchFamily="2" charset="-122"/>
              </a:rPr>
              <a:t>数罪并罚</a:t>
            </a:r>
            <a:r>
              <a:rPr lang="zh-CN" altLang="en-US" dirty="0">
                <a:latin typeface="宋体" panose="02010600030101010101" pitchFamily="2" charset="-122"/>
                <a:ea typeface="宋体" panose="02010600030101010101" pitchFamily="2" charset="-122"/>
              </a:rPr>
              <a:t>判处被告人王某华有期徒刑二年，并处罚金人民币二万五千元。</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9</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27</a:t>
            </a:r>
            <a:r>
              <a:rPr lang="zh-CN" altLang="en-US" dirty="0">
                <a:latin typeface="宋体" panose="02010600030101010101" pitchFamily="2" charset="-122"/>
                <a:ea typeface="宋体" panose="02010600030101010101" pitchFamily="2" charset="-122"/>
              </a:rPr>
              <a:t>日以伪造国家机关印章罪、伪造公司印章罪数罪并罚判处被告人朱某升有期徒刑六个月，并处罚金人民币五千元。</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10</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11</a:t>
            </a:r>
            <a:r>
              <a:rPr lang="zh-CN" altLang="en-US" dirty="0">
                <a:latin typeface="宋体" panose="02010600030101010101" pitchFamily="2" charset="-122"/>
                <a:ea typeface="宋体" panose="02010600030101010101" pitchFamily="2" charset="-122"/>
              </a:rPr>
              <a:t>日以伪造国家机关证件罪、伪造公司印章罪、伪造身份证件罪数罪并罚判处被告人付某民</a:t>
            </a:r>
            <a:r>
              <a:rPr lang="zh-CN" altLang="en-US" dirty="0">
                <a:solidFill>
                  <a:srgbClr val="00B050"/>
                </a:solidFill>
                <a:latin typeface="宋体" panose="02010600030101010101" pitchFamily="2" charset="-122"/>
                <a:ea typeface="宋体" panose="02010600030101010101" pitchFamily="2" charset="-122"/>
              </a:rPr>
              <a:t>拘役五个月，缓刑十个月</a:t>
            </a:r>
            <a:r>
              <a:rPr lang="zh-CN" altLang="en-US" dirty="0">
                <a:latin typeface="宋体" panose="02010600030101010101" pitchFamily="2" charset="-122"/>
                <a:ea typeface="宋体" panose="02010600030101010101" pitchFamily="2" charset="-122"/>
              </a:rPr>
              <a:t>，并处罚金人民币五千元。</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11</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22</a:t>
            </a:r>
            <a:r>
              <a:rPr lang="zh-CN" altLang="en-US" dirty="0">
                <a:latin typeface="宋体" panose="02010600030101010101" pitchFamily="2" charset="-122"/>
                <a:ea typeface="宋体" panose="02010600030101010101" pitchFamily="2" charset="-122"/>
              </a:rPr>
              <a:t>日以伪造国家机关公文、证件、印章罪，伪造公司、事业单位印章罪，伪造身份证件罪，伪造武装部队印章罪数罪并罚判处被告人姜某帅有期徒刑九年，并处罚金人民币九万元。一审宣判后，各被告人未上诉，判决已生效。</a:t>
            </a:r>
            <a:endParaRPr lang="zh-CN" altLang="en-US"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9735" y="621030"/>
            <a:ext cx="11231245" cy="595249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违法案例</a:t>
            </a:r>
            <a:r>
              <a:rPr lang="en-US" altLang="zh-CN" sz="2000" b="1" dirty="0">
                <a:latin typeface="宋体" panose="02010600030101010101" pitchFamily="2" charset="-122"/>
                <a:ea typeface="宋体" panose="02010600030101010101" pitchFamily="2" charset="-122"/>
              </a:rPr>
              <a:t>*</a:t>
            </a:r>
            <a:endParaRPr lang="zh-CN" altLang="en-US" sz="2000"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b="1" dirty="0">
                <a:latin typeface="宋体" panose="02010600030101010101" pitchFamily="2" charset="-122"/>
                <a:ea typeface="宋体" panose="02010600030101010101" pitchFamily="2" charset="-122"/>
              </a:rPr>
              <a:t>2</a:t>
            </a:r>
            <a:r>
              <a:rPr lang="zh-CN" altLang="en-US" b="1" dirty="0">
                <a:latin typeface="宋体" panose="02010600030101010101" pitchFamily="2" charset="-122"/>
                <a:ea typeface="宋体" panose="02010600030101010101" pitchFamily="2" charset="-122"/>
              </a:rPr>
              <a:t>、擅自使用公章出借公司资质</a:t>
            </a:r>
            <a:endParaRPr lang="zh-CN" altLang="en-US"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袁某，</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国有公司总经理；孙某，</a:t>
            </a:r>
            <a:r>
              <a:rPr lang="en-US" altLang="zh-CN" dirty="0">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民营公司法定代表人。</a:t>
            </a:r>
            <a:r>
              <a:rPr lang="en-US" altLang="zh-CN" dirty="0">
                <a:latin typeface="宋体" panose="02010600030101010101" pitchFamily="2" charset="-122"/>
                <a:ea typeface="宋体" panose="02010600030101010101" pitchFamily="2" charset="-122"/>
              </a:rPr>
              <a:t>2016</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月，孙某与袁某商议，希望能够挂靠</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公司承接</a:t>
            </a:r>
            <a:r>
              <a:rPr lang="en-US" altLang="zh-CN" dirty="0">
                <a:latin typeface="宋体" panose="02010600030101010101" pitchFamily="2" charset="-122"/>
                <a:ea typeface="宋体" panose="02010600030101010101" pitchFamily="2" charset="-122"/>
              </a:rPr>
              <a:t>C</a:t>
            </a:r>
            <a:r>
              <a:rPr lang="zh-CN" altLang="en-US" dirty="0">
                <a:latin typeface="宋体" panose="02010600030101010101" pitchFamily="2" charset="-122"/>
                <a:ea typeface="宋体" panose="02010600030101010101" pitchFamily="2" charset="-122"/>
              </a:rPr>
              <a:t>公司建设工程项目，挂靠管理费按照工程总价</a:t>
            </a:r>
            <a:r>
              <a:rPr lang="en-US" altLang="zh-CN" dirty="0">
                <a:latin typeface="宋体" panose="02010600030101010101" pitchFamily="2" charset="-122"/>
                <a:ea typeface="宋体" panose="02010600030101010101" pitchFamily="2" charset="-122"/>
              </a:rPr>
              <a:t>5%</a:t>
            </a:r>
            <a:r>
              <a:rPr lang="zh-CN" altLang="en-US" dirty="0">
                <a:latin typeface="宋体" panose="02010600030101010101" pitchFamily="2" charset="-122"/>
                <a:ea typeface="宋体" panose="02010600030101010101" pitchFamily="2" charset="-122"/>
              </a:rPr>
              <a:t>左右支付，袁某同意。</a:t>
            </a:r>
            <a:r>
              <a:rPr lang="en-US" altLang="zh-CN" dirty="0">
                <a:latin typeface="宋体" panose="02010600030101010101" pitchFamily="2" charset="-122"/>
                <a:ea typeface="宋体" panose="02010600030101010101" pitchFamily="2" charset="-122"/>
              </a:rPr>
              <a:t>2016</a:t>
            </a:r>
            <a:r>
              <a:rPr lang="zh-CN" altLang="en-US" dirty="0">
                <a:latin typeface="宋体" panose="02010600030101010101" pitchFamily="2" charset="-122"/>
                <a:ea typeface="宋体" panose="02010600030101010101" pitchFamily="2" charset="-122"/>
              </a:rPr>
              <a:t>年至</a:t>
            </a:r>
            <a:r>
              <a:rPr lang="en-US" altLang="zh-CN" dirty="0">
                <a:latin typeface="宋体" panose="02010600030101010101" pitchFamily="2" charset="-122"/>
                <a:ea typeface="宋体" panose="02010600030101010101" pitchFamily="2" charset="-122"/>
              </a:rPr>
              <a:t>2021</a:t>
            </a:r>
            <a:r>
              <a:rPr lang="zh-CN" altLang="en-US" dirty="0">
                <a:latin typeface="宋体" panose="02010600030101010101" pitchFamily="2" charset="-122"/>
                <a:ea typeface="宋体" panose="02010600030101010101" pitchFamily="2" charset="-122"/>
              </a:rPr>
              <a:t>年间，袁某未经</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公司同意，</a:t>
            </a:r>
            <a:r>
              <a:rPr lang="zh-CN" altLang="en-US" dirty="0">
                <a:solidFill>
                  <a:srgbClr val="00B050"/>
                </a:solidFill>
                <a:latin typeface="宋体" panose="02010600030101010101" pitchFamily="2" charset="-122"/>
                <a:ea typeface="宋体" panose="02010600030101010101" pitchFamily="2" charset="-122"/>
              </a:rPr>
              <a:t>擅自使用其私自保留的</a:t>
            </a:r>
            <a:r>
              <a:rPr lang="en-US" altLang="zh-CN" dirty="0">
                <a:solidFill>
                  <a:srgbClr val="00B050"/>
                </a:solidFill>
                <a:latin typeface="宋体" panose="02010600030101010101" pitchFamily="2" charset="-122"/>
                <a:ea typeface="宋体" panose="02010600030101010101" pitchFamily="2" charset="-122"/>
              </a:rPr>
              <a:t>A</a:t>
            </a:r>
            <a:r>
              <a:rPr lang="zh-CN" altLang="en-US" dirty="0">
                <a:solidFill>
                  <a:srgbClr val="00B050"/>
                </a:solidFill>
                <a:latin typeface="宋体" panose="02010600030101010101" pitchFamily="2" charset="-122"/>
                <a:ea typeface="宋体" panose="02010600030101010101" pitchFamily="2" charset="-122"/>
              </a:rPr>
              <a:t>公司印章</a:t>
            </a:r>
            <a:r>
              <a:rPr lang="zh-CN" altLang="en-US" dirty="0">
                <a:latin typeface="宋体" panose="02010600030101010101" pitchFamily="2" charset="-122"/>
                <a:ea typeface="宋体" panose="02010600030101010101" pitchFamily="2" charset="-122"/>
              </a:rPr>
              <a:t>，与</a:t>
            </a:r>
            <a:r>
              <a:rPr lang="en-US" altLang="zh-CN" dirty="0">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公司签订挂靠协议，并帮助</a:t>
            </a:r>
            <a:r>
              <a:rPr lang="en-US" altLang="zh-CN" dirty="0">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公司以</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公司名义与</a:t>
            </a:r>
            <a:r>
              <a:rPr lang="en-US" altLang="zh-CN" dirty="0">
                <a:latin typeface="宋体" panose="02010600030101010101" pitchFamily="2" charset="-122"/>
                <a:ea typeface="宋体" panose="02010600030101010101" pitchFamily="2" charset="-122"/>
              </a:rPr>
              <a:t>C</a:t>
            </a:r>
            <a:r>
              <a:rPr lang="zh-CN" altLang="en-US" dirty="0">
                <a:latin typeface="宋体" panose="02010600030101010101" pitchFamily="2" charset="-122"/>
                <a:ea typeface="宋体" panose="02010600030101010101" pitchFamily="2" charset="-122"/>
              </a:rPr>
              <a:t>公司先后签订</a:t>
            </a:r>
            <a:r>
              <a:rPr lang="en-US" altLang="zh-CN" dirty="0">
                <a:latin typeface="宋体" panose="02010600030101010101" pitchFamily="2" charset="-122"/>
                <a:ea typeface="宋体" panose="02010600030101010101" pitchFamily="2" charset="-122"/>
              </a:rPr>
              <a:t>18</a:t>
            </a:r>
            <a:r>
              <a:rPr lang="zh-CN" altLang="en-US" dirty="0">
                <a:latin typeface="宋体" panose="02010600030101010101" pitchFamily="2" charset="-122"/>
                <a:ea typeface="宋体" panose="02010600030101010101" pitchFamily="2" charset="-122"/>
              </a:rPr>
              <a:t>份建设工程施工合同并完成施工。施工过程中，袁某要求</a:t>
            </a:r>
            <a:r>
              <a:rPr lang="en-US" altLang="zh-CN" dirty="0">
                <a:latin typeface="宋体" panose="02010600030101010101" pitchFamily="2" charset="-122"/>
                <a:ea typeface="宋体" panose="02010600030101010101" pitchFamily="2" charset="-122"/>
              </a:rPr>
              <a:t>C</a:t>
            </a:r>
            <a:r>
              <a:rPr lang="zh-CN" altLang="en-US" dirty="0">
                <a:latin typeface="宋体" panose="02010600030101010101" pitchFamily="2" charset="-122"/>
                <a:ea typeface="宋体" panose="02010600030101010101" pitchFamily="2" charset="-122"/>
              </a:rPr>
              <a:t>公司将项目工程款</a:t>
            </a:r>
            <a:r>
              <a:rPr lang="en-US" altLang="zh-CN" dirty="0">
                <a:latin typeface="宋体" panose="02010600030101010101" pitchFamily="2" charset="-122"/>
                <a:ea typeface="宋体" panose="02010600030101010101" pitchFamily="2" charset="-122"/>
              </a:rPr>
              <a:t>800</a:t>
            </a:r>
            <a:r>
              <a:rPr lang="zh-CN" altLang="en-US" dirty="0">
                <a:latin typeface="宋体" panose="02010600030101010101" pitchFamily="2" charset="-122"/>
                <a:ea typeface="宋体" panose="02010600030101010101" pitchFamily="2" charset="-122"/>
              </a:rPr>
              <a:t>余万元打入</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公司对公账户，该</a:t>
            </a:r>
            <a:r>
              <a:rPr lang="zh-CN" altLang="en-US" dirty="0">
                <a:solidFill>
                  <a:srgbClr val="00B050"/>
                </a:solidFill>
                <a:latin typeface="宋体" panose="02010600030101010101" pitchFamily="2" charset="-122"/>
                <a:ea typeface="宋体" panose="02010600030101010101" pitchFamily="2" charset="-122"/>
              </a:rPr>
              <a:t>对公账户</a:t>
            </a:r>
            <a:r>
              <a:rPr lang="zh-CN" altLang="en-US" dirty="0">
                <a:latin typeface="宋体" panose="02010600030101010101" pitchFamily="2" charset="-122"/>
                <a:ea typeface="宋体" panose="02010600030101010101" pitchFamily="2" charset="-122"/>
              </a:rPr>
              <a:t>系袁某通过私刻</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公司职工印章在</a:t>
            </a:r>
            <a:r>
              <a:rPr lang="zh-CN" altLang="en-US" dirty="0">
                <a:solidFill>
                  <a:srgbClr val="00B050"/>
                </a:solidFill>
                <a:latin typeface="宋体" panose="02010600030101010101" pitchFamily="2" charset="-122"/>
                <a:ea typeface="宋体" panose="02010600030101010101" pitchFamily="2" charset="-122"/>
              </a:rPr>
              <a:t>银行违规开设</a:t>
            </a:r>
            <a:r>
              <a:rPr lang="zh-CN" altLang="en-US" dirty="0">
                <a:latin typeface="宋体" panose="02010600030101010101" pitchFamily="2" charset="-122"/>
                <a:ea typeface="宋体" panose="02010600030101010101" pitchFamily="2" charset="-122"/>
              </a:rPr>
              <a:t>，</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公司对此并不知情，未纳入公司财务管理。项目完工后，袁某与孙某商定挂靠管理费为</a:t>
            </a:r>
            <a:r>
              <a:rPr lang="en-US" altLang="zh-CN" dirty="0">
                <a:latin typeface="宋体" panose="02010600030101010101" pitchFamily="2" charset="-122"/>
                <a:ea typeface="宋体" panose="02010600030101010101" pitchFamily="2" charset="-122"/>
              </a:rPr>
              <a:t>50</a:t>
            </a:r>
            <a:r>
              <a:rPr lang="zh-CN" altLang="en-US" dirty="0">
                <a:latin typeface="宋体" panose="02010600030101010101" pitchFamily="2" charset="-122"/>
                <a:ea typeface="宋体" panose="02010600030101010101" pitchFamily="2" charset="-122"/>
              </a:rPr>
              <a:t>万元，从前述对公账户直接支付，其余工程款扣除税费等费用后支付给</a:t>
            </a:r>
            <a:r>
              <a:rPr lang="en-US" altLang="zh-CN" dirty="0">
                <a:latin typeface="宋体" panose="02010600030101010101" pitchFamily="2" charset="-122"/>
                <a:ea typeface="宋体" panose="02010600030101010101" pitchFamily="2" charset="-122"/>
              </a:rPr>
              <a:t>B</a:t>
            </a:r>
            <a:r>
              <a:rPr lang="zh-CN" altLang="en-US" dirty="0">
                <a:latin typeface="宋体" panose="02010600030101010101" pitchFamily="2" charset="-122"/>
                <a:ea typeface="宋体" panose="02010600030101010101" pitchFamily="2" charset="-122"/>
              </a:rPr>
              <a:t>公司。后袁某将上述</a:t>
            </a:r>
            <a:r>
              <a:rPr lang="en-US" altLang="zh-CN" dirty="0">
                <a:latin typeface="宋体" panose="02010600030101010101" pitchFamily="2" charset="-122"/>
                <a:ea typeface="宋体" panose="02010600030101010101" pitchFamily="2" charset="-122"/>
              </a:rPr>
              <a:t>50</a:t>
            </a:r>
            <a:r>
              <a:rPr lang="zh-CN" altLang="en-US" dirty="0">
                <a:latin typeface="宋体" panose="02010600030101010101" pitchFamily="2" charset="-122"/>
                <a:ea typeface="宋体" panose="02010600030101010101" pitchFamily="2" charset="-122"/>
              </a:rPr>
              <a:t>万元占为己有。</a:t>
            </a:r>
            <a:endParaRPr lang="zh-CN" altLang="en-US"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处理结果：</a:t>
            </a:r>
            <a:r>
              <a:rPr lang="zh-CN" altLang="en-US" dirty="0">
                <a:latin typeface="宋体" panose="02010600030101010101" pitchFamily="2" charset="-122"/>
                <a:ea typeface="宋体" panose="02010600030101010101" pitchFamily="2" charset="-122"/>
              </a:rPr>
              <a:t>袁某的行为被认定为构成</a:t>
            </a:r>
            <a:r>
              <a:rPr lang="zh-CN" altLang="en-US" dirty="0">
                <a:solidFill>
                  <a:srgbClr val="00B050"/>
                </a:solidFill>
                <a:latin typeface="宋体" panose="02010600030101010101" pitchFamily="2" charset="-122"/>
                <a:ea typeface="宋体" panose="02010600030101010101" pitchFamily="2" charset="-122"/>
              </a:rPr>
              <a:t>贪污罪</a:t>
            </a:r>
            <a:r>
              <a:rPr lang="zh-CN" altLang="en-US" dirty="0">
                <a:latin typeface="宋体" panose="02010600030101010101" pitchFamily="2" charset="-122"/>
                <a:ea typeface="宋体" panose="02010600030101010101" pitchFamily="2" charset="-122"/>
              </a:rPr>
              <a:t>，因为其作为国家工作人员，利用职务便利，擅自出借</a:t>
            </a:r>
            <a:r>
              <a:rPr lang="en-US" altLang="zh-CN" dirty="0">
                <a:latin typeface="宋体" panose="02010600030101010101" pitchFamily="2" charset="-122"/>
                <a:ea typeface="宋体" panose="02010600030101010101" pitchFamily="2" charset="-122"/>
              </a:rPr>
              <a:t>A</a:t>
            </a:r>
            <a:r>
              <a:rPr lang="zh-CN" altLang="en-US" dirty="0">
                <a:latin typeface="宋体" panose="02010600030101010101" pitchFamily="2" charset="-122"/>
                <a:ea typeface="宋体" panose="02010600030101010101" pitchFamily="2" charset="-122"/>
              </a:rPr>
              <a:t>公司资质，该行为对外应认定为单位行为，所收取的挂靠管理费属于应当归</a:t>
            </a:r>
            <a:r>
              <a:rPr lang="en-US" altLang="zh-CN" dirty="0">
                <a:solidFill>
                  <a:srgbClr val="00B050"/>
                </a:solidFill>
                <a:latin typeface="宋体" panose="02010600030101010101" pitchFamily="2" charset="-122"/>
                <a:ea typeface="宋体" panose="02010600030101010101" pitchFamily="2" charset="-122"/>
              </a:rPr>
              <a:t>A</a:t>
            </a:r>
            <a:r>
              <a:rPr lang="zh-CN" altLang="en-US" dirty="0">
                <a:solidFill>
                  <a:srgbClr val="00B050"/>
                </a:solidFill>
                <a:latin typeface="宋体" panose="02010600030101010101" pitchFamily="2" charset="-122"/>
                <a:ea typeface="宋体" panose="02010600030101010101" pitchFamily="2" charset="-122"/>
              </a:rPr>
              <a:t>公司所有的公共财物</a:t>
            </a:r>
            <a:r>
              <a:rPr lang="zh-CN" altLang="en-US" dirty="0">
                <a:latin typeface="宋体" panose="02010600030101010101" pitchFamily="2" charset="-122"/>
                <a:ea typeface="宋体" panose="02010600030101010101" pitchFamily="2" charset="-122"/>
              </a:rPr>
              <a:t>，其非法将其占为己有，数额巨大。</a:t>
            </a:r>
            <a:endParaRPr lang="zh-CN" altLang="en-US"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685" y="621030"/>
            <a:ext cx="11005820" cy="595249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违法案例</a:t>
            </a:r>
            <a:r>
              <a:rPr lang="en-US" altLang="zh-CN" sz="2000" b="1" dirty="0">
                <a:latin typeface="宋体" panose="02010600030101010101" pitchFamily="2" charset="-122"/>
                <a:ea typeface="宋体" panose="02010600030101010101" pitchFamily="2" charset="-122"/>
              </a:rPr>
              <a:t>*</a:t>
            </a:r>
            <a:endParaRPr lang="zh-CN" altLang="en-US" sz="2000"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altLang="zh-CN" b="1" dirty="0">
                <a:latin typeface="宋体" panose="02010600030101010101" pitchFamily="2" charset="-122"/>
                <a:ea typeface="宋体" panose="02010600030101010101" pitchFamily="2" charset="-122"/>
              </a:rPr>
              <a:t>3</a:t>
            </a:r>
            <a:r>
              <a:rPr lang="zh-CN" altLang="en-US" b="1" dirty="0">
                <a:latin typeface="宋体" panose="02010600030101010101" pitchFamily="2" charset="-122"/>
                <a:ea typeface="宋体" panose="02010600030101010101" pitchFamily="2" charset="-122"/>
              </a:rPr>
              <a:t>、伪造电子印章</a:t>
            </a:r>
            <a:endParaRPr lang="zh-CN" altLang="en-US"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altLang="zh-CN" dirty="0">
                <a:latin typeface="宋体" panose="02010600030101010101" pitchFamily="2" charset="-122"/>
                <a:ea typeface="宋体" panose="02010600030101010101" pitchFamily="2" charset="-122"/>
              </a:rPr>
              <a:t>2022</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12</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12</a:t>
            </a:r>
            <a:r>
              <a:rPr lang="zh-CN" altLang="en-US" dirty="0">
                <a:latin typeface="宋体" panose="02010600030101010101" pitchFamily="2" charset="-122"/>
                <a:ea typeface="宋体" panose="02010600030101010101" pitchFamily="2" charset="-122"/>
              </a:rPr>
              <a:t>日，孔某非冒用中北电力（内蒙古）有限公司名义与某信息有限公司签订产品购销合同购买电子产品，并通过</a:t>
            </a:r>
            <a:r>
              <a:rPr lang="en-US" altLang="zh-CN" dirty="0">
                <a:solidFill>
                  <a:srgbClr val="00B050"/>
                </a:solidFill>
                <a:latin typeface="宋体" panose="02010600030101010101" pitchFamily="2" charset="-122"/>
                <a:ea typeface="宋体" panose="02010600030101010101" pitchFamily="2" charset="-122"/>
              </a:rPr>
              <a:t>P</a:t>
            </a:r>
            <a:r>
              <a:rPr lang="zh-CN" altLang="en-US" dirty="0">
                <a:solidFill>
                  <a:srgbClr val="00B050"/>
                </a:solidFill>
                <a:latin typeface="宋体" panose="02010600030101010101" pitchFamily="2" charset="-122"/>
                <a:ea typeface="宋体" panose="02010600030101010101" pitchFamily="2" charset="-122"/>
              </a:rPr>
              <a:t>图方式在</a:t>
            </a:r>
            <a:r>
              <a:rPr lang="zh-CN" altLang="en-US" dirty="0">
                <a:latin typeface="宋体" panose="02010600030101010101" pitchFamily="2" charset="-122"/>
                <a:ea typeface="宋体" panose="02010600030101010101" pitchFamily="2" charset="-122"/>
              </a:rPr>
              <a:t>购销合同及验收单上加盖其自行伪造的中北电力（内蒙古）有限公司的公章，骗取该公司按合同约定交付的价值</a:t>
            </a:r>
            <a:r>
              <a:rPr lang="en-US" altLang="zh-CN" dirty="0">
                <a:latin typeface="宋体" panose="02010600030101010101" pitchFamily="2" charset="-122"/>
                <a:ea typeface="宋体" panose="02010600030101010101" pitchFamily="2" charset="-122"/>
              </a:rPr>
              <a:t>101</a:t>
            </a:r>
            <a:r>
              <a:rPr lang="zh-CN" altLang="en-US" dirty="0">
                <a:latin typeface="宋体" panose="02010600030101010101" pitchFamily="2" charset="-122"/>
                <a:ea typeface="宋体" panose="02010600030101010101" pitchFamily="2" charset="-122"/>
              </a:rPr>
              <a:t>万余元电子产品。</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12</a:t>
            </a:r>
            <a:r>
              <a:rPr lang="zh-CN" altLang="en-US" dirty="0">
                <a:latin typeface="宋体" panose="02010600030101010101" pitchFamily="2" charset="-122"/>
                <a:ea typeface="宋体" panose="02010600030101010101" pitchFamily="2" charset="-122"/>
              </a:rPr>
              <a:t>日至</a:t>
            </a:r>
            <a:r>
              <a:rPr lang="en-US" altLang="zh-CN" dirty="0">
                <a:latin typeface="宋体" panose="02010600030101010101" pitchFamily="2" charset="-122"/>
                <a:ea typeface="宋体" panose="02010600030101010101" pitchFamily="2" charset="-122"/>
              </a:rPr>
              <a:t>31</a:t>
            </a:r>
            <a:r>
              <a:rPr lang="zh-CN" altLang="en-US" dirty="0">
                <a:latin typeface="宋体" panose="02010600030101010101" pitchFamily="2" charset="-122"/>
                <a:ea typeface="宋体" panose="02010600030101010101" pitchFamily="2" charset="-122"/>
              </a:rPr>
              <a:t>日，孔某非又冒用国网内蒙古东部电力有限公司、内蒙古电力（集团）有限责任公司名义，以同样方式与被害单位</a:t>
            </a:r>
            <a:r>
              <a:rPr lang="zh-CN" altLang="en-US" dirty="0">
                <a:solidFill>
                  <a:srgbClr val="00B050"/>
                </a:solidFill>
                <a:latin typeface="宋体" panose="02010600030101010101" pitchFamily="2" charset="-122"/>
                <a:ea typeface="宋体" panose="02010600030101010101" pitchFamily="2" charset="-122"/>
              </a:rPr>
              <a:t>签订</a:t>
            </a:r>
            <a:r>
              <a:rPr lang="zh-CN" altLang="en-US" dirty="0">
                <a:latin typeface="宋体" panose="02010600030101010101" pitchFamily="2" charset="-122"/>
                <a:ea typeface="宋体" panose="02010600030101010101" pitchFamily="2" charset="-122"/>
              </a:rPr>
              <a:t>购买电子产品</a:t>
            </a:r>
            <a:r>
              <a:rPr lang="zh-CN" altLang="en-US" dirty="0">
                <a:solidFill>
                  <a:srgbClr val="00B050"/>
                </a:solidFill>
                <a:latin typeface="宋体" panose="02010600030101010101" pitchFamily="2" charset="-122"/>
                <a:ea typeface="宋体" panose="02010600030101010101" pitchFamily="2" charset="-122"/>
              </a:rPr>
              <a:t>购销合同并加盖伪造公司公章</a:t>
            </a:r>
            <a:r>
              <a:rPr lang="zh-CN" altLang="en-US" dirty="0">
                <a:latin typeface="宋体" panose="02010600030101010101" pitchFamily="2" charset="-122"/>
                <a:ea typeface="宋体" panose="02010600030101010101" pitchFamily="2" charset="-122"/>
              </a:rPr>
              <a:t>，骗取价值</a:t>
            </a:r>
            <a:r>
              <a:rPr lang="en-US" altLang="zh-CN" dirty="0">
                <a:latin typeface="宋体" panose="02010600030101010101" pitchFamily="2" charset="-122"/>
                <a:ea typeface="宋体" panose="02010600030101010101" pitchFamily="2" charset="-122"/>
              </a:rPr>
              <a:t>120</a:t>
            </a:r>
            <a:r>
              <a:rPr lang="zh-CN" altLang="en-US" dirty="0">
                <a:latin typeface="宋体" panose="02010600030101010101" pitchFamily="2" charset="-122"/>
                <a:ea typeface="宋体" panose="02010600030101010101" pitchFamily="2" charset="-122"/>
              </a:rPr>
              <a:t>万余元电子产品。</a:t>
            </a:r>
            <a:endParaRPr lang="zh-CN" altLang="en-US"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dirty="0">
                <a:latin typeface="宋体" panose="02010600030101010101" pitchFamily="2" charset="-122"/>
                <a:ea typeface="宋体" panose="02010600030101010101" pitchFamily="2" charset="-122"/>
              </a:rPr>
              <a:t>孔某非收到上述电子产品后未支付货款，经被害单位多次催要支付部分货款，实际骗得财物价值</a:t>
            </a:r>
            <a:r>
              <a:rPr lang="en-US" altLang="zh-CN" dirty="0">
                <a:latin typeface="宋体" panose="02010600030101010101" pitchFamily="2" charset="-122"/>
                <a:ea typeface="宋体" panose="02010600030101010101" pitchFamily="2" charset="-122"/>
              </a:rPr>
              <a:t>159</a:t>
            </a:r>
            <a:r>
              <a:rPr lang="zh-CN" altLang="en-US" dirty="0">
                <a:latin typeface="宋体" panose="02010600030101010101" pitchFamily="2" charset="-122"/>
                <a:ea typeface="宋体" panose="02010600030101010101" pitchFamily="2" charset="-122"/>
              </a:rPr>
              <a:t>万余元。</a:t>
            </a:r>
            <a:endParaRPr lang="zh-CN" altLang="en-US"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zh-CN" altLang="en-US" b="1" dirty="0">
                <a:latin typeface="宋体" panose="02010600030101010101" pitchFamily="2" charset="-122"/>
                <a:ea typeface="宋体" panose="02010600030101010101" pitchFamily="2" charset="-122"/>
              </a:rPr>
              <a:t>处理结果：</a:t>
            </a:r>
            <a:r>
              <a:rPr lang="en-US" altLang="zh-CN" dirty="0">
                <a:latin typeface="宋体" panose="02010600030101010101" pitchFamily="2" charset="-122"/>
                <a:ea typeface="宋体" panose="02010600030101010101" pitchFamily="2" charset="-122"/>
              </a:rPr>
              <a:t>2023</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5</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15</a:t>
            </a:r>
            <a:r>
              <a:rPr lang="zh-CN" altLang="en-US" dirty="0">
                <a:latin typeface="宋体" panose="02010600030101010101" pitchFamily="2" charset="-122"/>
                <a:ea typeface="宋体" panose="02010600030101010101" pitchFamily="2" charset="-122"/>
              </a:rPr>
              <a:t>日，内蒙古自治区呼和浩特市公安局赛罕区分局以孔某非涉嫌合同诈骗罪移送起诉。同年</a:t>
            </a:r>
            <a:r>
              <a:rPr lang="en-US" altLang="zh-CN" dirty="0">
                <a:latin typeface="宋体" panose="02010600030101010101" pitchFamily="2" charset="-122"/>
                <a:ea typeface="宋体" panose="02010600030101010101" pitchFamily="2" charset="-122"/>
              </a:rPr>
              <a:t>6</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15</a:t>
            </a:r>
            <a:r>
              <a:rPr lang="zh-CN" altLang="en-US" dirty="0">
                <a:latin typeface="宋体" panose="02010600030101010101" pitchFamily="2" charset="-122"/>
                <a:ea typeface="宋体" panose="02010600030101010101" pitchFamily="2" charset="-122"/>
              </a:rPr>
              <a:t>日，内蒙古自治区呼和浩特市赛罕区人民检察院以合同诈骗罪对孔某非提起公诉。同年</a:t>
            </a:r>
            <a:r>
              <a:rPr lang="en-US" altLang="zh-CN" dirty="0">
                <a:latin typeface="宋体" panose="02010600030101010101" pitchFamily="2" charset="-122"/>
                <a:ea typeface="宋体" panose="02010600030101010101" pitchFamily="2" charset="-122"/>
              </a:rPr>
              <a:t>8</a:t>
            </a:r>
            <a:r>
              <a:rPr lang="zh-CN" altLang="en-US" dirty="0">
                <a:latin typeface="宋体" panose="02010600030101010101" pitchFamily="2" charset="-122"/>
                <a:ea typeface="宋体" panose="02010600030101010101" pitchFamily="2" charset="-122"/>
              </a:rPr>
              <a:t>月</a:t>
            </a:r>
            <a:r>
              <a:rPr lang="en-US" altLang="zh-CN" dirty="0">
                <a:latin typeface="宋体" panose="02010600030101010101" pitchFamily="2" charset="-122"/>
                <a:ea typeface="宋体" panose="02010600030101010101" pitchFamily="2" charset="-122"/>
              </a:rPr>
              <a:t>12</a:t>
            </a:r>
            <a:r>
              <a:rPr lang="zh-CN" altLang="en-US" dirty="0">
                <a:latin typeface="宋体" panose="02010600030101010101" pitchFamily="2" charset="-122"/>
                <a:ea typeface="宋体" panose="02010600030101010101" pitchFamily="2" charset="-122"/>
              </a:rPr>
              <a:t>日，内蒙古自治区呼和浩特市赛罕区人民法院以</a:t>
            </a:r>
            <a:r>
              <a:rPr lang="zh-CN" altLang="en-US" dirty="0">
                <a:solidFill>
                  <a:srgbClr val="00B050"/>
                </a:solidFill>
                <a:latin typeface="宋体" panose="02010600030101010101" pitchFamily="2" charset="-122"/>
                <a:ea typeface="宋体" panose="02010600030101010101" pitchFamily="2" charset="-122"/>
              </a:rPr>
              <a:t>合同诈骗罪</a:t>
            </a:r>
            <a:r>
              <a:rPr lang="zh-CN" altLang="en-US" dirty="0">
                <a:latin typeface="宋体" panose="02010600030101010101" pitchFamily="2" charset="-122"/>
                <a:ea typeface="宋体" panose="02010600030101010101" pitchFamily="2" charset="-122"/>
              </a:rPr>
              <a:t>判处被告人孔某非有期徒刑十一年，并处罚金人民币二十万元。一审宣判后，被告人未上诉，判决已生效。</a:t>
            </a:r>
            <a:endParaRPr lang="en-US" altLang="zh-CN"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685" y="621030"/>
            <a:ext cx="11005820" cy="595249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违法案例</a:t>
            </a:r>
            <a:r>
              <a:rPr lang="en-US" altLang="zh-CN" sz="2000" b="1" dirty="0">
                <a:latin typeface="宋体" panose="02010600030101010101" pitchFamily="2" charset="-122"/>
                <a:ea typeface="宋体" panose="02010600030101010101" pitchFamily="2" charset="-122"/>
              </a:rPr>
              <a:t>*</a:t>
            </a:r>
            <a:endParaRPr lang="zh-CN" altLang="en-US" sz="2000"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altLang="zh-CN" b="1" dirty="0">
                <a:latin typeface="宋体" panose="02010600030101010101" pitchFamily="2" charset="-122"/>
                <a:ea typeface="宋体" panose="02010600030101010101" pitchFamily="2" charset="-122"/>
              </a:rPr>
              <a:t>4</a:t>
            </a:r>
            <a:r>
              <a:rPr lang="zh-CN" altLang="en-US" b="1" dirty="0">
                <a:latin typeface="宋体" panose="02010600030101010101" pitchFamily="2" charset="-122"/>
                <a:ea typeface="宋体" panose="02010600030101010101" pitchFamily="2" charset="-122"/>
              </a:rPr>
              <a:t>、</a:t>
            </a:r>
            <a:r>
              <a:rPr lang="zh-CN" altLang="en-US" b="1" dirty="0">
                <a:latin typeface="宋体" panose="02010600030101010101" pitchFamily="2" charset="-122"/>
                <a:ea typeface="宋体" panose="02010600030101010101" pitchFamily="2" charset="-122"/>
                <a:sym typeface="+mn-ea"/>
              </a:rPr>
              <a:t>伪造环评工程师签名</a:t>
            </a:r>
            <a:r>
              <a:rPr lang="zh-CN" altLang="en-US" b="1" dirty="0">
                <a:latin typeface="宋体" panose="02010600030101010101" pitchFamily="2" charset="-122"/>
                <a:ea typeface="宋体" panose="02010600030101010101" pitchFamily="2" charset="-122"/>
              </a:rPr>
              <a:t>，签署有质量问题的报告</a:t>
            </a:r>
            <a:endParaRPr lang="zh-CN" altLang="en-US" b="1" dirty="0">
              <a:latin typeface="宋体" panose="02010600030101010101" pitchFamily="2" charset="-122"/>
              <a:ea typeface="宋体" panose="02010600030101010101" pitchFamily="2" charset="-122"/>
            </a:endParaRPr>
          </a:p>
          <a:p>
            <a:pPr indent="457200" algn="l" fontAlgn="auto">
              <a:lnSpc>
                <a:spcPct val="150000"/>
              </a:lnSpc>
              <a:extLst>
                <a:ext uri="{35155182-B16C-46BC-9424-99874614C6A1}">
                  <wpsdc:indentchars xmlns:wpsdc="http://www.wps.cn/officeDocument/2017/drawingmlCustomData" val="200" checksum="59296752"/>
                </a:ext>
              </a:extLst>
            </a:pPr>
            <a:r>
              <a:rPr lang="en-US" altLang="zh-CN" dirty="0">
                <a:latin typeface="宋体" panose="02010600030101010101" pitchFamily="2" charset="-122"/>
                <a:ea typeface="宋体" panose="02010600030101010101" pitchFamily="2" charset="-122"/>
              </a:rPr>
              <a:t>2020</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9</a:t>
            </a:r>
            <a:r>
              <a:rPr lang="zh-CN" altLang="en-US" dirty="0">
                <a:latin typeface="宋体" panose="02010600030101010101" pitchFamily="2" charset="-122"/>
                <a:ea typeface="宋体" panose="02010600030101010101" pitchFamily="2" charset="-122"/>
              </a:rPr>
              <a:t>月，被告人林某鑫为牟取非法利益，与他人共谋成立公司并出售</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环评文件资质页</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主要包括《编制单位和编制人员情况表》《编制情况承诺书》《编制人员承诺书》《编制单位承诺书》《社会保险参保证明》《环评工程师资格证书复印件》《营业执照》等材料</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。林某鑫指使被告人汪某在山东省青岛市即墨区先后注册成立两家环评公司，林某鑫为公司实际控制人。经他人介绍，持有环境影响评价工程师职业资格证书的被告人靳某燕等人</a:t>
            </a:r>
            <a:r>
              <a:rPr lang="zh-CN" altLang="en-US" dirty="0">
                <a:solidFill>
                  <a:srgbClr val="00B050"/>
                </a:solidFill>
                <a:latin typeface="宋体" panose="02010600030101010101" pitchFamily="2" charset="-122"/>
                <a:ea typeface="宋体" panose="02010600030101010101" pitchFamily="2" charset="-122"/>
              </a:rPr>
              <a:t>挂靠</a:t>
            </a:r>
            <a:r>
              <a:rPr lang="zh-CN" altLang="en-US" dirty="0">
                <a:latin typeface="宋体" panose="02010600030101010101" pitchFamily="2" charset="-122"/>
                <a:ea typeface="宋体" panose="02010600030101010101" pitchFamily="2" charset="-122"/>
              </a:rPr>
              <a:t>在上述公司。靳某燕收取费用</a:t>
            </a:r>
            <a:r>
              <a:rPr lang="en-US" altLang="zh-CN" dirty="0">
                <a:latin typeface="宋体" panose="02010600030101010101" pitchFamily="2" charset="-122"/>
                <a:ea typeface="宋体" panose="02010600030101010101" pitchFamily="2" charset="-122"/>
              </a:rPr>
              <a:t>3.5</a:t>
            </a:r>
            <a:r>
              <a:rPr lang="zh-CN" altLang="en-US" dirty="0">
                <a:latin typeface="宋体" panose="02010600030101010101" pitchFamily="2" charset="-122"/>
                <a:ea typeface="宋体" panose="02010600030101010101" pitchFamily="2" charset="-122"/>
              </a:rPr>
              <a:t>万元，并根据林某鑫的要求提供生活照片，用于</a:t>
            </a:r>
            <a:r>
              <a:rPr lang="zh-CN" altLang="en-US" dirty="0">
                <a:solidFill>
                  <a:srgbClr val="00B050"/>
                </a:solidFill>
                <a:latin typeface="宋体" panose="02010600030101010101" pitchFamily="2" charset="-122"/>
                <a:ea typeface="宋体" panose="02010600030101010101" pitchFamily="2" charset="-122"/>
              </a:rPr>
              <a:t>伪造</a:t>
            </a:r>
            <a:r>
              <a:rPr lang="zh-CN" altLang="en-US" dirty="0">
                <a:latin typeface="宋体" panose="02010600030101010101" pitchFamily="2" charset="-122"/>
                <a:ea typeface="宋体" panose="02010600030101010101" pitchFamily="2" charset="-122"/>
              </a:rPr>
              <a:t>环评文件中环评工程师</a:t>
            </a:r>
            <a:r>
              <a:rPr lang="zh-CN" altLang="en-US" dirty="0">
                <a:solidFill>
                  <a:srgbClr val="00B050"/>
                </a:solidFill>
                <a:latin typeface="宋体" panose="02010600030101010101" pitchFamily="2" charset="-122"/>
                <a:ea typeface="宋体" panose="02010600030101010101" pitchFamily="2" charset="-122"/>
              </a:rPr>
              <a:t>到项目现场踏勘的证明</a:t>
            </a:r>
            <a:r>
              <a:rPr lang="zh-CN" altLang="en-US" dirty="0">
                <a:latin typeface="宋体" panose="02010600030101010101" pitchFamily="2" charset="-122"/>
                <a:ea typeface="宋体" panose="02010600030101010101" pitchFamily="2" charset="-122"/>
              </a:rPr>
              <a:t>，但</a:t>
            </a:r>
            <a:r>
              <a:rPr lang="zh-CN" altLang="en-US" dirty="0">
                <a:solidFill>
                  <a:srgbClr val="00B050"/>
                </a:solidFill>
                <a:latin typeface="宋体" panose="02010600030101010101" pitchFamily="2" charset="-122"/>
                <a:ea typeface="宋体" panose="02010600030101010101" pitchFamily="2" charset="-122"/>
              </a:rPr>
              <a:t>未实际参与环评报告编制、审核和签名</a:t>
            </a:r>
            <a:r>
              <a:rPr lang="zh-CN" altLang="en-US" dirty="0">
                <a:latin typeface="宋体" panose="02010600030101010101" pitchFamily="2" charset="-122"/>
                <a:ea typeface="宋体" panose="02010600030101010101" pitchFamily="2" charset="-122"/>
              </a:rPr>
              <a:t>。</a:t>
            </a:r>
            <a:r>
              <a:rPr lang="en-US" altLang="zh-CN" dirty="0">
                <a:latin typeface="宋体" panose="02010600030101010101" pitchFamily="2" charset="-122"/>
                <a:ea typeface="宋体" panose="02010600030101010101" pitchFamily="2" charset="-122"/>
              </a:rPr>
              <a:t>2020</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9</a:t>
            </a:r>
            <a:r>
              <a:rPr lang="zh-CN" altLang="en-US" dirty="0">
                <a:latin typeface="宋体" panose="02010600030101010101" pitchFamily="2" charset="-122"/>
                <a:ea typeface="宋体" panose="02010600030101010101" pitchFamily="2" charset="-122"/>
              </a:rPr>
              <a:t>月至</a:t>
            </a:r>
            <a:r>
              <a:rPr lang="en-US" altLang="zh-CN" dirty="0">
                <a:latin typeface="宋体" panose="02010600030101010101" pitchFamily="2" charset="-122"/>
                <a:ea typeface="宋体" panose="02010600030101010101" pitchFamily="2" charset="-122"/>
              </a:rPr>
              <a:t>2021</a:t>
            </a:r>
            <a:r>
              <a:rPr lang="zh-CN" altLang="en-US" dirty="0">
                <a:latin typeface="宋体" panose="02010600030101010101" pitchFamily="2" charset="-122"/>
                <a:ea typeface="宋体" panose="02010600030101010101" pitchFamily="2" charset="-122"/>
              </a:rPr>
              <a:t>年</a:t>
            </a: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月，被告人林某鑫等人通过他人招揽业务，在被告人靳某燕等未实际参与编制环节、未开展环评工作的情况下，</a:t>
            </a:r>
            <a:r>
              <a:rPr lang="zh-CN" altLang="en-US" dirty="0">
                <a:solidFill>
                  <a:srgbClr val="00B050"/>
                </a:solidFill>
                <a:latin typeface="宋体" panose="02010600030101010101" pitchFamily="2" charset="-122"/>
                <a:ea typeface="宋体" panose="02010600030101010101" pitchFamily="2" charset="-122"/>
              </a:rPr>
              <a:t>伪造环评工程师签名</a:t>
            </a:r>
            <a:r>
              <a:rPr lang="zh-CN" altLang="en-US" dirty="0">
                <a:latin typeface="宋体" panose="02010600030101010101" pitchFamily="2" charset="-122"/>
                <a:ea typeface="宋体" panose="02010600030101010101" pitchFamily="2" charset="-122"/>
              </a:rPr>
              <a:t>，将加盖上述公司印章的</a:t>
            </a:r>
            <a:r>
              <a:rPr lang="en-US" altLang="zh-CN" dirty="0">
                <a:latin typeface="宋体" panose="02010600030101010101" pitchFamily="2" charset="-122"/>
                <a:ea typeface="宋体" panose="02010600030101010101" pitchFamily="2" charset="-122"/>
              </a:rPr>
              <a:t>“</a:t>
            </a:r>
            <a:r>
              <a:rPr lang="zh-CN" altLang="en-US" dirty="0">
                <a:solidFill>
                  <a:srgbClr val="00B050"/>
                </a:solidFill>
                <a:latin typeface="宋体" panose="02010600030101010101" pitchFamily="2" charset="-122"/>
                <a:ea typeface="宋体" panose="02010600030101010101" pitchFamily="2" charset="-122"/>
              </a:rPr>
              <a:t>环评文件资质页</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，以每套</a:t>
            </a:r>
            <a:r>
              <a:rPr lang="en-US" altLang="zh-CN" dirty="0">
                <a:latin typeface="宋体" panose="02010600030101010101" pitchFamily="2" charset="-122"/>
                <a:ea typeface="宋体" panose="02010600030101010101" pitchFamily="2" charset="-122"/>
              </a:rPr>
              <a:t>300</a:t>
            </a:r>
            <a:r>
              <a:rPr lang="zh-CN" altLang="en-US" dirty="0">
                <a:latin typeface="宋体" panose="02010600030101010101" pitchFamily="2" charset="-122"/>
                <a:ea typeface="宋体" panose="02010600030101010101" pitchFamily="2" charset="-122"/>
              </a:rPr>
              <a:t>元至</a:t>
            </a:r>
            <a:r>
              <a:rPr lang="en-US" altLang="zh-CN" dirty="0">
                <a:latin typeface="宋体" panose="02010600030101010101" pitchFamily="2" charset="-122"/>
                <a:ea typeface="宋体" panose="02010600030101010101" pitchFamily="2" charset="-122"/>
              </a:rPr>
              <a:t>3500</a:t>
            </a:r>
            <a:r>
              <a:rPr lang="zh-CN" altLang="en-US" dirty="0">
                <a:latin typeface="宋体" panose="02010600030101010101" pitchFamily="2" charset="-122"/>
                <a:ea typeface="宋体" panose="02010600030101010101" pitchFamily="2" charset="-122"/>
              </a:rPr>
              <a:t>元不等的价格通过被告人汪某、谷某，供他人编制环境影响报告或出售给他人，用于编制环境影响报告书、报告表。林某鑫等人以上述公司名义出售</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环评文件资质页</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书</a:t>
            </a:r>
            <a:r>
              <a:rPr lang="en-US" altLang="zh-CN" dirty="0">
                <a:latin typeface="宋体" panose="02010600030101010101" pitchFamily="2" charset="-122"/>
                <a:ea typeface="宋体" panose="02010600030101010101" pitchFamily="2" charset="-122"/>
              </a:rPr>
              <a:t>48</a:t>
            </a:r>
            <a:r>
              <a:rPr lang="zh-CN" altLang="en-US" dirty="0">
                <a:latin typeface="宋体" panose="02010600030101010101" pitchFamily="2" charset="-122"/>
                <a:ea typeface="宋体" panose="02010600030101010101" pitchFamily="2" charset="-122"/>
              </a:rPr>
              <a:t>份、环境影响报告表</a:t>
            </a:r>
            <a:r>
              <a:rPr lang="en-US" altLang="zh-CN" dirty="0">
                <a:latin typeface="宋体" panose="02010600030101010101" pitchFamily="2" charset="-122"/>
                <a:ea typeface="宋体" panose="02010600030101010101" pitchFamily="2" charset="-122"/>
              </a:rPr>
              <a:t>879</a:t>
            </a:r>
            <a:r>
              <a:rPr lang="zh-CN" altLang="en-US" dirty="0">
                <a:latin typeface="宋体" panose="02010600030101010101" pitchFamily="2" charset="-122"/>
                <a:ea typeface="宋体" panose="02010600030101010101" pitchFamily="2" charset="-122"/>
              </a:rPr>
              <a:t>份，获利</a:t>
            </a:r>
            <a:r>
              <a:rPr lang="en-US" altLang="zh-CN" dirty="0">
                <a:latin typeface="宋体" panose="02010600030101010101" pitchFamily="2" charset="-122"/>
                <a:ea typeface="宋体" panose="02010600030101010101" pitchFamily="2" charset="-122"/>
              </a:rPr>
              <a:t>79.91</a:t>
            </a:r>
            <a:r>
              <a:rPr lang="zh-CN" altLang="en-US" dirty="0">
                <a:latin typeface="宋体" panose="02010600030101010101" pitchFamily="2" charset="-122"/>
                <a:ea typeface="宋体" panose="02010600030101010101" pitchFamily="2" charset="-122"/>
              </a:rPr>
              <a:t>万元。经生态环境部门认定，有</a:t>
            </a:r>
            <a:r>
              <a:rPr lang="en-US" altLang="zh-CN" dirty="0">
                <a:latin typeface="宋体" panose="02010600030101010101" pitchFamily="2" charset="-122"/>
                <a:ea typeface="宋体" panose="02010600030101010101" pitchFamily="2" charset="-122"/>
              </a:rPr>
              <a:t>25</a:t>
            </a:r>
            <a:r>
              <a:rPr lang="zh-CN" altLang="en-US" dirty="0">
                <a:latin typeface="宋体" panose="02010600030101010101" pitchFamily="2" charset="-122"/>
                <a:ea typeface="宋体" panose="02010600030101010101" pitchFamily="2" charset="-122"/>
              </a:rPr>
              <a:t>份环境影响报告书、报告表存在遗漏环境保护目标、隐瞒生态保护区等</a:t>
            </a:r>
            <a:r>
              <a:rPr lang="zh-CN" altLang="en-US" dirty="0">
                <a:solidFill>
                  <a:srgbClr val="00B050"/>
                </a:solidFill>
                <a:latin typeface="宋体" panose="02010600030101010101" pitchFamily="2" charset="-122"/>
                <a:ea typeface="宋体" panose="02010600030101010101" pitchFamily="2" charset="-122"/>
              </a:rPr>
              <a:t>质量问题</a:t>
            </a:r>
            <a:r>
              <a:rPr lang="zh-CN" altLang="en-US" dirty="0">
                <a:latin typeface="宋体" panose="02010600030101010101" pitchFamily="2" charset="-122"/>
                <a:ea typeface="宋体" panose="02010600030101010101" pitchFamily="2" charset="-122"/>
              </a:rPr>
              <a:t>，所涉项目的环评文件批复已被环评审批部门依法撤销，相关项目因此被责令停产停业。</a:t>
            </a:r>
            <a:endParaRPr lang="zh-CN" altLang="en-US"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05510" y="1082040"/>
            <a:ext cx="10229215" cy="3489960"/>
          </a:xfrm>
          <a:prstGeom prst="rect">
            <a:avLst/>
          </a:prstGeom>
          <a:noFill/>
        </p:spPr>
        <p:txBody>
          <a:bodyPr wrap="square" rtlCol="0">
            <a:noAutofit/>
          </a:bodyPr>
          <a:p>
            <a:pPr indent="457200" algn="l" fontAlgn="auto">
              <a:lnSpc>
                <a:spcPct val="150000"/>
              </a:lnSpc>
              <a:extLst>
                <a:ext uri="{35155182-B16C-46BC-9424-99874614C6A1}">
                  <wpsdc:indentchars xmlns:wpsdc="http://www.wps.cn/officeDocument/2017/drawingmlCustomData" val="200" checksum="59296752"/>
                </a:ext>
              </a:extLst>
            </a:pPr>
            <a:r>
              <a:rPr lang="zh-CN" b="1" dirty="0">
                <a:latin typeface="宋体" panose="02010600030101010101" pitchFamily="2" charset="-122"/>
                <a:ea typeface="宋体" panose="02010600030101010101" pitchFamily="2" charset="-122"/>
              </a:rPr>
              <a:t>处理结果</a:t>
            </a:r>
            <a:r>
              <a:rPr lang="zh-CN" altLang="en-US" b="1"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sym typeface="+mn-ea"/>
              </a:rPr>
              <a:t>山东省青岛市即墨区人民法院于</a:t>
            </a:r>
            <a:r>
              <a:rPr lang="en-US" altLang="zh-CN" dirty="0">
                <a:latin typeface="宋体" panose="02010600030101010101" pitchFamily="2" charset="-122"/>
                <a:ea typeface="宋体" panose="02010600030101010101" pitchFamily="2" charset="-122"/>
                <a:sym typeface="+mn-ea"/>
              </a:rPr>
              <a:t>2023</a:t>
            </a:r>
            <a:r>
              <a:rPr lang="zh-CN" altLang="en-US" dirty="0">
                <a:latin typeface="宋体" panose="02010600030101010101" pitchFamily="2" charset="-122"/>
                <a:ea typeface="宋体" panose="02010600030101010101" pitchFamily="2" charset="-122"/>
                <a:sym typeface="+mn-ea"/>
              </a:rPr>
              <a:t>年</a:t>
            </a:r>
            <a:r>
              <a:rPr lang="en-US" altLang="zh-CN" dirty="0">
                <a:latin typeface="宋体" panose="02010600030101010101" pitchFamily="2" charset="-122"/>
                <a:ea typeface="宋体" panose="02010600030101010101" pitchFamily="2" charset="-122"/>
                <a:sym typeface="+mn-ea"/>
              </a:rPr>
              <a:t>5</a:t>
            </a:r>
            <a:r>
              <a:rPr lang="zh-CN" altLang="en-US" dirty="0">
                <a:latin typeface="宋体" panose="02010600030101010101" pitchFamily="2" charset="-122"/>
                <a:ea typeface="宋体" panose="02010600030101010101" pitchFamily="2" charset="-122"/>
                <a:sym typeface="+mn-ea"/>
              </a:rPr>
              <a:t>月</a:t>
            </a:r>
            <a:r>
              <a:rPr lang="en-US" altLang="zh-CN" dirty="0">
                <a:latin typeface="宋体" panose="02010600030101010101" pitchFamily="2" charset="-122"/>
                <a:ea typeface="宋体" panose="02010600030101010101" pitchFamily="2" charset="-122"/>
                <a:sym typeface="+mn-ea"/>
              </a:rPr>
              <a:t>25</a:t>
            </a:r>
            <a:r>
              <a:rPr lang="zh-CN" altLang="en-US" dirty="0">
                <a:latin typeface="宋体" panose="02010600030101010101" pitchFamily="2" charset="-122"/>
                <a:ea typeface="宋体" panose="02010600030101010101" pitchFamily="2" charset="-122"/>
                <a:sym typeface="+mn-ea"/>
              </a:rPr>
              <a:t>日作出</a:t>
            </a:r>
            <a:r>
              <a:rPr lang="en-US" altLang="zh-CN" dirty="0">
                <a:latin typeface="宋体" panose="02010600030101010101" pitchFamily="2" charset="-122"/>
                <a:ea typeface="宋体" panose="02010600030101010101" pitchFamily="2" charset="-122"/>
                <a:sym typeface="+mn-ea"/>
              </a:rPr>
              <a:t>(2023)</a:t>
            </a:r>
            <a:r>
              <a:rPr lang="zh-CN" altLang="en-US" dirty="0">
                <a:latin typeface="宋体" panose="02010600030101010101" pitchFamily="2" charset="-122"/>
                <a:ea typeface="宋体" panose="02010600030101010101" pitchFamily="2" charset="-122"/>
                <a:sym typeface="+mn-ea"/>
              </a:rPr>
              <a:t>鲁</a:t>
            </a:r>
            <a:r>
              <a:rPr lang="en-US" altLang="zh-CN" dirty="0">
                <a:latin typeface="宋体" panose="02010600030101010101" pitchFamily="2" charset="-122"/>
                <a:ea typeface="宋体" panose="02010600030101010101" pitchFamily="2" charset="-122"/>
                <a:sym typeface="+mn-ea"/>
              </a:rPr>
              <a:t>0215</a:t>
            </a:r>
            <a:r>
              <a:rPr lang="zh-CN" altLang="en-US" dirty="0">
                <a:latin typeface="宋体" panose="02010600030101010101" pitchFamily="2" charset="-122"/>
                <a:ea typeface="宋体" panose="02010600030101010101" pitchFamily="2" charset="-122"/>
                <a:sym typeface="+mn-ea"/>
              </a:rPr>
              <a:t>刑初</a:t>
            </a:r>
            <a:r>
              <a:rPr lang="en-US" altLang="zh-CN" dirty="0">
                <a:latin typeface="宋体" panose="02010600030101010101" pitchFamily="2" charset="-122"/>
                <a:ea typeface="宋体" panose="02010600030101010101" pitchFamily="2" charset="-122"/>
                <a:sym typeface="+mn-ea"/>
              </a:rPr>
              <a:t>188</a:t>
            </a:r>
            <a:r>
              <a:rPr lang="zh-CN" altLang="en-US" dirty="0">
                <a:latin typeface="宋体" panose="02010600030101010101" pitchFamily="2" charset="-122"/>
                <a:ea typeface="宋体" panose="02010600030101010101" pitchFamily="2" charset="-122"/>
                <a:sym typeface="+mn-ea"/>
              </a:rPr>
              <a:t>号刑事判决</a:t>
            </a:r>
            <a:r>
              <a:rPr lang="en-US" altLang="zh-CN" dirty="0">
                <a:latin typeface="宋体" panose="02010600030101010101" pitchFamily="2" charset="-122"/>
                <a:ea typeface="宋体" panose="02010600030101010101" pitchFamily="2" charset="-122"/>
                <a:sym typeface="+mn-ea"/>
              </a:rPr>
              <a:t>:</a:t>
            </a:r>
            <a:r>
              <a:rPr lang="zh-CN" altLang="en-US" dirty="0">
                <a:latin typeface="宋体" panose="02010600030101010101" pitchFamily="2" charset="-122"/>
                <a:ea typeface="宋体" panose="02010600030101010101" pitchFamily="2" charset="-122"/>
                <a:sym typeface="+mn-ea"/>
              </a:rPr>
              <a:t>被告人林某鑫犯提供</a:t>
            </a:r>
            <a:r>
              <a:rPr lang="zh-CN" altLang="en-US" dirty="0">
                <a:solidFill>
                  <a:srgbClr val="00B050"/>
                </a:solidFill>
                <a:latin typeface="宋体" panose="02010600030101010101" pitchFamily="2" charset="-122"/>
                <a:ea typeface="宋体" panose="02010600030101010101" pitchFamily="2" charset="-122"/>
                <a:sym typeface="+mn-ea"/>
              </a:rPr>
              <a:t>虚假证明文件罪</a:t>
            </a:r>
            <a:r>
              <a:rPr lang="zh-CN" altLang="en-US" dirty="0">
                <a:latin typeface="宋体" panose="02010600030101010101" pitchFamily="2" charset="-122"/>
                <a:ea typeface="宋体" panose="02010600030101010101" pitchFamily="2" charset="-122"/>
                <a:sym typeface="+mn-ea"/>
              </a:rPr>
              <a:t>，判处有期徒刑三年，并处罚金人民币五十万元；被告人汪某犯提供虚假证明文件罪，判处有期徒刑一年六个月，并处罚金人民币七万元</a:t>
            </a:r>
            <a:r>
              <a:rPr lang="en-US" altLang="zh-CN" dirty="0">
                <a:latin typeface="宋体" panose="02010600030101010101" pitchFamily="2" charset="-122"/>
                <a:ea typeface="宋体" panose="02010600030101010101" pitchFamily="2" charset="-122"/>
                <a:sym typeface="+mn-ea"/>
              </a:rPr>
              <a:t>;</a:t>
            </a:r>
            <a:r>
              <a:rPr lang="zh-CN" altLang="en-US" dirty="0">
                <a:latin typeface="宋体" panose="02010600030101010101" pitchFamily="2" charset="-122"/>
                <a:ea typeface="宋体" panose="02010600030101010101" pitchFamily="2" charset="-122"/>
                <a:sym typeface="+mn-ea"/>
              </a:rPr>
              <a:t>被告人谷某欢犯提供虚假证明文件罪，判处有期徒刑一年二个月，并处罚金人民币六万元；</a:t>
            </a:r>
            <a:r>
              <a:rPr lang="zh-CN" altLang="en-US" dirty="0">
                <a:latin typeface="宋体" panose="02010600030101010101" pitchFamily="2" charset="-122"/>
                <a:ea typeface="宋体" panose="02010600030101010101" pitchFamily="2" charset="-122"/>
                <a:sym typeface="+mn-ea"/>
              </a:rPr>
              <a:t>被告人靳某燕犯提供虚假证明文件罪，判处有期徒刑一年，缓刑一年，并处罚金人民币五万元。宣判后，没有上诉、抗诉，判决已发生法律效力。</a:t>
            </a:r>
            <a:endParaRPr lang="zh-CN" altLang="en-US"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27050" y="872490"/>
            <a:ext cx="10984230" cy="570103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a:t>
            </a:r>
            <a:r>
              <a:rPr lang="zh-CN" altLang="en-US" sz="2000" b="1" dirty="0">
                <a:latin typeface="宋体" panose="02010600030101010101" pitchFamily="2" charset="-122"/>
                <a:ea typeface="宋体" panose="02010600030101010101" pitchFamily="2" charset="-122"/>
              </a:rPr>
              <a:t>私刻印章的处罚</a:t>
            </a:r>
            <a:r>
              <a:rPr lang="en-US" altLang="zh-CN" sz="2000" b="1" dirty="0">
                <a:latin typeface="宋体" panose="02010600030101010101" pitchFamily="2" charset="-122"/>
                <a:ea typeface="宋体" panose="02010600030101010101" pitchFamily="2" charset="-122"/>
              </a:rPr>
              <a:t>*</a:t>
            </a:r>
            <a:endParaRPr lang="zh-CN" altLang="en-US"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私刻印章的处罚需根据印章性质、情节轻重等因素来确定，可能涉及行政处罚或刑事责任，具体如下：</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行政处罚：</a:t>
            </a:r>
            <a:r>
              <a:rPr lang="zh-CN" altLang="en-US" sz="2000" dirty="0">
                <a:latin typeface="宋体" panose="02010600030101010101" pitchFamily="2" charset="-122"/>
                <a:ea typeface="宋体" panose="02010600030101010101" pitchFamily="2" charset="-122"/>
              </a:rPr>
              <a:t>根据《治安管理处罚法》第五十二条规定，伪造、变造或者买卖国家机关、人民团体、企业、事业单位或者其他组织的印章的，处十日以上十五日以下拘留，可以并处一千元以下罚款；情节较轻的，处五日以上十日以下拘留，可以并处五百元以下罚款。</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刑事责任：</a:t>
            </a:r>
            <a:r>
              <a:rPr lang="zh-CN" altLang="en-US" sz="2000" dirty="0">
                <a:latin typeface="宋体" panose="02010600030101010101" pitchFamily="2" charset="-122"/>
                <a:ea typeface="宋体" panose="02010600030101010101" pitchFamily="2" charset="-122"/>
              </a:rPr>
              <a:t>根据《刑法》第二百八十条规定，伪造、变造、买卖或者盗窃、抢夺、毁灭国家机关的公文、证件、印章的，处三年以下有期徒刑、拘役、管制或者剥夺政治权利，并处罚金；情节严重的，处三年以上十年以下有期徒刑，并处罚金。伪造公司、企业、事业单位、人民团体的印章的，处三年以下有期徒刑、拘役、管制或者剥夺政治权利，并处罚金。</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
        <p:nvSpPr>
          <p:cNvPr id="25" name="文本框 24"/>
          <p:cNvSpPr txBox="1"/>
          <p:nvPr/>
        </p:nvSpPr>
        <p:spPr>
          <a:xfrm>
            <a:off x="9988550" y="3625215"/>
            <a:ext cx="605790" cy="706755"/>
          </a:xfrm>
          <a:prstGeom prst="rect">
            <a:avLst/>
          </a:prstGeom>
          <a:noFill/>
        </p:spPr>
        <p:txBody>
          <a:bodyPr wrap="square" rtlCol="0">
            <a:spAutoFit/>
          </a:bodyPr>
          <a:p>
            <a:r>
              <a:rPr lang="en-US" altLang="en-US" sz="4000">
                <a:solidFill>
                  <a:schemeClr val="bg1"/>
                </a:solidFill>
                <a:latin typeface="Arial" panose="020B0604020202020204" pitchFamily="34" charset="0"/>
                <a:cs typeface="Arial" panose="020B0604020202020204" pitchFamily="34" charset="0"/>
              </a:rPr>
              <a:t>¥</a:t>
            </a:r>
            <a:endParaRPr lang="en-US" altLang="en-US" sz="40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50215" y="756920"/>
            <a:ext cx="11380470" cy="581660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zh-CN" altLang="en-US" sz="2000" b="1" dirty="0">
                <a:latin typeface="宋体" panose="02010600030101010101" pitchFamily="2" charset="-122"/>
                <a:ea typeface="宋体" panose="02010600030101010101" pitchFamily="2" charset="-122"/>
              </a:rPr>
              <a:t>五、公司印章的保管方面需要采取措施</a:t>
            </a:r>
            <a:endParaRPr lang="en-US" alt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1</a:t>
            </a:r>
            <a:r>
              <a:rPr lang="zh-CN" altLang="en-US" sz="2000" b="1" dirty="0">
                <a:latin typeface="宋体" panose="02010600030101010101" pitchFamily="2" charset="-122"/>
                <a:ea typeface="宋体" panose="02010600030101010101" pitchFamily="2" charset="-122"/>
              </a:rPr>
              <a:t>、建立日常保管制度</a:t>
            </a:r>
            <a:endParaRPr lang="zh-CN" altLang="en-US"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（一）公司印章采取</a:t>
            </a:r>
            <a:r>
              <a:rPr lang="zh-CN" altLang="en-US" sz="2000" dirty="0">
                <a:solidFill>
                  <a:srgbClr val="00B050"/>
                </a:solidFill>
                <a:latin typeface="宋体" panose="02010600030101010101" pitchFamily="2" charset="-122"/>
                <a:ea typeface="宋体" panose="02010600030101010101" pitchFamily="2" charset="-122"/>
              </a:rPr>
              <a:t>分级保管</a:t>
            </a:r>
            <a:r>
              <a:rPr lang="zh-CN" altLang="en-US" sz="2000" dirty="0">
                <a:latin typeface="宋体" panose="02010600030101010101" pitchFamily="2" charset="-122"/>
                <a:ea typeface="宋体" panose="02010600030101010101" pitchFamily="2" charset="-122"/>
              </a:rPr>
              <a:t>的制度，各类印章由各岗位专人依职权需要领取并保管。</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（二）印章必须由</a:t>
            </a:r>
            <a:r>
              <a:rPr lang="zh-CN" altLang="en-US" sz="2000" dirty="0">
                <a:solidFill>
                  <a:srgbClr val="00B050"/>
                </a:solidFill>
                <a:latin typeface="宋体" panose="02010600030101010101" pitchFamily="2" charset="-122"/>
                <a:ea typeface="宋体" panose="02010600030101010101" pitchFamily="2" charset="-122"/>
              </a:rPr>
              <a:t>专门保管</a:t>
            </a:r>
            <a:r>
              <a:rPr lang="zh-CN" altLang="en-US" sz="2000" dirty="0">
                <a:latin typeface="宋体" panose="02010600030101010101" pitchFamily="2" charset="-122"/>
                <a:ea typeface="宋体" panose="02010600030101010101" pitchFamily="2" charset="-122"/>
              </a:rPr>
              <a:t>人妥善保管，不得擅自委托他人保管并在其岗位职责中予以明确。</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（三）公章应</a:t>
            </a:r>
            <a:r>
              <a:rPr lang="zh-CN" altLang="en-US" sz="2000" dirty="0">
                <a:solidFill>
                  <a:srgbClr val="00B050"/>
                </a:solidFill>
                <a:latin typeface="宋体" panose="02010600030101010101" pitchFamily="2" charset="-122"/>
                <a:ea typeface="宋体" panose="02010600030101010101" pitchFamily="2" charset="-122"/>
              </a:rPr>
              <a:t>妥善保管</a:t>
            </a:r>
            <a:r>
              <a:rPr lang="zh-CN" altLang="en-US" sz="2000" dirty="0">
                <a:latin typeface="宋体" panose="02010600030101010101" pitchFamily="2" charset="-122"/>
                <a:ea typeface="宋体" panose="02010600030101010101" pitchFamily="2" charset="-122"/>
              </a:rPr>
              <a:t>，注意安全，防止损毁、遗失和被盗。</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en-US" altLang="zh-CN" sz="2000" b="1" dirty="0">
                <a:latin typeface="宋体" panose="02010600030101010101" pitchFamily="2" charset="-122"/>
                <a:ea typeface="宋体" panose="02010600030101010101" pitchFamily="2" charset="-122"/>
              </a:rPr>
              <a:t>2</a:t>
            </a:r>
            <a:r>
              <a:rPr lang="zh-CN" altLang="en-US" sz="2000" b="1" dirty="0">
                <a:latin typeface="宋体" panose="02010600030101010101" pitchFamily="2" charset="-122"/>
                <a:ea typeface="宋体" panose="02010600030101010101" pitchFamily="2" charset="-122"/>
              </a:rPr>
              <a:t>、明确保管人责任</a:t>
            </a:r>
            <a:endParaRPr lang="zh-CN" altLang="en-US"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（一）印章保管人必须妥善保管印章，不得遗失。如遗失，必须及时向公司办公室报告；</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（二）必须严格</a:t>
            </a:r>
            <a:r>
              <a:rPr lang="zh-CN" altLang="en-US" sz="2000" dirty="0">
                <a:solidFill>
                  <a:srgbClr val="00B050"/>
                </a:solidFill>
                <a:latin typeface="宋体" panose="02010600030101010101" pitchFamily="2" charset="-122"/>
                <a:ea typeface="宋体" panose="02010600030101010101" pitchFamily="2" charset="-122"/>
              </a:rPr>
              <a:t>依照公司印章使用规定</a:t>
            </a:r>
            <a:r>
              <a:rPr lang="zh-CN" altLang="en-US" sz="2000" dirty="0">
                <a:latin typeface="宋体" panose="02010600030101010101" pitchFamily="2" charset="-122"/>
                <a:ea typeface="宋体" panose="02010600030101010101" pitchFamily="2" charset="-122"/>
              </a:rPr>
              <a:t>使用印章，未经规定的程序，不得擅自使用；</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（三）在使用中，保管人对文件和印章使用单签署情况予以</a:t>
            </a:r>
            <a:r>
              <a:rPr lang="zh-CN" altLang="en-US" sz="2000" dirty="0">
                <a:solidFill>
                  <a:srgbClr val="00B050"/>
                </a:solidFill>
                <a:latin typeface="宋体" panose="02010600030101010101" pitchFamily="2" charset="-122"/>
                <a:ea typeface="宋体" panose="02010600030101010101" pitchFamily="2" charset="-122"/>
              </a:rPr>
              <a:t>审核</a:t>
            </a:r>
            <a:r>
              <a:rPr lang="zh-CN" altLang="en-US" sz="2000" dirty="0">
                <a:latin typeface="宋体" panose="02010600030101010101" pitchFamily="2" charset="-122"/>
                <a:ea typeface="宋体" panose="02010600030101010101" pitchFamily="2" charset="-122"/>
              </a:rPr>
              <a:t>，同意的用印，否决的退回；</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（四）检查印章使用是否与所盖章的</a:t>
            </a:r>
            <a:r>
              <a:rPr lang="zh-CN" altLang="en-US" sz="2000" dirty="0">
                <a:solidFill>
                  <a:srgbClr val="00B050"/>
                </a:solidFill>
                <a:latin typeface="宋体" panose="02010600030101010101" pitchFamily="2" charset="-122"/>
                <a:ea typeface="宋体" panose="02010600030101010101" pitchFamily="2" charset="-122"/>
              </a:rPr>
              <a:t>文件内容相符</a:t>
            </a:r>
            <a:r>
              <a:rPr lang="zh-CN" altLang="en-US" sz="2000" dirty="0">
                <a:latin typeface="宋体" panose="02010600030101010101" pitchFamily="2" charset="-122"/>
                <a:ea typeface="宋体" panose="02010600030101010101" pitchFamily="2" charset="-122"/>
              </a:rPr>
              <a:t>，如不符则不予盖章；</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zh-CN" altLang="en-US" sz="2000" dirty="0">
                <a:latin typeface="宋体" panose="02010600030101010101" pitchFamily="2" charset="-122"/>
                <a:ea typeface="宋体" panose="02010600030101010101" pitchFamily="2" charset="-122"/>
              </a:rPr>
              <a:t>（五）在印章使用中</a:t>
            </a:r>
            <a:r>
              <a:rPr lang="zh-CN" altLang="en-US" sz="2000" dirty="0">
                <a:solidFill>
                  <a:srgbClr val="00B050"/>
                </a:solidFill>
                <a:latin typeface="宋体" panose="02010600030101010101" pitchFamily="2" charset="-122"/>
                <a:ea typeface="宋体" panose="02010600030101010101" pitchFamily="2" charset="-122"/>
              </a:rPr>
              <a:t>违反规定</a:t>
            </a:r>
            <a:r>
              <a:rPr lang="zh-CN" altLang="en-US" sz="2000" dirty="0">
                <a:latin typeface="宋体" panose="02010600030101010101" pitchFamily="2" charset="-122"/>
                <a:ea typeface="宋体" panose="02010600030101010101" pitchFamily="2" charset="-122"/>
              </a:rPr>
              <a:t>，给公司造成损失的，由公司对违规违纪者予以处分，造成严重损失或情节严重的，移送有关机关处理。</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50215" y="756920"/>
            <a:ext cx="11380470" cy="5816600"/>
          </a:xfrm>
          <a:prstGeom prst="rect">
            <a:avLst/>
          </a:prstGeom>
          <a:noFill/>
        </p:spPr>
        <p:txBody>
          <a:bodyPr wrap="square" rtlCol="0">
            <a:noAutofit/>
          </a:bodyPr>
          <a:p>
            <a:pPr indent="508000" algn="l" fontAlgn="auto">
              <a:lnSpc>
                <a:spcPct val="150000"/>
              </a:lnSpc>
              <a:extLst>
                <a:ext uri="{35155182-B16C-46BC-9424-99874614C6A1}">
                  <wpsdc:indentchars xmlns:wpsdc="http://www.wps.cn/officeDocument/2017/drawingmlCustomData" val="200" checksum="282533468"/>
                </a:ext>
              </a:extLst>
            </a:pPr>
            <a:r>
              <a:rPr lang="zh-CN" sz="2000" b="1" dirty="0">
                <a:latin typeface="宋体" panose="02010600030101010101" pitchFamily="2" charset="-122"/>
                <a:ea typeface="宋体" panose="02010600030101010101" pitchFamily="2" charset="-122"/>
              </a:rPr>
              <a:t>附录：</a:t>
            </a:r>
            <a:endParaRPr lang="zh-CN" sz="2000" b="1"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en-US" altLang="zh-CN" sz="2000" dirty="0">
                <a:latin typeface="宋体" panose="02010600030101010101" pitchFamily="2" charset="-122"/>
                <a:ea typeface="宋体" panose="02010600030101010101" pitchFamily="2" charset="-122"/>
              </a:rPr>
              <a:t>1</a:t>
            </a:r>
            <a:r>
              <a:rPr lang="zh-CN" altLang="en-US" sz="2000" dirty="0">
                <a:latin typeface="宋体" panose="02010600030101010101" pitchFamily="2" charset="-122"/>
                <a:ea typeface="宋体" panose="02010600030101010101" pitchFamily="2" charset="-122"/>
              </a:rPr>
              <a:t>、国务院办公厅关于印发《电子印章管理办法》的通知国办发〔</a:t>
            </a:r>
            <a:r>
              <a:rPr lang="en-US" altLang="zh-CN" sz="2000" dirty="0">
                <a:latin typeface="宋体" panose="02010600030101010101" pitchFamily="2" charset="-122"/>
                <a:ea typeface="宋体" panose="02010600030101010101" pitchFamily="2" charset="-122"/>
              </a:rPr>
              <a:t>2025</a:t>
            </a:r>
            <a:r>
              <a:rPr lang="zh-CN" altLang="en-US" sz="2000" dirty="0">
                <a:latin typeface="宋体" panose="02010600030101010101" pitchFamily="2" charset="-122"/>
                <a:ea typeface="宋体" panose="02010600030101010101" pitchFamily="2" charset="-122"/>
              </a:rPr>
              <a:t>〕</a:t>
            </a:r>
            <a:r>
              <a:rPr lang="en-US" altLang="zh-CN" sz="2000" dirty="0">
                <a:latin typeface="宋体" panose="02010600030101010101" pitchFamily="2" charset="-122"/>
                <a:ea typeface="宋体" panose="02010600030101010101" pitchFamily="2" charset="-122"/>
              </a:rPr>
              <a:t>33</a:t>
            </a:r>
            <a:r>
              <a:rPr lang="zh-CN" altLang="en-US" sz="2000" dirty="0">
                <a:latin typeface="宋体" panose="02010600030101010101" pitchFamily="2" charset="-122"/>
                <a:ea typeface="宋体" panose="02010600030101010101" pitchFamily="2" charset="-122"/>
              </a:rPr>
              <a:t>号；</a:t>
            </a:r>
            <a:endParaRPr lang="zh-CN" altLang="en-US" sz="2000" dirty="0">
              <a:latin typeface="宋体" panose="02010600030101010101" pitchFamily="2" charset="-122"/>
              <a:ea typeface="宋体" panose="02010600030101010101" pitchFamily="2" charset="-122"/>
            </a:endParaRPr>
          </a:p>
          <a:p>
            <a:pPr indent="508000" algn="l" fontAlgn="auto">
              <a:lnSpc>
                <a:spcPct val="150000"/>
              </a:lnSpc>
              <a:extLst>
                <a:ext uri="{35155182-B16C-46BC-9424-99874614C6A1}">
                  <wpsdc:indentchars xmlns:wpsdc="http://www.wps.cn/officeDocument/2017/drawingmlCustomData" val="200" checksum="282533468"/>
                </a:ext>
              </a:extLst>
            </a:pPr>
            <a:r>
              <a:rPr lang="en-US" altLang="zh-CN" sz="2000" dirty="0">
                <a:latin typeface="宋体" panose="02010600030101010101" pitchFamily="2" charset="-122"/>
                <a:ea typeface="宋体" panose="02010600030101010101" pitchFamily="2" charset="-122"/>
              </a:rPr>
              <a:t>2</a:t>
            </a:r>
            <a:r>
              <a:rPr lang="zh-CN" altLang="en-US" sz="2000" dirty="0">
                <a:latin typeface="宋体" panose="02010600030101010101" pitchFamily="2" charset="-122"/>
                <a:ea typeface="宋体" panose="02010600030101010101" pitchFamily="2" charset="-122"/>
              </a:rPr>
              <a:t>、民办非企业单位印章管理规定（中华人民共和国民政部令、中华人民共和国公安部令（第２０号））</a:t>
            </a:r>
            <a:endParaRPr lang="zh-CN" altLang="en-US" sz="2000" dirty="0">
              <a:latin typeface="宋体" panose="02010600030101010101" pitchFamily="2" charset="-122"/>
              <a:ea typeface="宋体" panose="02010600030101010101" pitchFamily="2" charset="-122"/>
            </a:endParaRPr>
          </a:p>
        </p:txBody>
      </p:sp>
      <p:sp>
        <p:nvSpPr>
          <p:cNvPr id="24" name="文本框 23"/>
          <p:cNvSpPr txBox="1"/>
          <p:nvPr/>
        </p:nvSpPr>
        <p:spPr>
          <a:xfrm>
            <a:off x="9998710" y="3645535"/>
            <a:ext cx="46482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文档 6"/>
          <p:cNvSpPr/>
          <p:nvPr/>
        </p:nvSpPr>
        <p:spPr>
          <a:xfrm>
            <a:off x="0" y="17252"/>
            <a:ext cx="12192000" cy="5762445"/>
          </a:xfrm>
          <a:prstGeom prst="flowChartDocument">
            <a:avLst/>
          </a:prstGeom>
          <a:gradFill>
            <a:gsLst>
              <a:gs pos="100000">
                <a:srgbClr val="0070C0"/>
              </a:gs>
              <a:gs pos="7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4890" t="28433" r="9487" b="4364"/>
          <a:stretch>
            <a:fillRect/>
          </a:stretch>
        </p:blipFill>
        <p:spPr>
          <a:xfrm>
            <a:off x="-1905" y="-286"/>
            <a:ext cx="12193636" cy="5583381"/>
          </a:xfrm>
          <a:prstGeom prst="flowChartDocument">
            <a:avLst/>
          </a:prstGeom>
          <a:ln w="114300">
            <a:noFill/>
          </a:ln>
        </p:spPr>
      </p:pic>
      <p:sp>
        <p:nvSpPr>
          <p:cNvPr id="1048977" name="文本框 1"/>
          <p:cNvSpPr txBox="1"/>
          <p:nvPr/>
        </p:nvSpPr>
        <p:spPr>
          <a:xfrm>
            <a:off x="8367745" y="4999441"/>
            <a:ext cx="2777060"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7200" b="1" dirty="0">
                <a:solidFill>
                  <a:srgbClr val="002060"/>
                </a:solidFill>
                <a:latin typeface="黑体" panose="02010600030101010101" charset="-122"/>
                <a:ea typeface="黑体" panose="02010600030101010101" charset="-122"/>
                <a:cs typeface="+mn-ea"/>
                <a:sym typeface="+mn-lt"/>
              </a:rPr>
              <a:t>谢谢</a:t>
            </a:r>
            <a:endParaRPr lang="zh-CN" altLang="en-US" sz="7200" b="1" dirty="0">
              <a:solidFill>
                <a:srgbClr val="002060"/>
              </a:solidFill>
              <a:latin typeface="黑体" panose="02010600030101010101" charset="-122"/>
              <a:ea typeface="黑体" panose="02010600030101010101" charset="-122"/>
              <a:cs typeface="+mn-ea"/>
              <a:sym typeface="+mn-lt"/>
            </a:endParaRPr>
          </a:p>
        </p:txBody>
      </p:sp>
      <p:pic>
        <p:nvPicPr>
          <p:cNvPr id="3" name="图片 2" descr="图片1"/>
          <p:cNvPicPr>
            <a:picLocks noChangeAspect="1"/>
          </p:cNvPicPr>
          <p:nvPr/>
        </p:nvPicPr>
        <p:blipFill>
          <a:blip r:embed="rId2" cstate="print">
            <a:duotone>
              <a:prstClr val="black"/>
              <a:schemeClr val="accent4">
                <a:tint val="45000"/>
                <a:satMod val="400000"/>
              </a:schemeClr>
            </a:duotone>
          </a:blip>
          <a:stretch>
            <a:fillRect/>
          </a:stretch>
        </p:blipFill>
        <p:spPr>
          <a:xfrm>
            <a:off x="297907" y="6278927"/>
            <a:ext cx="1398441" cy="360439"/>
          </a:xfrm>
          <a:prstGeom prst="rect">
            <a:avLst/>
          </a:prstGeom>
        </p:spPr>
      </p:pic>
      <p:sp>
        <p:nvSpPr>
          <p:cNvPr id="5" name="文本框 4"/>
          <p:cNvSpPr txBox="1"/>
          <p:nvPr/>
        </p:nvSpPr>
        <p:spPr>
          <a:xfrm>
            <a:off x="8528685" y="6199505"/>
            <a:ext cx="3663315" cy="447675"/>
          </a:xfrm>
          <a:prstGeom prst="rect">
            <a:avLst/>
          </a:prstGeom>
          <a:noFill/>
        </p:spPr>
        <p:txBody>
          <a:bodyPr wrap="square">
            <a:noAutofit/>
          </a:bodyPr>
          <a:lstStyle/>
          <a:p>
            <a:r>
              <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心怀大爱</a:t>
            </a:r>
            <a:r>
              <a:rPr lang="en-US" altLang="zh-CN"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   </a:t>
            </a:r>
            <a:r>
              <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服务健康</a:t>
            </a:r>
            <a:endPar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p="http://schemas.openxmlformats.org/presentationml/2006/main">
  <p:tag name="KSO_WM_DIAGRAM_VIRTUALLY_FRAME" val="{&quot;height&quot;:288.25,&quot;left&quot;:366.9,&quot;top&quot;:125.3,&quot;width&quot;:644.35}"/>
</p:tagLst>
</file>

<file path=ppt/tags/tag9.xml><?xml version="1.0" encoding="utf-8"?>
<p:tagLst xmlns:p="http://schemas.openxmlformats.org/presentationml/2006/main">
  <p:tag name="KSO_WM_DIAGRAM_VIRTUALLY_FRAME" val="{&quot;height&quot;:288.25,&quot;left&quot;:366.9,&quot;top&quot;:125.3,&quot;width&quot;:644.35}"/>
</p:tagLst>
</file>

<file path=ppt/tags/tag10.xml><?xml version="1.0" encoding="utf-8"?>
<p:tagLst xmlns:p="http://schemas.openxmlformats.org/presentationml/2006/main">
  <p:tag name="KSO_WM_DIAGRAM_VIRTUALLY_FRAME" val="{&quot;height&quot;:288.25,&quot;left&quot;:366.9,&quot;top&quot;:125.3,&quot;width&quot;:644.35}"/>
</p:tagLst>
</file>

<file path=ppt/tags/tag11.xml><?xml version="1.0" encoding="utf-8"?>
<p:tagLst xmlns:p="http://schemas.openxmlformats.org/presentationml/2006/main">
  <p:tag name="KSO_WM_DIAGRAM_VIRTUALLY_FRAME" val="{&quot;height&quot;:288.25,&quot;left&quot;:366.9,&quot;top&quot;:125.3,&quot;width&quot;:644.35}"/>
</p:tagLst>
</file>

<file path=ppt/tags/tag12.xml><?xml version="1.0" encoding="utf-8"?>
<p:tagLst xmlns:p="http://schemas.openxmlformats.org/presentationml/2006/main">
  <p:tag name="KSO_WM_DIAGRAM_VIRTUALLY_FRAME" val="{&quot;height&quot;:288.25,&quot;left&quot;:366.9,&quot;top&quot;:125.3,&quot;width&quot;:644.35}"/>
</p:tagLst>
</file>

<file path=ppt/tags/tag13.xml><?xml version="1.0" encoding="utf-8"?>
<p:tagLst xmlns:p="http://schemas.openxmlformats.org/presentationml/2006/main">
  <p:tag name="KSO_WM_DIAGRAM_VIRTUALLY_FRAME" val="{&quot;height&quot;:288.25,&quot;left&quot;:366.9,&quot;top&quot;:125.3,&quot;width&quot;:644.35}"/>
</p:tagLst>
</file>

<file path=ppt/tags/tag14.xml><?xml version="1.0" encoding="utf-8"?>
<p:tagLst xmlns:p="http://schemas.openxmlformats.org/presentationml/2006/main">
  <p:tag name="KSO_WM_DIAGRAM_VIRTUALLY_FRAME" val="{&quot;height&quot;:288.25,&quot;left&quot;:366.9,&quot;top&quot;:125.3,&quot;width&quot;:644.35}"/>
</p:tagLst>
</file>

<file path=ppt/tags/tag15.xml><?xml version="1.0" encoding="utf-8"?>
<p:tagLst xmlns:p="http://schemas.openxmlformats.org/presentationml/2006/main">
  <p:tag name="KSO_WM_DIAGRAM_VIRTUALLY_FRAME" val="{&quot;height&quot;:288.25,&quot;left&quot;:366.9,&quot;top&quot;:125.3,&quot;width&quot;:644.35}"/>
</p:tagLst>
</file>

<file path=ppt/tags/tag16.xml><?xml version="1.0" encoding="utf-8"?>
<p:tagLst xmlns:p="http://schemas.openxmlformats.org/presentationml/2006/main">
  <p:tag name="KSO_WM_DIAGRAM_VIRTUALLY_FRAME" val="{&quot;height&quot;:288.25,&quot;left&quot;:366.9,&quot;top&quot;:125.3,&quot;width&quot;:644.35}"/>
</p:tagLst>
</file>

<file path=ppt/tags/tag17.xml><?xml version="1.0" encoding="utf-8"?>
<p:tagLst xmlns:p="http://schemas.openxmlformats.org/presentationml/2006/main">
  <p:tag name="KSO_WPP_MARK_KEY" val="b6c00234-1810-4b49-83f1-d5c0278bc353"/>
  <p:tag name="COMMONDATA" val="eyJjb3VudCI6NDgsImhkaWQiOiJjYjk0MzdmMjU3NGMxZWUwNTZjNTUxNTRjZTYzMTFmMiIsInVzZXJDb3VudCI6Mn0="/>
  <p:tag name="commondata" val="eyJjb3VudCI6NDksImhkaWQiOiJiNWQ1YTRjY2FjNTQ1YWZhMmYyNjhiM2YxZDJjZThiNyIsInVzZXJDb3VudCI6MX0="/>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5C7E8C"/>
      </a:accent1>
      <a:accent2>
        <a:srgbClr val="FBB63F"/>
      </a:accent2>
      <a:accent3>
        <a:srgbClr val="D8541E"/>
      </a:accent3>
      <a:accent4>
        <a:srgbClr val="569BBD"/>
      </a:accent4>
      <a:accent5>
        <a:srgbClr val="5B6F7B"/>
      </a:accent5>
      <a:accent6>
        <a:srgbClr val="99A9B3"/>
      </a:accent6>
      <a:hlink>
        <a:srgbClr val="4472C4"/>
      </a:hlink>
      <a:folHlink>
        <a:srgbClr val="BFBFBF"/>
      </a:folHlink>
    </a:clrScheme>
    <a:fontScheme name="em2geegp">
      <a:majorFont>
        <a:latin typeface="AvantGarde Bk BT"/>
        <a:ea typeface="张海山锐线体简"/>
        <a:cs typeface=""/>
      </a:majorFont>
      <a:minorFont>
        <a:latin typeface="AvantGarde Bk BT"/>
        <a:ea typeface="张海山锐线体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9103</Words>
  <Application>WPS 演示</Application>
  <PresentationFormat>宽屏</PresentationFormat>
  <Paragraphs>212</Paragraphs>
  <Slides>31</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31</vt:i4>
      </vt:variant>
    </vt:vector>
  </HeadingPairs>
  <TitlesOfParts>
    <vt:vector size="46" baseType="lpstr">
      <vt:lpstr>Arial</vt:lpstr>
      <vt:lpstr>宋体</vt:lpstr>
      <vt:lpstr>Wingdings</vt:lpstr>
      <vt:lpstr>楷体</vt:lpstr>
      <vt:lpstr>汉仪雅酷黑 95W</vt:lpstr>
      <vt:lpstr>黑体</vt:lpstr>
      <vt:lpstr>AvantGarde Bk BT</vt:lpstr>
      <vt:lpstr>Segoe Print</vt:lpstr>
      <vt:lpstr>张海山锐线体简</vt:lpstr>
      <vt:lpstr>微软雅黑</vt:lpstr>
      <vt:lpstr>Arial Unicode MS</vt:lpstr>
      <vt:lpstr>等线</vt:lpstr>
      <vt:lpstr>Times New Roman</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office2016mac62028</dc:creator>
  <cp:lastModifiedBy>paradox</cp:lastModifiedBy>
  <cp:revision>483</cp:revision>
  <dcterms:created xsi:type="dcterms:W3CDTF">2019-06-25T10:53:00Z</dcterms:created>
  <dcterms:modified xsi:type="dcterms:W3CDTF">2025-10-15T06:05:28Z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2052-12.1.0.23125</vt:lpwstr>
  </property>
  <property fmtid="{D5CDD505-2E9C-101B-9397-08002B2CF9AE}" pid="3" name="KSOTemplateUUID">
    <vt:lpwstr>v1.0_mb_8IEq5Ch7uobySNvMo0GMXA==</vt:lpwstr>
  </property>
  <property fmtid="{D5CDD505-2E9C-101B-9397-08002B2CF9AE}" pid="4" name="ICV">
    <vt:lpwstr>84F72AF5A87241C2856F22F72D855F05_13</vt:lpwstr>
  </property>
</Properties>
</file>