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
  </p:notesMasterIdLst>
  <p:sldIdLst>
    <p:sldId id="476" r:id="rId3"/>
    <p:sldId id="484" r:id="rId4"/>
    <p:sldId id="493" r:id="rId6"/>
    <p:sldId id="494" r:id="rId7"/>
    <p:sldId id="495" r:id="rId8"/>
    <p:sldId id="496" r:id="rId9"/>
    <p:sldId id="497" r:id="rId10"/>
    <p:sldId id="498" r:id="rId11"/>
    <p:sldId id="499" r:id="rId12"/>
    <p:sldId id="500" r:id="rId13"/>
    <p:sldId id="501" r:id="rId14"/>
    <p:sldId id="502" r:id="rId15"/>
    <p:sldId id="503" r:id="rId16"/>
    <p:sldId id="505" r:id="rId17"/>
    <p:sldId id="506" r:id="rId18"/>
    <p:sldId id="504" r:id="rId19"/>
    <p:sldId id="507" r:id="rId20"/>
    <p:sldId id="508" r:id="rId21"/>
    <p:sldId id="487" r:id="rId22"/>
    <p:sldId id="510" r:id="rId23"/>
    <p:sldId id="492" r:id="rId24"/>
    <p:sldId id="485" r:id="rId25"/>
    <p:sldId id="486" r:id="rId26"/>
    <p:sldId id="490" r:id="rId27"/>
    <p:sldId id="491" r:id="rId28"/>
    <p:sldId id="488" r:id="rId29"/>
    <p:sldId id="489" r:id="rId30"/>
    <p:sldId id="509" r:id="rId31"/>
    <p:sldId id="353" r:id="rId32"/>
  </p:sldIdLst>
  <p:sldSz cx="12192000" cy="6858000"/>
  <p:notesSz cx="6858000" cy="9144000"/>
  <p:embeddedFontLst>
    <p:embeddedFont>
      <p:font typeface="楷体" panose="02010609060101010101" pitchFamily="49" charset="-122"/>
      <p:regular r:id="rId36"/>
    </p:embeddedFont>
    <p:embeddedFont>
      <p:font typeface="微软雅黑" panose="020B0503020204020204" pitchFamily="34" charset="-122"/>
      <p:regular r:id="rId37"/>
      <p:bold r:id="rId38"/>
    </p:embeddedFont>
    <p:embeddedFont>
      <p:font typeface="字魂白鸽天行体" panose="00000500000000000000" charset="-122"/>
      <p:regular r:id="rId39"/>
    </p:embeddedFont>
    <p:embeddedFont>
      <p:font typeface="仿宋" panose="02010609060101010101" charset="-122"/>
      <p:regular r:id="rId40"/>
    </p:embeddedFont>
    <p:embeddedFont>
      <p:font typeface="等线" panose="02010600030101010101" charset="-122"/>
      <p:regular r:id="rId41"/>
      <p:bold r:id="rId42"/>
    </p:embeddedFont>
    <p:embeddedFont>
      <p:font typeface="黑体" panose="02010609060101010101" charset="-122"/>
      <p:regular r:id="rId43"/>
    </p:embeddedFont>
  </p:embeddedFontLst>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1EB"/>
    <a:srgbClr val="B2D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2" d="100"/>
          <a:sy n="92" d="100"/>
        </p:scale>
        <p:origin x="44" y="180"/>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4" Type="http://schemas.openxmlformats.org/officeDocument/2006/relationships/tags" Target="tags/tag8.xml"/><Relationship Id="rId43" Type="http://schemas.openxmlformats.org/officeDocument/2006/relationships/font" Target="fonts/font8.fntdata"/><Relationship Id="rId42" Type="http://schemas.openxmlformats.org/officeDocument/2006/relationships/font" Target="fonts/font7.fntdata"/><Relationship Id="rId41" Type="http://schemas.openxmlformats.org/officeDocument/2006/relationships/font" Target="fonts/font6.fntdata"/><Relationship Id="rId40" Type="http://schemas.openxmlformats.org/officeDocument/2006/relationships/font" Target="fonts/font5.fntdata"/><Relationship Id="rId4" Type="http://schemas.openxmlformats.org/officeDocument/2006/relationships/slide" Target="slides/slide2.xml"/><Relationship Id="rId39" Type="http://schemas.openxmlformats.org/officeDocument/2006/relationships/font" Target="fonts/font4.fntdata"/><Relationship Id="rId38" Type="http://schemas.openxmlformats.org/officeDocument/2006/relationships/font" Target="fonts/font3.fntdata"/><Relationship Id="rId37" Type="http://schemas.openxmlformats.org/officeDocument/2006/relationships/font" Target="fonts/font2.fntdata"/><Relationship Id="rId36" Type="http://schemas.openxmlformats.org/officeDocument/2006/relationships/font" Target="fonts/font1.fntdata"/><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984"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1048985"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F83AB4-7045-4BF9-9920-2A9F91176EC7}" type="datetimeFigureOut">
              <a:rPr lang="zh-CN" altLang="en-US" smtClean="0"/>
            </a:fld>
            <a:endParaRPr lang="zh-CN" altLang="en-US"/>
          </a:p>
        </p:txBody>
      </p:sp>
      <p:sp>
        <p:nvSpPr>
          <p:cNvPr id="1048986"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1048987"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988"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1048989"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C3C9FB-0AE3-405C-B8CA-91152E764A3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81" name="幻灯片图像占位符 1"/>
          <p:cNvSpPr>
            <a:spLocks noGrp="1" noRot="1" noChangeAspect="1"/>
          </p:cNvSpPr>
          <p:nvPr>
            <p:ph type="sldImg"/>
          </p:nvPr>
        </p:nvSpPr>
        <p:spPr/>
      </p:sp>
      <p:sp>
        <p:nvSpPr>
          <p:cNvPr id="1048682" name="备注占位符 2"/>
          <p:cNvSpPr>
            <a:spLocks noGrp="1"/>
          </p:cNvSpPr>
          <p:nvPr>
            <p:ph type="body" idx="1"/>
          </p:nvPr>
        </p:nvSpPr>
        <p:spPr/>
        <p:txBody>
          <a:bodyPr/>
          <a:lstStyle/>
          <a:p>
            <a:endParaRPr lang="zh-CN" altLang="en-US"/>
          </a:p>
        </p:txBody>
      </p:sp>
      <p:sp>
        <p:nvSpPr>
          <p:cNvPr id="1048683" name="灯片编号占位符 3"/>
          <p:cNvSpPr>
            <a:spLocks noGrp="1"/>
          </p:cNvSpPr>
          <p:nvPr>
            <p:ph type="sldNum" sz="quarter" idx="5"/>
          </p:nvPr>
        </p:nvSpPr>
        <p:spPr/>
        <p:txBody>
          <a:bodyPr/>
          <a:lstStyle/>
          <a:p>
            <a:fld id="{641B33AD-DF99-4AD9-A497-A3F711B8F0A1}"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981" name="幻灯片图像占位符 1"/>
          <p:cNvSpPr>
            <a:spLocks noGrp="1" noRot="1" noChangeAspect="1"/>
          </p:cNvSpPr>
          <p:nvPr>
            <p:ph type="sldImg"/>
          </p:nvPr>
        </p:nvSpPr>
        <p:spPr/>
      </p:sp>
      <p:sp>
        <p:nvSpPr>
          <p:cNvPr id="1048982" name="备注占位符 2"/>
          <p:cNvSpPr>
            <a:spLocks noGrp="1"/>
          </p:cNvSpPr>
          <p:nvPr>
            <p:ph type="body" idx="1"/>
          </p:nvPr>
        </p:nvSpPr>
        <p:spPr/>
        <p:txBody>
          <a:bodyPr/>
          <a:lstStyle/>
          <a:p>
            <a:endParaRPr lang="zh-CN" altLang="en-US"/>
          </a:p>
        </p:txBody>
      </p:sp>
      <p:sp>
        <p:nvSpPr>
          <p:cNvPr id="1048983" name="灯片编号占位符 3"/>
          <p:cNvSpPr>
            <a:spLocks noGrp="1"/>
          </p:cNvSpPr>
          <p:nvPr>
            <p:ph type="sldNum" sz="quarter" idx="5"/>
          </p:nvPr>
        </p:nvSpPr>
        <p:spPr/>
        <p:txBody>
          <a:bodyPr/>
          <a:lstStyle/>
          <a:p>
            <a:fld id="{42C3C9FB-0AE3-405C-B8CA-91152E764A3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1048581" name="Freeform 14"/>
          <p:cNvSpPr/>
          <p:nvPr userDrawn="1"/>
        </p:nvSpPr>
        <p:spPr bwMode="auto">
          <a:xfrm>
            <a:off x="63198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endParaRPr lang="en-US"/>
          </a:p>
        </p:txBody>
      </p:sp>
      <p:sp>
        <p:nvSpPr>
          <p:cNvPr id="1048582" name="Freeform 6"/>
          <p:cNvSpPr/>
          <p:nvPr userDrawn="1"/>
        </p:nvSpPr>
        <p:spPr bwMode="auto">
          <a:xfrm>
            <a:off x="70500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3" name="Freeform 7"/>
          <p:cNvSpPr/>
          <p:nvPr userDrawn="1"/>
        </p:nvSpPr>
        <p:spPr bwMode="auto">
          <a:xfrm>
            <a:off x="5343526" y="2371725"/>
            <a:ext cx="3617913" cy="3138488"/>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4" name="Freeform 8"/>
          <p:cNvSpPr/>
          <p:nvPr userDrawn="1"/>
        </p:nvSpPr>
        <p:spPr bwMode="auto">
          <a:xfrm>
            <a:off x="2909888" y="2371725"/>
            <a:ext cx="4351338" cy="4486275"/>
          </a:xfrm>
          <a:custGeom>
            <a:avLst/>
            <a:gdLst>
              <a:gd name="T0" fmla="*/ 1202 w 2741"/>
              <a:gd name="T1" fmla="*/ 2826 h 2826"/>
              <a:gd name="T2" fmla="*/ 2741 w 2741"/>
              <a:gd name="T3" fmla="*/ 0 h 2826"/>
              <a:gd name="T4" fmla="*/ 1539 w 2741"/>
              <a:gd name="T5" fmla="*/ 0 h 2826"/>
              <a:gd name="T6" fmla="*/ 0 w 2741"/>
              <a:gd name="T7" fmla="*/ 2826 h 2826"/>
              <a:gd name="T8" fmla="*/ 1202 w 2741"/>
              <a:gd name="T9" fmla="*/ 2826 h 2826"/>
            </a:gdLst>
            <a:ahLst/>
            <a:cxnLst>
              <a:cxn ang="0">
                <a:pos x="T0" y="T1"/>
              </a:cxn>
              <a:cxn ang="0">
                <a:pos x="T2" y="T3"/>
              </a:cxn>
              <a:cxn ang="0">
                <a:pos x="T4" y="T5"/>
              </a:cxn>
              <a:cxn ang="0">
                <a:pos x="T6" y="T7"/>
              </a:cxn>
              <a:cxn ang="0">
                <a:pos x="T8" y="T9"/>
              </a:cxn>
            </a:cxnLst>
            <a:rect l="0" t="0" r="r" b="b"/>
            <a:pathLst>
              <a:path w="2741" h="2826">
                <a:moveTo>
                  <a:pt x="1202" y="2826"/>
                </a:moveTo>
                <a:lnTo>
                  <a:pt x="2741" y="0"/>
                </a:lnTo>
                <a:lnTo>
                  <a:pt x="1539" y="0"/>
                </a:lnTo>
                <a:lnTo>
                  <a:pt x="0" y="2826"/>
                </a:lnTo>
                <a:lnTo>
                  <a:pt x="1202" y="2826"/>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585" name="Freeform 16"/>
          <p:cNvSpPr/>
          <p:nvPr userDrawn="1"/>
        </p:nvSpPr>
        <p:spPr bwMode="auto">
          <a:xfrm rot="10800000">
            <a:off x="0" y="0"/>
            <a:ext cx="1843880" cy="3385279"/>
          </a:xfrm>
          <a:custGeom>
            <a:avLst/>
            <a:gdLst>
              <a:gd name="connsiteX0" fmla="*/ 1843880 w 1843880"/>
              <a:gd name="connsiteY0" fmla="*/ 3385279 h 3385279"/>
              <a:gd name="connsiteX1" fmla="*/ 0 w 1843880"/>
              <a:gd name="connsiteY1" fmla="*/ 3385279 h 3385279"/>
              <a:gd name="connsiteX2" fmla="*/ 1843880 w 1843880"/>
              <a:gd name="connsiteY2" fmla="*/ 0 h 3385279"/>
            </a:gdLst>
            <a:ahLst/>
            <a:cxnLst>
              <a:cxn ang="0">
                <a:pos x="connsiteX0" y="connsiteY0"/>
              </a:cxn>
              <a:cxn ang="0">
                <a:pos x="connsiteX1" y="connsiteY1"/>
              </a:cxn>
              <a:cxn ang="0">
                <a:pos x="connsiteX2" y="connsiteY2"/>
              </a:cxn>
            </a:cxnLst>
            <a:rect l="l" t="t" r="r" b="b"/>
            <a:pathLst>
              <a:path w="1843880" h="3385279">
                <a:moveTo>
                  <a:pt x="1843880" y="3385279"/>
                </a:moveTo>
                <a:lnTo>
                  <a:pt x="0" y="3385279"/>
                </a:lnTo>
                <a:lnTo>
                  <a:pt x="1843880" y="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grpSp>
        <p:nvGrpSpPr>
          <p:cNvPr id="34" name="组合 6"/>
          <p:cNvGrpSpPr/>
          <p:nvPr userDrawn="1"/>
        </p:nvGrpSpPr>
        <p:grpSpPr>
          <a:xfrm>
            <a:off x="0" y="-8776"/>
            <a:ext cx="12192000" cy="1458436"/>
            <a:chOff x="0" y="-8777"/>
            <a:chExt cx="12192000" cy="3337369"/>
          </a:xfrm>
        </p:grpSpPr>
        <p:grpSp>
          <p:nvGrpSpPr>
            <p:cNvPr id="35" name="Group 49"/>
            <p:cNvGrpSpPr/>
            <p:nvPr userDrawn="1"/>
          </p:nvGrpSpPr>
          <p:grpSpPr>
            <a:xfrm>
              <a:off x="0" y="717310"/>
              <a:ext cx="8960963" cy="2611281"/>
              <a:chOff x="0" y="717310"/>
              <a:chExt cx="8960963" cy="2611281"/>
            </a:xfrm>
            <a:gradFill>
              <a:gsLst>
                <a:gs pos="0">
                  <a:schemeClr val="tx2">
                    <a:lumMod val="60000"/>
                    <a:lumOff val="40000"/>
                  </a:schemeClr>
                </a:gs>
                <a:gs pos="100000">
                  <a:schemeClr val="tx2">
                    <a:lumMod val="71000"/>
                    <a:lumOff val="29000"/>
                  </a:schemeClr>
                </a:gs>
              </a:gsLst>
              <a:lin ang="5400000" scaled="1"/>
            </a:gradFill>
          </p:grpSpPr>
          <p:sp>
            <p:nvSpPr>
              <p:cNvPr id="1048609" name="Rectangle 1"/>
              <p:cNvSpPr/>
              <p:nvPr userDrawn="1"/>
            </p:nvSpPr>
            <p:spPr>
              <a:xfrm>
                <a:off x="0" y="717310"/>
                <a:ext cx="6725054" cy="2611281"/>
              </a:xfrm>
              <a:prstGeom prst="rect">
                <a:avLst/>
              </a:pr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dirty="0"/>
              </a:p>
            </p:txBody>
          </p:sp>
          <p:sp>
            <p:nvSpPr>
              <p:cNvPr id="1048610" name="Freeform 11"/>
              <p:cNvSpPr/>
              <p:nvPr userDrawn="1"/>
            </p:nvSpPr>
            <p:spPr bwMode="auto">
              <a:xfrm rot="10800000">
                <a:off x="6725055" y="717311"/>
                <a:ext cx="2235908" cy="261128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solidFill>
                <a:schemeClr val="accent4">
                  <a:lumMod val="60000"/>
                  <a:lumOff val="40000"/>
                </a:schemeClr>
              </a:solidFill>
              <a:ln>
                <a:noFill/>
              </a:ln>
            </p:spPr>
            <p:txBody>
              <a:bodyPr vert="horz" wrap="square" lIns="91440" tIns="45720" rIns="91440" bIns="45720" numCol="1" anchor="t" anchorCtr="0" compatLnSpc="1">
                <a:noAutofit/>
              </a:bodyPr>
              <a:lstStyle/>
              <a:p>
                <a:pPr lvl="0"/>
                <a:endParaRPr lang="en-US"/>
              </a:p>
            </p:txBody>
          </p:sp>
        </p:grpSp>
        <p:sp>
          <p:nvSpPr>
            <p:cNvPr id="1048611" name="Freeform 43"/>
            <p:cNvSpPr/>
            <p:nvPr userDrawn="1"/>
          </p:nvSpPr>
          <p:spPr bwMode="auto">
            <a:xfrm>
              <a:off x="10374764" y="-8777"/>
              <a:ext cx="1817236" cy="3337368"/>
            </a:xfrm>
            <a:custGeom>
              <a:avLst/>
              <a:gdLst>
                <a:gd name="connsiteX0" fmla="*/ 1817236 w 1817236"/>
                <a:gd name="connsiteY0" fmla="*/ 0 h 3337368"/>
                <a:gd name="connsiteX1" fmla="*/ 1817236 w 1817236"/>
                <a:gd name="connsiteY1" fmla="*/ 2916691 h 3337368"/>
                <a:gd name="connsiteX2" fmla="*/ 1588051 w 1817236"/>
                <a:gd name="connsiteY2" fmla="*/ 3337368 h 3337368"/>
                <a:gd name="connsiteX3" fmla="*/ 0 w 1817236"/>
                <a:gd name="connsiteY3" fmla="*/ 3337368 h 3337368"/>
              </a:gdLst>
              <a:ahLst/>
              <a:cxnLst>
                <a:cxn ang="0">
                  <a:pos x="connsiteX0" y="connsiteY0"/>
                </a:cxn>
                <a:cxn ang="0">
                  <a:pos x="connsiteX1" y="connsiteY1"/>
                </a:cxn>
                <a:cxn ang="0">
                  <a:pos x="connsiteX2" y="connsiteY2"/>
                </a:cxn>
                <a:cxn ang="0">
                  <a:pos x="connsiteX3" y="connsiteY3"/>
                </a:cxn>
              </a:cxnLst>
              <a:rect l="l" t="t" r="r" b="b"/>
              <a:pathLst>
                <a:path w="1817236" h="3337368">
                  <a:moveTo>
                    <a:pt x="1817236" y="0"/>
                  </a:moveTo>
                  <a:lnTo>
                    <a:pt x="1817236" y="2916691"/>
                  </a:lnTo>
                  <a:lnTo>
                    <a:pt x="1588051" y="3337368"/>
                  </a:lnTo>
                  <a:lnTo>
                    <a:pt x="0" y="333736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2" name="Freeform 7"/>
            <p:cNvSpPr/>
            <p:nvPr userDrawn="1"/>
          </p:nvSpPr>
          <p:spPr bwMode="auto">
            <a:xfrm>
              <a:off x="8953319" y="714454"/>
              <a:ext cx="3013464" cy="2614137"/>
            </a:xfrm>
            <a:custGeom>
              <a:avLst/>
              <a:gdLst>
                <a:gd name="T0" fmla="*/ 1202 w 2279"/>
                <a:gd name="T1" fmla="*/ 0 h 1977"/>
                <a:gd name="T2" fmla="*/ 0 w 2279"/>
                <a:gd name="T3" fmla="*/ 0 h 1977"/>
                <a:gd name="T4" fmla="*/ 1076 w 2279"/>
                <a:gd name="T5" fmla="*/ 1977 h 1977"/>
                <a:gd name="T6" fmla="*/ 2279 w 2279"/>
                <a:gd name="T7" fmla="*/ 1977 h 1977"/>
                <a:gd name="T8" fmla="*/ 1202 w 2279"/>
                <a:gd name="T9" fmla="*/ 0 h 1977"/>
              </a:gdLst>
              <a:ahLst/>
              <a:cxnLst>
                <a:cxn ang="0">
                  <a:pos x="T0" y="T1"/>
                </a:cxn>
                <a:cxn ang="0">
                  <a:pos x="T2" y="T3"/>
                </a:cxn>
                <a:cxn ang="0">
                  <a:pos x="T4" y="T5"/>
                </a:cxn>
                <a:cxn ang="0">
                  <a:pos x="T6" y="T7"/>
                </a:cxn>
                <a:cxn ang="0">
                  <a:pos x="T8" y="T9"/>
                </a:cxn>
              </a:cxnLst>
              <a:rect l="0" t="0" r="r" b="b"/>
              <a:pathLst>
                <a:path w="2279" h="1977">
                  <a:moveTo>
                    <a:pt x="1202" y="0"/>
                  </a:moveTo>
                  <a:lnTo>
                    <a:pt x="0" y="0"/>
                  </a:lnTo>
                  <a:lnTo>
                    <a:pt x="1076" y="1977"/>
                  </a:lnTo>
                  <a:lnTo>
                    <a:pt x="2279" y="1977"/>
                  </a:lnTo>
                  <a:lnTo>
                    <a:pt x="1202" y="0"/>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13" name="Freeform 41"/>
            <p:cNvSpPr/>
            <p:nvPr userDrawn="1"/>
          </p:nvSpPr>
          <p:spPr bwMode="auto">
            <a:xfrm>
              <a:off x="7537631" y="714455"/>
              <a:ext cx="3012996" cy="2614137"/>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14" name="Freeform 42"/>
            <p:cNvSpPr/>
            <p:nvPr userDrawn="1"/>
          </p:nvSpPr>
          <p:spPr bwMode="auto">
            <a:xfrm>
              <a:off x="0" y="717311"/>
              <a:ext cx="1421546" cy="2610324"/>
            </a:xfrm>
            <a:custGeom>
              <a:avLst/>
              <a:gdLst>
                <a:gd name="connsiteX0" fmla="*/ 0 w 1407588"/>
                <a:gd name="connsiteY0" fmla="*/ 0 h 2584693"/>
                <a:gd name="connsiteX1" fmla="*/ 1407588 w 1407588"/>
                <a:gd name="connsiteY1" fmla="*/ 0 h 2584693"/>
                <a:gd name="connsiteX2" fmla="*/ 0 w 1407588"/>
                <a:gd name="connsiteY2" fmla="*/ 2584693 h 2584693"/>
              </a:gdLst>
              <a:ahLst/>
              <a:cxnLst>
                <a:cxn ang="0">
                  <a:pos x="connsiteX0" y="connsiteY0"/>
                </a:cxn>
                <a:cxn ang="0">
                  <a:pos x="connsiteX1" y="connsiteY1"/>
                </a:cxn>
                <a:cxn ang="0">
                  <a:pos x="connsiteX2" y="connsiteY2"/>
                </a:cxn>
              </a:cxnLst>
              <a:rect l="l" t="t" r="r" b="b"/>
              <a:pathLst>
                <a:path w="1407588" h="2584693">
                  <a:moveTo>
                    <a:pt x="0" y="0"/>
                  </a:moveTo>
                  <a:lnTo>
                    <a:pt x="1407588" y="0"/>
                  </a:lnTo>
                  <a:lnTo>
                    <a:pt x="0" y="2584693"/>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grpSp>
        <p:nvGrpSpPr>
          <p:cNvPr id="40" name="Group 5"/>
          <p:cNvGrpSpPr/>
          <p:nvPr userDrawn="1"/>
        </p:nvGrpSpPr>
        <p:grpSpPr>
          <a:xfrm>
            <a:off x="20638" y="0"/>
            <a:ext cx="12171362" cy="6858000"/>
            <a:chOff x="20638" y="0"/>
            <a:chExt cx="12171362" cy="6858000"/>
          </a:xfrm>
          <a:solidFill>
            <a:schemeClr val="accent4">
              <a:lumMod val="60000"/>
              <a:lumOff val="40000"/>
            </a:schemeClr>
          </a:solidFill>
        </p:grpSpPr>
        <p:sp>
          <p:nvSpPr>
            <p:cNvPr id="1048627" name="Freeform 6"/>
            <p:cNvSpPr/>
            <p:nvPr userDrawn="1"/>
          </p:nvSpPr>
          <p:spPr bwMode="auto">
            <a:xfrm>
              <a:off x="20638" y="0"/>
              <a:ext cx="5872162" cy="6858000"/>
            </a:xfrm>
            <a:custGeom>
              <a:avLst/>
              <a:gdLst>
                <a:gd name="connsiteX0" fmla="*/ 3735388 w 5872162"/>
                <a:gd name="connsiteY0" fmla="*/ 0 h 6858000"/>
                <a:gd name="connsiteX1" fmla="*/ 5872162 w 5872162"/>
                <a:gd name="connsiteY1" fmla="*/ 0 h 6858000"/>
                <a:gd name="connsiteX2" fmla="*/ 5872162 w 5872162"/>
                <a:gd name="connsiteY2" fmla="*/ 6858000 h 6858000"/>
                <a:gd name="connsiteX3" fmla="*/ 0 w 587216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72162" h="6858000">
                  <a:moveTo>
                    <a:pt x="3735388" y="0"/>
                  </a:moveTo>
                  <a:lnTo>
                    <a:pt x="5872162" y="0"/>
                  </a:lnTo>
                  <a:lnTo>
                    <a:pt x="5872162" y="6858000"/>
                  </a:lnTo>
                  <a:lnTo>
                    <a:pt x="0" y="6858000"/>
                  </a:lnTo>
                  <a:close/>
                </a:path>
              </a:pathLst>
            </a:custGeom>
            <a:grpFill/>
            <a:ln>
              <a:noFill/>
            </a:ln>
          </p:spPr>
          <p:txBody>
            <a:bodyPr vert="horz" wrap="square" lIns="91440" tIns="45720" rIns="91440" bIns="45720" numCol="1" anchor="t" anchorCtr="0" compatLnSpc="1">
              <a:noAutofit/>
            </a:bodyPr>
            <a:lstStyle/>
            <a:p>
              <a:pPr lvl="0"/>
              <a:endParaRPr lang="en-US"/>
            </a:p>
          </p:txBody>
        </p:sp>
        <p:sp>
          <p:nvSpPr>
            <p:cNvPr id="1048628" name="Rectangle 2"/>
            <p:cNvSpPr/>
            <p:nvPr userDrawn="1"/>
          </p:nvSpPr>
          <p:spPr>
            <a:xfrm>
              <a:off x="5892800" y="0"/>
              <a:ext cx="6299200" cy="6858000"/>
            </a:xfrm>
            <a:prstGeom prst="rect">
              <a:avLst/>
            </a:prstGeom>
            <a:grpFill/>
            <a:ln>
              <a:noFill/>
            </a:ln>
          </p:spPr>
          <p:txBody>
            <a:bodyPr vert="horz" wrap="square" lIns="91440" tIns="45720" rIns="91440" bIns="45720" numCol="1" anchor="t" anchorCtr="0" compatLnSpc="1">
              <a:noAutofit/>
            </a:bodyPr>
            <a:lstStyle/>
            <a:p>
              <a:pPr lvl="0"/>
              <a:endParaRPr lang="en-US">
                <a:solidFill>
                  <a:schemeClr val="tx1"/>
                </a:solidFill>
              </a:endParaRPr>
            </a:p>
          </p:txBody>
        </p:sp>
      </p:grpSp>
      <p:sp>
        <p:nvSpPr>
          <p:cNvPr id="1048629" name="Freeform 6"/>
          <p:cNvSpPr/>
          <p:nvPr userDrawn="1"/>
        </p:nvSpPr>
        <p:spPr bwMode="auto">
          <a:xfrm>
            <a:off x="750888" y="0"/>
            <a:ext cx="4908550" cy="5510213"/>
          </a:xfrm>
          <a:custGeom>
            <a:avLst/>
            <a:gdLst>
              <a:gd name="T0" fmla="*/ 1201 w 3092"/>
              <a:gd name="T1" fmla="*/ 3471 h 3471"/>
              <a:gd name="T2" fmla="*/ 0 w 3092"/>
              <a:gd name="T3" fmla="*/ 3471 h 3471"/>
              <a:gd name="T4" fmla="*/ 1890 w 3092"/>
              <a:gd name="T5" fmla="*/ 0 h 3471"/>
              <a:gd name="T6" fmla="*/ 3092 w 3092"/>
              <a:gd name="T7" fmla="*/ 0 h 3471"/>
              <a:gd name="T8" fmla="*/ 1201 w 3092"/>
              <a:gd name="T9" fmla="*/ 3471 h 3471"/>
            </a:gdLst>
            <a:ahLst/>
            <a:cxnLst>
              <a:cxn ang="0">
                <a:pos x="T0" y="T1"/>
              </a:cxn>
              <a:cxn ang="0">
                <a:pos x="T2" y="T3"/>
              </a:cxn>
              <a:cxn ang="0">
                <a:pos x="T4" y="T5"/>
              </a:cxn>
              <a:cxn ang="0">
                <a:pos x="T6" y="T7"/>
              </a:cxn>
              <a:cxn ang="0">
                <a:pos x="T8" y="T9"/>
              </a:cxn>
            </a:cxnLst>
            <a:rect l="0" t="0" r="r" b="b"/>
            <a:pathLst>
              <a:path w="3092" h="3471">
                <a:moveTo>
                  <a:pt x="1201" y="3471"/>
                </a:moveTo>
                <a:lnTo>
                  <a:pt x="0" y="3471"/>
                </a:lnTo>
                <a:lnTo>
                  <a:pt x="1890" y="0"/>
                </a:lnTo>
                <a:lnTo>
                  <a:pt x="3092" y="0"/>
                </a:lnTo>
                <a:lnTo>
                  <a:pt x="1201" y="3471"/>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lstStyle/>
          <a:p>
            <a:pPr lvl="0"/>
            <a:endParaRPr lang="en-US"/>
          </a:p>
        </p:txBody>
      </p:sp>
      <p:sp>
        <p:nvSpPr>
          <p:cNvPr id="1048630" name="Freeform 14"/>
          <p:cNvSpPr/>
          <p:nvPr userDrawn="1"/>
        </p:nvSpPr>
        <p:spPr bwMode="auto">
          <a:xfrm>
            <a:off x="0" y="2371725"/>
            <a:ext cx="2662239" cy="3138488"/>
          </a:xfrm>
          <a:custGeom>
            <a:avLst/>
            <a:gdLst>
              <a:gd name="connsiteX0" fmla="*/ 0 w 2662239"/>
              <a:gd name="connsiteY0" fmla="*/ 0 h 3138488"/>
              <a:gd name="connsiteX1" fmla="*/ 952501 w 2662239"/>
              <a:gd name="connsiteY1" fmla="*/ 0 h 3138488"/>
              <a:gd name="connsiteX2" fmla="*/ 2662239 w 2662239"/>
              <a:gd name="connsiteY2" fmla="*/ 3138488 h 3138488"/>
              <a:gd name="connsiteX3" fmla="*/ 752476 w 2662239"/>
              <a:gd name="connsiteY3" fmla="*/ 3138488 h 3138488"/>
              <a:gd name="connsiteX4" fmla="*/ 0 w 2662239"/>
              <a:gd name="connsiteY4" fmla="*/ 1755918 h 3138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2239" h="3138488">
                <a:moveTo>
                  <a:pt x="0" y="0"/>
                </a:moveTo>
                <a:lnTo>
                  <a:pt x="952501" y="0"/>
                </a:lnTo>
                <a:lnTo>
                  <a:pt x="2662239" y="3138488"/>
                </a:lnTo>
                <a:lnTo>
                  <a:pt x="752476" y="3138488"/>
                </a:lnTo>
                <a:lnTo>
                  <a:pt x="0" y="1755918"/>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31" name="Freeform 12"/>
          <p:cNvSpPr/>
          <p:nvPr userDrawn="1"/>
        </p:nvSpPr>
        <p:spPr bwMode="auto">
          <a:xfrm>
            <a:off x="0" y="2371725"/>
            <a:ext cx="962026" cy="1766527"/>
          </a:xfrm>
          <a:custGeom>
            <a:avLst/>
            <a:gdLst>
              <a:gd name="connsiteX0" fmla="*/ 0 w 962026"/>
              <a:gd name="connsiteY0" fmla="*/ 0 h 1766527"/>
              <a:gd name="connsiteX1" fmla="*/ 962026 w 962026"/>
              <a:gd name="connsiteY1" fmla="*/ 0 h 1766527"/>
              <a:gd name="connsiteX2" fmla="*/ 0 w 962026"/>
              <a:gd name="connsiteY2" fmla="*/ 1766527 h 1766527"/>
            </a:gdLst>
            <a:ahLst/>
            <a:cxnLst>
              <a:cxn ang="0">
                <a:pos x="connsiteX0" y="connsiteY0"/>
              </a:cxn>
              <a:cxn ang="0">
                <a:pos x="connsiteX1" y="connsiteY1"/>
              </a:cxn>
              <a:cxn ang="0">
                <a:pos x="connsiteX2" y="connsiteY2"/>
              </a:cxn>
            </a:cxnLst>
            <a:rect l="l" t="t" r="r" b="b"/>
            <a:pathLst>
              <a:path w="962026" h="1766527">
                <a:moveTo>
                  <a:pt x="0" y="0"/>
                </a:moveTo>
                <a:lnTo>
                  <a:pt x="962026" y="0"/>
                </a:lnTo>
                <a:lnTo>
                  <a:pt x="0" y="1766527"/>
                </a:lnTo>
                <a:close/>
              </a:path>
            </a:pathLst>
          </a:custGeom>
          <a:solidFill>
            <a:schemeClr val="accent4">
              <a:lumMod val="20000"/>
              <a:lumOff val="80000"/>
              <a:alpha val="50000"/>
            </a:schemeClr>
          </a:solidFill>
          <a:ln>
            <a:noFill/>
          </a:ln>
        </p:spPr>
        <p:txBody>
          <a:bodyPr vert="horz" wrap="square" lIns="91440" tIns="45720" rIns="91440" bIns="45720" numCol="1" anchor="t" anchorCtr="0" compatLnSpc="1">
            <a:noAutofit/>
          </a:bodyPr>
          <a:lstStyle/>
          <a:p>
            <a:pPr lvl="0"/>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5">
    <p:spTree>
      <p:nvGrpSpPr>
        <p:cNvPr id="1" name=""/>
        <p:cNvGrpSpPr/>
        <p:nvPr/>
      </p:nvGrpSpPr>
      <p:grpSpPr>
        <a:xfrm>
          <a:off x="0" y="0"/>
          <a:ext cx="0" cy="0"/>
          <a:chOff x="0" y="0"/>
          <a:chExt cx="0" cy="0"/>
        </a:xfrm>
      </p:grpSpPr>
      <p:grpSp>
        <p:nvGrpSpPr>
          <p:cNvPr id="78" name="组合 6"/>
          <p:cNvGrpSpPr/>
          <p:nvPr userDrawn="1"/>
        </p:nvGrpSpPr>
        <p:grpSpPr>
          <a:xfrm>
            <a:off x="0" y="-1"/>
            <a:ext cx="1511300" cy="1150482"/>
            <a:chOff x="0" y="-1"/>
            <a:chExt cx="1511300" cy="1150482"/>
          </a:xfrm>
        </p:grpSpPr>
        <p:sp>
          <p:nvSpPr>
            <p:cNvPr id="1048720"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721"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7">
    <p:spTree>
      <p:nvGrpSpPr>
        <p:cNvPr id="1" name=""/>
        <p:cNvGrpSpPr/>
        <p:nvPr/>
      </p:nvGrpSpPr>
      <p:grpSpPr>
        <a:xfrm>
          <a:off x="0" y="0"/>
          <a:ext cx="0" cy="0"/>
          <a:chOff x="0" y="0"/>
          <a:chExt cx="0" cy="0"/>
        </a:xfrm>
      </p:grpSpPr>
      <p:sp>
        <p:nvSpPr>
          <p:cNvPr id="1048668" name="Picture Placeholder 5"/>
          <p:cNvSpPr>
            <a:spLocks noGrp="1"/>
          </p:cNvSpPr>
          <p:nvPr>
            <p:ph type="pic" sz="quarter" idx="10"/>
          </p:nvPr>
        </p:nvSpPr>
        <p:spPr>
          <a:xfrm>
            <a:off x="0" y="2672928"/>
            <a:ext cx="5812971" cy="3082501"/>
          </a:xfrm>
          <a:custGeom>
            <a:avLst/>
            <a:gdLst>
              <a:gd name="connsiteX0" fmla="*/ 0 w 5812971"/>
              <a:gd name="connsiteY0" fmla="*/ 0 h 3082501"/>
              <a:gd name="connsiteX1" fmla="*/ 5812971 w 5812971"/>
              <a:gd name="connsiteY1" fmla="*/ 0 h 3082501"/>
              <a:gd name="connsiteX2" fmla="*/ 5812971 w 5812971"/>
              <a:gd name="connsiteY2" fmla="*/ 3082501 h 3082501"/>
              <a:gd name="connsiteX3" fmla="*/ 0 w 5812971"/>
              <a:gd name="connsiteY3" fmla="*/ 3082501 h 3082501"/>
            </a:gdLst>
            <a:ahLst/>
            <a:cxnLst>
              <a:cxn ang="0">
                <a:pos x="connsiteX0" y="connsiteY0"/>
              </a:cxn>
              <a:cxn ang="0">
                <a:pos x="connsiteX1" y="connsiteY1"/>
              </a:cxn>
              <a:cxn ang="0">
                <a:pos x="connsiteX2" y="connsiteY2"/>
              </a:cxn>
              <a:cxn ang="0">
                <a:pos x="connsiteX3" y="connsiteY3"/>
              </a:cxn>
            </a:cxnLst>
            <a:rect l="l" t="t" r="r" b="b"/>
            <a:pathLst>
              <a:path w="5812971" h="3082501">
                <a:moveTo>
                  <a:pt x="0" y="0"/>
                </a:moveTo>
                <a:lnTo>
                  <a:pt x="5812971" y="0"/>
                </a:lnTo>
                <a:lnTo>
                  <a:pt x="5812971" y="3082501"/>
                </a:lnTo>
                <a:lnTo>
                  <a:pt x="0" y="3082501"/>
                </a:lnTo>
                <a:close/>
              </a:path>
            </a:pathLst>
          </a:custGeom>
          <a:noFill/>
        </p:spPr>
        <p:txBody>
          <a:bodyPr vert="horz" lIns="91440" tIns="45720" rIns="91440" bIns="45720" rtlCol="0">
            <a:normAutofit/>
          </a:bodyPr>
          <a:lstStyle>
            <a:lvl1pPr>
              <a:defRPr lang="en-US"/>
            </a:lvl1pPr>
          </a:lstStyle>
          <a:p>
            <a:pPr lvl="0"/>
            <a:endParaRPr lang="en-US"/>
          </a:p>
        </p:txBody>
      </p:sp>
      <p:grpSp>
        <p:nvGrpSpPr>
          <p:cNvPr id="55" name="组合 2"/>
          <p:cNvGrpSpPr/>
          <p:nvPr userDrawn="1"/>
        </p:nvGrpSpPr>
        <p:grpSpPr>
          <a:xfrm>
            <a:off x="0" y="-1"/>
            <a:ext cx="1511300" cy="1150482"/>
            <a:chOff x="0" y="-1"/>
            <a:chExt cx="1511300" cy="1150482"/>
          </a:xfrm>
        </p:grpSpPr>
        <p:sp>
          <p:nvSpPr>
            <p:cNvPr id="1048669" name="Freeform 18"/>
            <p:cNvSpPr/>
            <p:nvPr userDrawn="1"/>
          </p:nvSpPr>
          <p:spPr bwMode="auto">
            <a:xfrm rot="10800000">
              <a:off x="0" y="-1"/>
              <a:ext cx="888256" cy="1150482"/>
            </a:xfrm>
            <a:custGeom>
              <a:avLst/>
              <a:gdLst>
                <a:gd name="connsiteX0" fmla="*/ 888256 w 888256"/>
                <a:gd name="connsiteY0" fmla="*/ 1150482 h 1150482"/>
                <a:gd name="connsiteX1" fmla="*/ 626160 w 888256"/>
                <a:gd name="connsiteY1" fmla="*/ 1150482 h 1150482"/>
                <a:gd name="connsiteX2" fmla="*/ 0 w 888256"/>
                <a:gd name="connsiteY2" fmla="*/ 0 h 1150482"/>
                <a:gd name="connsiteX3" fmla="*/ 699484 w 888256"/>
                <a:gd name="connsiteY3" fmla="*/ 0 h 1150482"/>
                <a:gd name="connsiteX4" fmla="*/ 888256 w 888256"/>
                <a:gd name="connsiteY4" fmla="*/ 346520 h 11504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8256" h="1150482">
                  <a:moveTo>
                    <a:pt x="888256" y="1150482"/>
                  </a:moveTo>
                  <a:lnTo>
                    <a:pt x="626160" y="1150482"/>
                  </a:lnTo>
                  <a:lnTo>
                    <a:pt x="0" y="0"/>
                  </a:lnTo>
                  <a:lnTo>
                    <a:pt x="699484" y="0"/>
                  </a:lnTo>
                  <a:lnTo>
                    <a:pt x="888256" y="346520"/>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sp>
          <p:nvSpPr>
            <p:cNvPr id="1048670" name="Freeform 17"/>
            <p:cNvSpPr/>
            <p:nvPr userDrawn="1"/>
          </p:nvSpPr>
          <p:spPr bwMode="auto">
            <a:xfrm rot="10800000">
              <a:off x="185280" y="-1"/>
              <a:ext cx="1326020" cy="1150482"/>
            </a:xfrm>
            <a:custGeom>
              <a:avLst/>
              <a:gdLst>
                <a:gd name="connsiteX0" fmla="*/ 1417257 w 2999525"/>
                <a:gd name="connsiteY0" fmla="*/ 0 h 2602449"/>
                <a:gd name="connsiteX1" fmla="*/ 2999525 w 2999525"/>
                <a:gd name="connsiteY1" fmla="*/ 0 h 2602449"/>
                <a:gd name="connsiteX2" fmla="*/ 1582268 w 2999525"/>
                <a:gd name="connsiteY2" fmla="*/ 2602449 h 2602449"/>
                <a:gd name="connsiteX3" fmla="*/ 0 w 2999525"/>
                <a:gd name="connsiteY3" fmla="*/ 2602449 h 2602449"/>
              </a:gdLst>
              <a:ahLst/>
              <a:cxnLst>
                <a:cxn ang="0">
                  <a:pos x="connsiteX0" y="connsiteY0"/>
                </a:cxn>
                <a:cxn ang="0">
                  <a:pos x="connsiteX1" y="connsiteY1"/>
                </a:cxn>
                <a:cxn ang="0">
                  <a:pos x="connsiteX2" y="connsiteY2"/>
                </a:cxn>
                <a:cxn ang="0">
                  <a:pos x="connsiteX3" y="connsiteY3"/>
                </a:cxn>
              </a:cxnLst>
              <a:rect l="l" t="t" r="r" b="b"/>
              <a:pathLst>
                <a:path w="2999525" h="2602449">
                  <a:moveTo>
                    <a:pt x="1417257" y="0"/>
                  </a:moveTo>
                  <a:lnTo>
                    <a:pt x="2999525" y="0"/>
                  </a:lnTo>
                  <a:lnTo>
                    <a:pt x="1582268" y="2602449"/>
                  </a:lnTo>
                  <a:lnTo>
                    <a:pt x="0" y="2602449"/>
                  </a:lnTo>
                  <a:close/>
                </a:path>
              </a:pathLst>
            </a:custGeom>
            <a:solidFill>
              <a:schemeClr val="accent4">
                <a:lumMod val="60000"/>
                <a:lumOff val="40000"/>
                <a:alpha val="50000"/>
              </a:schemeClr>
            </a:solidFill>
            <a:ln>
              <a:noFill/>
            </a:ln>
          </p:spPr>
          <p:txBody>
            <a:bodyPr vert="horz" wrap="square" lIns="91440" tIns="45720" rIns="91440" bIns="45720" numCol="1" anchor="t" anchorCtr="0" compatLnSpc="1">
              <a:noAutofit/>
            </a:bodyPr>
            <a:lstStyle/>
            <a:p>
              <a:pPr lvl="0"/>
              <a:endParaRPr lang="en-US"/>
            </a:p>
          </p:txBody>
        </p:sp>
      </p:gr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标题幻灯片">
    <p:bg>
      <p:bgPr>
        <a:solidFill>
          <a:srgbClr val="FFFFFF"/>
        </a:solidFill>
        <a:effectLst/>
      </p:bgPr>
    </p:bg>
    <p:spTree>
      <p:nvGrpSpPr>
        <p:cNvPr id="1" name=""/>
        <p:cNvGrpSpPr/>
        <p:nvPr/>
      </p:nvGrpSpPr>
      <p:grpSpPr>
        <a:xfrm>
          <a:off x="0" y="0"/>
          <a:ext cx="0" cy="0"/>
          <a:chOff x="0" y="0"/>
          <a:chExt cx="0" cy="0"/>
        </a:xfrm>
      </p:grpSpPr>
      <p:sp>
        <p:nvSpPr>
          <p:cNvPr id="1048581"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b="1" i="0" spc="300" baseline="0">
                <a:solidFill>
                  <a:schemeClr val="tx1">
                    <a:lumMod val="85000"/>
                    <a:lumOff val="15000"/>
                  </a:schemeClr>
                </a:solidFill>
                <a:effectLst/>
              </a:defRPr>
            </a:lvl1pPr>
          </a:lstStyle>
          <a:p>
            <a:r>
              <a:rPr lang="zh-CN" altLang="en-US" dirty="0"/>
              <a:t>单击此处编辑标题</a:t>
            </a:r>
            <a:endParaRPr lang="zh-CN" altLang="en-US" dirty="0"/>
          </a:p>
        </p:txBody>
      </p:sp>
      <p:sp>
        <p:nvSpPr>
          <p:cNvPr id="1048582"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eaLnBrk="1" fontAlgn="auto" latinLnBrk="0" hangingPunct="1">
              <a:lnSpc>
                <a:spcPct val="110000"/>
              </a:lnSpc>
              <a:buNone/>
              <a:defRPr sz="2400" u="none" strike="noStrike" kern="1200" cap="none" spc="200" normalizeH="0" baseline="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048583"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048584" name="页脚占位符 16"/>
          <p:cNvSpPr>
            <a:spLocks noGrp="1"/>
          </p:cNvSpPr>
          <p:nvPr>
            <p:ph type="ftr" sz="quarter" idx="11"/>
            <p:custDataLst>
              <p:tags r:id="rId5"/>
            </p:custDataLst>
          </p:nvPr>
        </p:nvSpPr>
        <p:spPr/>
        <p:txBody>
          <a:bodyPr/>
          <a:lstStyle/>
          <a:p>
            <a:endParaRPr lang="zh-CN" altLang="en-US" dirty="0"/>
          </a:p>
        </p:txBody>
      </p:sp>
      <p:sp>
        <p:nvSpPr>
          <p:cNvPr id="1048585"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576"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1048577"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1048578"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E0F13D-3A25-48D7-AE49-AD8F52A3A894}" type="datetimeFigureOut">
              <a:rPr lang="zh-CN" altLang="en-US" smtClean="0"/>
            </a:fld>
            <a:endParaRPr lang="zh-CN" altLang="en-US"/>
          </a:p>
        </p:txBody>
      </p:sp>
      <p:sp>
        <p:nvSpPr>
          <p:cNvPr id="1048579"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1048580"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7EAAF-726A-48BF-8337-D8EF7498601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8.jpeg"/><Relationship Id="rId8" Type="http://schemas.openxmlformats.org/officeDocument/2006/relationships/image" Target="../media/image7.jpeg"/><Relationship Id="rId7" Type="http://schemas.openxmlformats.org/officeDocument/2006/relationships/image" Target="../media/image6.jpeg"/><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3" Type="http://schemas.openxmlformats.org/officeDocument/2006/relationships/image" Target="../media/image2.jpeg"/><Relationship Id="rId2" Type="http://schemas.openxmlformats.org/officeDocument/2006/relationships/image" Target="../media/image1.jpeg"/><Relationship Id="rId12" Type="http://schemas.openxmlformats.org/officeDocument/2006/relationships/slideLayout" Target="../slideLayouts/slideLayout6.xml"/><Relationship Id="rId11" Type="http://schemas.openxmlformats.org/officeDocument/2006/relationships/tags" Target="../tags/tag7.xml"/><Relationship Id="rId10" Type="http://schemas.openxmlformats.org/officeDocument/2006/relationships/image" Target="../media/image9.png"/><Relationship Id="rId1" Type="http://schemas.openxmlformats.org/officeDocument/2006/relationships/tags" Target="../tags/tag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5.xml"/><Relationship Id="rId2" Type="http://schemas.openxmlformats.org/officeDocument/2006/relationships/image" Target="../media/image10.png"/><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5.xml"/><Relationship Id="rId2" Type="http://schemas.openxmlformats.org/officeDocument/2006/relationships/image" Target="../media/image11.png"/><Relationship Id="rId1" Type="http://schemas.openxmlformats.org/officeDocument/2006/relationships/image" Target="../media/image9.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5.xml"/><Relationship Id="rId2" Type="http://schemas.openxmlformats.org/officeDocument/2006/relationships/image" Target="../media/image12.png"/><Relationship Id="rId1" Type="http://schemas.openxmlformats.org/officeDocument/2006/relationships/image" Target="../media/image9.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5.xml"/><Relationship Id="rId2" Type="http://schemas.openxmlformats.org/officeDocument/2006/relationships/image" Target="../media/image13.png"/><Relationship Id="rId1"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image" Target="../media/image9.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
          <p:cNvGrpSpPr/>
          <p:nvPr/>
        </p:nvGrpSpPr>
        <p:grpSpPr>
          <a:xfrm>
            <a:off x="7734935" y="-1459230"/>
            <a:ext cx="6502400" cy="9243695"/>
            <a:chOff x="12202" y="-2060"/>
            <a:chExt cx="10240" cy="14557"/>
          </a:xfrm>
        </p:grpSpPr>
        <p:grpSp>
          <p:nvGrpSpPr>
            <p:cNvPr id="26" name="组合 62"/>
            <p:cNvGrpSpPr/>
            <p:nvPr/>
          </p:nvGrpSpPr>
          <p:grpSpPr>
            <a:xfrm>
              <a:off x="13505" y="8759"/>
              <a:ext cx="3081" cy="3081"/>
              <a:chOff x="12220" y="9041"/>
              <a:chExt cx="7370" cy="7370"/>
            </a:xfrm>
          </p:grpSpPr>
          <p:sp>
            <p:nvSpPr>
              <p:cNvPr id="1048587" name="圆角矩形 6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88" name="任意多边形 6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7" name="组合 47"/>
            <p:cNvGrpSpPr/>
            <p:nvPr/>
          </p:nvGrpSpPr>
          <p:grpSpPr>
            <a:xfrm>
              <a:off x="14298" y="8793"/>
              <a:ext cx="2879" cy="2879"/>
              <a:chOff x="12220" y="9041"/>
              <a:chExt cx="7370" cy="7370"/>
            </a:xfrm>
          </p:grpSpPr>
          <p:sp>
            <p:nvSpPr>
              <p:cNvPr id="1048589" name="圆角矩形 4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0" name="任意多边形 4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8" name="组合 50"/>
            <p:cNvGrpSpPr/>
            <p:nvPr/>
          </p:nvGrpSpPr>
          <p:grpSpPr>
            <a:xfrm>
              <a:off x="15965" y="7501"/>
              <a:ext cx="3081" cy="3081"/>
              <a:chOff x="12220" y="9041"/>
              <a:chExt cx="7370" cy="7370"/>
            </a:xfrm>
          </p:grpSpPr>
          <p:sp>
            <p:nvSpPr>
              <p:cNvPr id="1048591" name="圆角矩形 5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2" name="任意多边形 5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9" name="组合 44"/>
            <p:cNvGrpSpPr/>
            <p:nvPr/>
          </p:nvGrpSpPr>
          <p:grpSpPr>
            <a:xfrm>
              <a:off x="17998" y="3763"/>
              <a:ext cx="4445" cy="4445"/>
              <a:chOff x="12220" y="9041"/>
              <a:chExt cx="7370" cy="7370"/>
            </a:xfrm>
          </p:grpSpPr>
          <p:sp>
            <p:nvSpPr>
              <p:cNvPr id="1048593" name="圆角矩形 4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4" name="任意多边形 4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0" name="组合 41"/>
            <p:cNvGrpSpPr/>
            <p:nvPr/>
          </p:nvGrpSpPr>
          <p:grpSpPr>
            <a:xfrm>
              <a:off x="12990" y="7139"/>
              <a:ext cx="2879" cy="2879"/>
              <a:chOff x="12220" y="9041"/>
              <a:chExt cx="7370" cy="7370"/>
            </a:xfrm>
          </p:grpSpPr>
          <p:sp>
            <p:nvSpPr>
              <p:cNvPr id="1048595" name="圆角矩形 4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6" name="任意多边形 4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1" name="组合 32"/>
            <p:cNvGrpSpPr/>
            <p:nvPr/>
          </p:nvGrpSpPr>
          <p:grpSpPr>
            <a:xfrm>
              <a:off x="13684" y="3648"/>
              <a:ext cx="4104" cy="4104"/>
              <a:chOff x="12220" y="9041"/>
              <a:chExt cx="7370" cy="7370"/>
            </a:xfrm>
          </p:grpSpPr>
          <p:sp>
            <p:nvSpPr>
              <p:cNvPr id="1048597" name="圆角矩形 33"/>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598" name="任意多边形 3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2" name="组合 10"/>
            <p:cNvGrpSpPr/>
            <p:nvPr/>
          </p:nvGrpSpPr>
          <p:grpSpPr>
            <a:xfrm>
              <a:off x="13433" y="126"/>
              <a:ext cx="4582" cy="4582"/>
              <a:chOff x="12220" y="9041"/>
              <a:chExt cx="7370" cy="7370"/>
            </a:xfrm>
          </p:grpSpPr>
          <p:sp>
            <p:nvSpPr>
              <p:cNvPr id="1048599" name="圆角矩形 1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0" name="任意多边形 13"/>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3" name="组合 6"/>
            <p:cNvGrpSpPr/>
            <p:nvPr/>
          </p:nvGrpSpPr>
          <p:grpSpPr>
            <a:xfrm>
              <a:off x="13106" y="2160"/>
              <a:ext cx="2016" cy="2016"/>
              <a:chOff x="12220" y="9041"/>
              <a:chExt cx="7370" cy="7370"/>
            </a:xfrm>
          </p:grpSpPr>
          <p:sp>
            <p:nvSpPr>
              <p:cNvPr id="1048601" name="圆角矩形 12"/>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2" name="任意多边形 4"/>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4" name="组合 7"/>
            <p:cNvGrpSpPr/>
            <p:nvPr/>
          </p:nvGrpSpPr>
          <p:grpSpPr>
            <a:xfrm>
              <a:off x="14081" y="3086"/>
              <a:ext cx="3060" cy="3060"/>
              <a:chOff x="12220" y="9041"/>
              <a:chExt cx="7370" cy="7370"/>
            </a:xfrm>
          </p:grpSpPr>
          <p:sp>
            <p:nvSpPr>
              <p:cNvPr id="1048603" name="圆角矩形 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4" name="任意多边形 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5" name="组合 14"/>
            <p:cNvGrpSpPr/>
            <p:nvPr/>
          </p:nvGrpSpPr>
          <p:grpSpPr>
            <a:xfrm>
              <a:off x="15871" y="-2060"/>
              <a:ext cx="3287" cy="3287"/>
              <a:chOff x="12220" y="9041"/>
              <a:chExt cx="7370" cy="7370"/>
            </a:xfrm>
          </p:grpSpPr>
          <p:sp>
            <p:nvSpPr>
              <p:cNvPr id="1048605" name="圆角矩形 15"/>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6" name="任意多边形 16"/>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762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6" name="组合 17"/>
            <p:cNvGrpSpPr/>
            <p:nvPr/>
          </p:nvGrpSpPr>
          <p:grpSpPr>
            <a:xfrm>
              <a:off x="13951" y="-465"/>
              <a:ext cx="1409" cy="1409"/>
              <a:chOff x="12220" y="9041"/>
              <a:chExt cx="7370" cy="7370"/>
            </a:xfrm>
          </p:grpSpPr>
          <p:sp>
            <p:nvSpPr>
              <p:cNvPr id="1048607" name="圆角矩形 18"/>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08" name="任意多边形 19"/>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7" name="组合 20"/>
            <p:cNvGrpSpPr/>
            <p:nvPr/>
          </p:nvGrpSpPr>
          <p:grpSpPr>
            <a:xfrm>
              <a:off x="12749" y="534"/>
              <a:ext cx="772" cy="772"/>
              <a:chOff x="12220" y="9041"/>
              <a:chExt cx="7370" cy="7370"/>
            </a:xfrm>
          </p:grpSpPr>
          <p:sp>
            <p:nvSpPr>
              <p:cNvPr id="1048609" name="圆角矩形 21"/>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0" name="任意多边形 22"/>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8" name="组合 23"/>
            <p:cNvGrpSpPr/>
            <p:nvPr/>
          </p:nvGrpSpPr>
          <p:grpSpPr>
            <a:xfrm>
              <a:off x="16721" y="1770"/>
              <a:ext cx="683" cy="683"/>
              <a:chOff x="12220" y="9041"/>
              <a:chExt cx="7370" cy="7370"/>
            </a:xfrm>
          </p:grpSpPr>
          <p:sp>
            <p:nvSpPr>
              <p:cNvPr id="1048611" name="圆角矩形 2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2" name="任意多边形 2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26"/>
            <p:cNvGrpSpPr/>
            <p:nvPr/>
          </p:nvGrpSpPr>
          <p:grpSpPr>
            <a:xfrm>
              <a:off x="17799" y="2744"/>
              <a:ext cx="1409" cy="1409"/>
              <a:chOff x="12220" y="9041"/>
              <a:chExt cx="7370" cy="7370"/>
            </a:xfrm>
          </p:grpSpPr>
          <p:sp>
            <p:nvSpPr>
              <p:cNvPr id="1048613" name="圆角矩形 2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4" name="任意多边形 2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0" name="组合 29"/>
            <p:cNvGrpSpPr/>
            <p:nvPr/>
          </p:nvGrpSpPr>
          <p:grpSpPr>
            <a:xfrm>
              <a:off x="12227" y="5034"/>
              <a:ext cx="1453" cy="1453"/>
              <a:chOff x="12220" y="9041"/>
              <a:chExt cx="7370" cy="7370"/>
            </a:xfrm>
          </p:grpSpPr>
          <p:sp>
            <p:nvSpPr>
              <p:cNvPr id="1048615" name="圆角矩形 3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6" name="任意多边形 3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1" name="组合 35"/>
            <p:cNvGrpSpPr/>
            <p:nvPr/>
          </p:nvGrpSpPr>
          <p:grpSpPr>
            <a:xfrm>
              <a:off x="17042" y="5438"/>
              <a:ext cx="1968" cy="1968"/>
              <a:chOff x="12220" y="9041"/>
              <a:chExt cx="7370" cy="7370"/>
            </a:xfrm>
          </p:grpSpPr>
          <p:sp>
            <p:nvSpPr>
              <p:cNvPr id="1048617" name="圆角矩形 36"/>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18" name="任意多边形 37"/>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2" name="组合 38"/>
            <p:cNvGrpSpPr/>
            <p:nvPr/>
          </p:nvGrpSpPr>
          <p:grpSpPr>
            <a:xfrm>
              <a:off x="13787" y="7070"/>
              <a:ext cx="1932" cy="1932"/>
              <a:chOff x="12220" y="9041"/>
              <a:chExt cx="7370" cy="7370"/>
            </a:xfrm>
          </p:grpSpPr>
          <p:sp>
            <p:nvSpPr>
              <p:cNvPr id="1048619" name="圆角矩形 39"/>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0" name="任意多边形 40"/>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3" name="组合 53"/>
            <p:cNvGrpSpPr/>
            <p:nvPr/>
          </p:nvGrpSpPr>
          <p:grpSpPr>
            <a:xfrm>
              <a:off x="17634" y="9685"/>
              <a:ext cx="2691" cy="2691"/>
              <a:chOff x="12220" y="9041"/>
              <a:chExt cx="7370" cy="7370"/>
            </a:xfrm>
          </p:grpSpPr>
          <p:sp>
            <p:nvSpPr>
              <p:cNvPr id="1048621" name="圆角矩形 54"/>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2" name="任意多边形 55"/>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4" name="组合 56"/>
            <p:cNvGrpSpPr/>
            <p:nvPr/>
          </p:nvGrpSpPr>
          <p:grpSpPr>
            <a:xfrm>
              <a:off x="15196" y="10757"/>
              <a:ext cx="1740" cy="1740"/>
              <a:chOff x="12220" y="9041"/>
              <a:chExt cx="7370" cy="7370"/>
            </a:xfrm>
          </p:grpSpPr>
          <p:sp>
            <p:nvSpPr>
              <p:cNvPr id="1048623" name="圆角矩形 57"/>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4" name="任意多边形 58"/>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381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5" name="组合 59"/>
            <p:cNvGrpSpPr/>
            <p:nvPr/>
          </p:nvGrpSpPr>
          <p:grpSpPr>
            <a:xfrm>
              <a:off x="12202" y="10601"/>
              <a:ext cx="772" cy="772"/>
              <a:chOff x="12220" y="9041"/>
              <a:chExt cx="7370" cy="7370"/>
            </a:xfrm>
          </p:grpSpPr>
          <p:sp>
            <p:nvSpPr>
              <p:cNvPr id="1048625" name="圆角矩形 60"/>
              <p:cNvSpPr/>
              <p:nvPr/>
            </p:nvSpPr>
            <p:spPr>
              <a:xfrm rot="2700000">
                <a:off x="12220" y="9041"/>
                <a:ext cx="7370" cy="7370"/>
              </a:xfrm>
              <a:prstGeom prst="roundRect">
                <a:avLst>
                  <a:gd name="adj" fmla="val 4788"/>
                </a:avLst>
              </a:prstGeom>
              <a:gradFill>
                <a:gsLst>
                  <a:gs pos="0">
                    <a:schemeClr val="bg1"/>
                  </a:gs>
                  <a:gs pos="91000">
                    <a:srgbClr val="CCCCCC"/>
                  </a:gs>
                </a:gsLst>
                <a:lin ang="2700000"/>
              </a:gradFill>
              <a:ln>
                <a:noFill/>
              </a:ln>
              <a:effectLst>
                <a:outerShdw blurRad="342900" dist="165100" dir="10800000" algn="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8626" name="任意多边形 61"/>
              <p:cNvSpPr/>
              <p:nvPr/>
            </p:nvSpPr>
            <p:spPr>
              <a:xfrm rot="2700000">
                <a:off x="12220" y="9041"/>
                <a:ext cx="7370" cy="7370"/>
              </a:xfrm>
              <a:custGeom>
                <a:avLst/>
                <a:gdLst>
                  <a:gd name="adj" fmla="val 4788"/>
                  <a:gd name="a" fmla="pin 0 adj 50000"/>
                  <a:gd name="x1" fmla="*/ ss a 100000"/>
                  <a:gd name="x2" fmla="+- r 0 x1"/>
                  <a:gd name="y2" fmla="+- b 0 x1"/>
                  <a:gd name="il" fmla="*/ x1 29289 100000"/>
                  <a:gd name="ir" fmla="+- r 0 il"/>
                  <a:gd name="ib" fmla="+- b 0 il"/>
                </a:gdLst>
                <a:ahLst/>
                <a:cxnLst>
                  <a:cxn ang="3">
                    <a:pos x="hc" y="t"/>
                  </a:cxn>
                  <a:cxn ang="cd2">
                    <a:pos x="l" y="vc"/>
                  </a:cxn>
                  <a:cxn ang="cd4">
                    <a:pos x="hc" y="b"/>
                  </a:cxn>
                  <a:cxn ang="0">
                    <a:pos x="r" y="vc"/>
                  </a:cxn>
                </a:cxnLst>
                <a:rect l="l" t="t" r="r" b="b"/>
                <a:pathLst>
                  <a:path w="7370" h="7370">
                    <a:moveTo>
                      <a:pt x="0" y="353"/>
                    </a:moveTo>
                    <a:cubicBezTo>
                      <a:pt x="-6" y="155"/>
                      <a:pt x="175" y="-5"/>
                      <a:pt x="353" y="0"/>
                    </a:cubicBezTo>
                    <a:lnTo>
                      <a:pt x="7017" y="0"/>
                    </a:lnTo>
                    <a:cubicBezTo>
                      <a:pt x="7215" y="-6"/>
                      <a:pt x="7375" y="175"/>
                      <a:pt x="7370" y="353"/>
                    </a:cubicBezTo>
                    <a:lnTo>
                      <a:pt x="7370" y="7017"/>
                    </a:lnTo>
                    <a:cubicBezTo>
                      <a:pt x="7376" y="7215"/>
                      <a:pt x="7195" y="7375"/>
                      <a:pt x="7017" y="7370"/>
                    </a:cubicBezTo>
                    <a:lnTo>
                      <a:pt x="353" y="7370"/>
                    </a:lnTo>
                    <a:cubicBezTo>
                      <a:pt x="155" y="7376"/>
                      <a:pt x="-5" y="7195"/>
                      <a:pt x="0" y="7017"/>
                    </a:cubicBezTo>
                    <a:lnTo>
                      <a:pt x="0" y="353"/>
                    </a:lnTo>
                    <a:close/>
                    <a:moveTo>
                      <a:pt x="283" y="425"/>
                    </a:moveTo>
                    <a:cubicBezTo>
                      <a:pt x="281" y="346"/>
                      <a:pt x="354" y="282"/>
                      <a:pt x="425" y="283"/>
                    </a:cubicBezTo>
                    <a:lnTo>
                      <a:pt x="6945" y="283"/>
                    </a:lnTo>
                    <a:cubicBezTo>
                      <a:pt x="7024" y="281"/>
                      <a:pt x="7089" y="354"/>
                      <a:pt x="7087" y="425"/>
                    </a:cubicBezTo>
                    <a:lnTo>
                      <a:pt x="7087" y="6945"/>
                    </a:lnTo>
                    <a:cubicBezTo>
                      <a:pt x="7089" y="7024"/>
                      <a:pt x="7016" y="7089"/>
                      <a:pt x="6945" y="7087"/>
                    </a:cubicBezTo>
                    <a:lnTo>
                      <a:pt x="425" y="7087"/>
                    </a:lnTo>
                    <a:cubicBezTo>
                      <a:pt x="346" y="7089"/>
                      <a:pt x="282" y="7016"/>
                      <a:pt x="283" y="6945"/>
                    </a:cubicBezTo>
                    <a:lnTo>
                      <a:pt x="283" y="425"/>
                    </a:lnTo>
                    <a:close/>
                  </a:path>
                </a:pathLst>
              </a:custGeom>
              <a:gradFill>
                <a:gsLst>
                  <a:gs pos="0">
                    <a:schemeClr val="accent1">
                      <a:lumMod val="5000"/>
                      <a:lumOff val="95000"/>
                    </a:schemeClr>
                  </a:gs>
                  <a:gs pos="20000">
                    <a:srgbClr val="777777">
                      <a:alpha val="100000"/>
                    </a:srgbClr>
                  </a:gs>
                  <a:gs pos="22000">
                    <a:srgbClr val="8E8E8E"/>
                  </a:gs>
                  <a:gs pos="53000">
                    <a:schemeClr val="bg1"/>
                  </a:gs>
                  <a:gs pos="64000">
                    <a:srgbClr val="5F5F5F">
                      <a:alpha val="100000"/>
                      <a:lumMod val="91000"/>
                    </a:srgbClr>
                  </a:gs>
                  <a:gs pos="70000">
                    <a:schemeClr val="bg1"/>
                  </a:gs>
                  <a:gs pos="100000">
                    <a:srgbClr val="000000"/>
                  </a:gs>
                </a:gsLst>
                <a:path path="circle">
                  <a:fillToRect l="100000" t="100000"/>
                </a:path>
                <a:tileRect r="-100000" b="-100000"/>
              </a:gradFill>
              <a:ln w="2540">
                <a:gradFill>
                  <a:gsLst>
                    <a:gs pos="0">
                      <a:srgbClr val="000000"/>
                    </a:gs>
                    <a:gs pos="17000">
                      <a:schemeClr val="bg1"/>
                    </a:gs>
                    <a:gs pos="33000">
                      <a:srgbClr val="5F5F5F"/>
                    </a:gs>
                    <a:gs pos="51000">
                      <a:schemeClr val="bg1"/>
                    </a:gs>
                    <a:gs pos="57000">
                      <a:srgbClr val="8E8E8E"/>
                    </a:gs>
                    <a:gs pos="87000">
                      <a:srgbClr val="0B0B0B"/>
                    </a:gs>
                    <a:gs pos="100000">
                      <a:schemeClr val="bg1"/>
                    </a:gs>
                  </a:gsLst>
                  <a:lin ang="27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1048629" name="圆角矩形 188"/>
          <p:cNvSpPr/>
          <p:nvPr/>
        </p:nvSpPr>
        <p:spPr>
          <a:xfrm>
            <a:off x="1835150" y="5529580"/>
            <a:ext cx="4500245" cy="335280"/>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a:p>
        </p:txBody>
      </p:sp>
      <p:sp>
        <p:nvSpPr>
          <p:cNvPr id="1048630" name="文本框 145"/>
          <p:cNvSpPr txBox="1"/>
          <p:nvPr/>
        </p:nvSpPr>
        <p:spPr>
          <a:xfrm>
            <a:off x="1986849" y="5526379"/>
            <a:ext cx="1402080" cy="337185"/>
          </a:xfrm>
          <a:prstGeom prst="rect">
            <a:avLst/>
          </a:prstGeom>
          <a:noFill/>
        </p:spPr>
        <p:txBody>
          <a:bodyPr wrap="none" rtlCol="0">
            <a:spAutoFit/>
          </a:bodyPr>
          <a:lstStyle/>
          <a:p>
            <a:pPr algn="l"/>
            <a:r>
              <a:rPr lang="zh-CN" altLang="en-US" sz="1600" dirty="0">
                <a:solidFill>
                  <a:schemeClr val="bg1"/>
                </a:solidFill>
                <a:latin typeface="+mj-ea"/>
                <a:ea typeface="+mj-ea"/>
              </a:rPr>
              <a:t>姓名：熊文凤</a:t>
            </a:r>
            <a:endParaRPr lang="zh-CN" altLang="en-US" sz="1600" dirty="0">
              <a:solidFill>
                <a:schemeClr val="bg1"/>
              </a:solidFill>
              <a:latin typeface="+mj-ea"/>
              <a:ea typeface="+mj-ea"/>
            </a:endParaRPr>
          </a:p>
        </p:txBody>
      </p:sp>
      <p:sp>
        <p:nvSpPr>
          <p:cNvPr id="1048631" name="副标题 146"/>
          <p:cNvSpPr>
            <a:spLocks noGrp="1"/>
          </p:cNvSpPr>
          <p:nvPr>
            <p:ph type="subTitle" idx="1"/>
            <p:custDataLst>
              <p:tags r:id="rId1"/>
            </p:custDataLst>
          </p:nvPr>
        </p:nvSpPr>
        <p:spPr>
          <a:xfrm>
            <a:off x="669925" y="2230120"/>
            <a:ext cx="7085330" cy="1416685"/>
          </a:xfrm>
        </p:spPr>
        <p:txBody>
          <a:bodyPr>
            <a:noAutofit/>
          </a:bodyPr>
          <a:lstStyle/>
          <a:p>
            <a:pPr algn="ctr">
              <a:lnSpc>
                <a:spcPct val="100000"/>
              </a:lnSpc>
              <a:buClrTx/>
              <a:buSzTx/>
              <a:buNone/>
            </a:pPr>
            <a:r>
              <a:rPr lang="zh-CN" altLang="en-US" sz="4400" b="1" spc="0"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GSP基础知识</a:t>
            </a:r>
            <a:endParaRPr lang="zh-CN" altLang="en-US" sz="4400" b="1" spc="0" dirty="0">
              <a:solidFill>
                <a:srgbClr val="002060"/>
              </a:solidFill>
              <a:latin typeface="楷体" panose="02010609060101010101" pitchFamily="49" charset="-122"/>
              <a:ea typeface="楷体" panose="02010609060101010101" pitchFamily="49" charset="-122"/>
              <a:cs typeface="楷体" panose="02010609060101010101" pitchFamily="49" charset="-122"/>
            </a:endParaRPr>
          </a:p>
        </p:txBody>
      </p:sp>
      <p:sp>
        <p:nvSpPr>
          <p:cNvPr id="1048633" name="椭圆 65"/>
          <p:cNvSpPr/>
          <p:nvPr/>
        </p:nvSpPr>
        <p:spPr>
          <a:xfrm>
            <a:off x="9044940" y="3966210"/>
            <a:ext cx="1190625" cy="119062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7623810" y="-1627892"/>
            <a:ext cx="5534010" cy="9733235"/>
            <a:chOff x="7623810" y="-1627892"/>
            <a:chExt cx="5534010" cy="9733235"/>
          </a:xfrm>
        </p:grpSpPr>
        <p:pic>
          <p:nvPicPr>
            <p:cNvPr id="3" name="图片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69708" y="1683232"/>
              <a:ext cx="2493569" cy="2509511"/>
            </a:xfrm>
            <a:prstGeom prst="diamond">
              <a:avLst/>
            </a:prstGeom>
          </p:spPr>
        </p:pic>
        <p:sp>
          <p:nvSpPr>
            <p:cNvPr id="1048632" name="椭圆 5"/>
            <p:cNvSpPr/>
            <p:nvPr/>
          </p:nvSpPr>
          <p:spPr>
            <a:xfrm>
              <a:off x="8774354" y="294545"/>
              <a:ext cx="2559685" cy="2559685"/>
            </a:xfrm>
            <a:prstGeom prst="ellipse">
              <a:avLst/>
            </a:prstGeom>
            <a:gradFill>
              <a:gsLst>
                <a:gs pos="10000">
                  <a:schemeClr val="accent1">
                    <a:lumMod val="5000"/>
                    <a:lumOff val="95000"/>
                  </a:schemeClr>
                </a:gs>
                <a:gs pos="46000">
                  <a:schemeClr val="bg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r="11822" b="7243"/>
            <a:stretch>
              <a:fillRect/>
            </a:stretch>
          </p:blipFill>
          <p:spPr>
            <a:xfrm>
              <a:off x="8556828" y="4326259"/>
              <a:ext cx="1609775" cy="1561109"/>
            </a:xfrm>
            <a:prstGeom prst="diamond">
              <a:avLst/>
            </a:prstGeom>
          </p:spPr>
        </p:pic>
        <p:pic>
          <p:nvPicPr>
            <p:cNvPr id="75" name="图片 74"/>
            <p:cNvPicPr>
              <a:picLocks noChangeAspect="1"/>
            </p:cNvPicPr>
            <p:nvPr/>
          </p:nvPicPr>
          <p:blipFill rotWithShape="1">
            <a:blip r:embed="rId4" cstate="print">
              <a:extLst>
                <a:ext uri="{28A0092B-C50C-407E-A947-70E740481C1C}">
                  <a14:useLocalDpi xmlns:a14="http://schemas.microsoft.com/office/drawing/2010/main" val="0"/>
                </a:ext>
              </a:extLst>
            </a:blip>
            <a:srcRect l="-1455" r="21640"/>
            <a:stretch>
              <a:fillRect/>
            </a:stretch>
          </p:blipFill>
          <p:spPr>
            <a:xfrm>
              <a:off x="10627824" y="3277422"/>
              <a:ext cx="1650991" cy="1621686"/>
            </a:xfrm>
            <a:prstGeom prst="diamond">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24958" y="-415428"/>
              <a:ext cx="1164757" cy="1096779"/>
            </a:xfrm>
            <a:prstGeom prst="diamond">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163277" y="1584611"/>
              <a:ext cx="1177269" cy="1190852"/>
            </a:xfrm>
            <a:prstGeom prst="diamond">
              <a:avLst/>
            </a:prstGeom>
          </p:spPr>
        </p:pic>
        <p:pic>
          <p:nvPicPr>
            <p:cNvPr id="13" name="图片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32584" y="-1627892"/>
              <a:ext cx="2740265" cy="2739037"/>
            </a:xfrm>
            <a:prstGeom prst="diamond">
              <a:avLst/>
            </a:prstGeom>
          </p:spPr>
        </p:pic>
        <p:pic>
          <p:nvPicPr>
            <p:cNvPr id="15" name="图片 1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23810" y="3081533"/>
              <a:ext cx="1201254" cy="1155318"/>
            </a:xfrm>
            <a:prstGeom prst="diamond">
              <a:avLst/>
            </a:prstGeom>
          </p:spPr>
        </p:pic>
        <p:pic>
          <p:nvPicPr>
            <p:cNvPr id="17" name="图片 1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989826" y="5922216"/>
              <a:ext cx="2167994" cy="2183127"/>
            </a:xfrm>
            <a:prstGeom prst="diamond">
              <a:avLst/>
            </a:prstGeom>
          </p:spPr>
        </p:pic>
      </p:grpSp>
      <p:pic>
        <p:nvPicPr>
          <p:cNvPr id="89" name="图片 88" descr="图片1"/>
          <p:cNvPicPr>
            <a:picLocks noChangeAspect="1"/>
          </p:cNvPicPr>
          <p:nvPr/>
        </p:nvPicPr>
        <p:blipFill>
          <a:blip r:embed="rId10"/>
          <a:stretch>
            <a:fillRect/>
          </a:stretch>
        </p:blipFill>
        <p:spPr>
          <a:xfrm>
            <a:off x="911456" y="382147"/>
            <a:ext cx="1390829" cy="358477"/>
          </a:xfrm>
          <a:prstGeom prst="rect">
            <a:avLst/>
          </a:prstGeom>
        </p:spPr>
      </p:pic>
      <p:sp>
        <p:nvSpPr>
          <p:cNvPr id="90" name="文本框 145"/>
          <p:cNvSpPr txBox="1"/>
          <p:nvPr/>
        </p:nvSpPr>
        <p:spPr>
          <a:xfrm>
            <a:off x="3686810" y="5526405"/>
            <a:ext cx="2648585" cy="425450"/>
          </a:xfrm>
          <a:prstGeom prst="rect">
            <a:avLst/>
          </a:prstGeom>
          <a:noFill/>
        </p:spPr>
        <p:txBody>
          <a:bodyPr wrap="square" rtlCol="0">
            <a:noAutofit/>
          </a:bodyPr>
          <a:lstStyle/>
          <a:p>
            <a:pPr algn="l"/>
            <a:r>
              <a:rPr lang="zh-CN" altLang="en-US" sz="1600" dirty="0">
                <a:solidFill>
                  <a:schemeClr val="bg1"/>
                </a:solidFill>
                <a:latin typeface="+mj-ea"/>
                <a:ea typeface="+mj-ea"/>
              </a:rPr>
              <a:t>日期：</a:t>
            </a:r>
            <a:r>
              <a:rPr lang="en-US" altLang="zh-CN" sz="1600" dirty="0">
                <a:solidFill>
                  <a:schemeClr val="bg1"/>
                </a:solidFill>
                <a:latin typeface="+mj-ea"/>
                <a:ea typeface="+mj-ea"/>
              </a:rPr>
              <a:t>2026.4.28</a:t>
            </a:r>
            <a:r>
              <a:rPr lang="zh-CN" altLang="en-US" sz="1600" dirty="0">
                <a:solidFill>
                  <a:schemeClr val="bg1"/>
                </a:solidFill>
                <a:latin typeface="+mj-ea"/>
                <a:ea typeface="+mj-ea"/>
              </a:rPr>
              <a:t> </a:t>
            </a:r>
            <a:endParaRPr lang="zh-CN" altLang="en-US" sz="1600" dirty="0">
              <a:solidFill>
                <a:schemeClr val="bg1"/>
              </a:solidFill>
              <a:latin typeface="+mj-ea"/>
              <a:ea typeface="+mj-ea"/>
            </a:endParaRPr>
          </a:p>
        </p:txBody>
      </p:sp>
    </p:spTree>
    <p:custDataLst>
      <p:tags r:id="rId1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7" name="文本框 6"/>
          <p:cNvSpPr txBox="1"/>
          <p:nvPr/>
        </p:nvSpPr>
        <p:spPr>
          <a:xfrm>
            <a:off x="956310" y="2437765"/>
            <a:ext cx="1107440" cy="2306955"/>
          </a:xfrm>
          <a:prstGeom prst="rect">
            <a:avLst/>
          </a:prstGeom>
        </p:spPr>
        <p:txBody>
          <a:bodyPr wrap="square">
            <a:spAutoFit/>
            <a:extLst>
              <a:ext uri="{4A0BC546-FE56-4ADE-93B0-CB8AF2F6F144}">
                <wpsdc:textFrameExt xmlns:wpsdc="http://www.wps.cn/officeDocument/2022/drawingmlCustomData" type="title"/>
              </a:ext>
            </a:extLst>
          </a:bodyPr>
          <a:p>
            <a:pPr algn="l"/>
            <a:r>
              <a:rPr lang="zh-CN" altLang="en-US" sz="7200" b="1" spc="400">
                <a:latin typeface="字魂白鸽天行体" panose="00000500000000000000" charset="-122"/>
                <a:ea typeface="字魂白鸽天行体" panose="00000500000000000000" charset="-122"/>
              </a:rPr>
              <a:t>目录</a:t>
            </a:r>
            <a:endParaRPr lang="zh-CN" altLang="en-US" sz="7200" b="1" spc="400">
              <a:latin typeface="字魂白鸽天行体" panose="00000500000000000000" charset="-122"/>
              <a:ea typeface="字魂白鸽天行体" panose="00000500000000000000" charset="-122"/>
            </a:endParaRPr>
          </a:p>
        </p:txBody>
      </p:sp>
      <p:sp>
        <p:nvSpPr>
          <p:cNvPr id="2" name="文本框 1"/>
          <p:cNvSpPr txBox="1"/>
          <p:nvPr/>
        </p:nvSpPr>
        <p:spPr>
          <a:xfrm>
            <a:off x="2850515" y="2006600"/>
            <a:ext cx="6096000" cy="768350"/>
          </a:xfrm>
          <a:prstGeom prst="rect">
            <a:avLst/>
          </a:prstGeom>
          <a:noFill/>
        </p:spPr>
        <p:txBody>
          <a:bodyPr wrap="square" rtlCol="0" anchor="t">
            <a:spAutoFit/>
          </a:bodyPr>
          <a:p>
            <a:pPr algn="l"/>
            <a:r>
              <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一、GSP</a:t>
            </a:r>
            <a:r>
              <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基础知识</a:t>
            </a:r>
            <a:endParaRPr lang="zh-CN" altLang="en-US" sz="2800" b="1" spc="400">
              <a:latin typeface="Arial" panose="020B0604020202020204" pitchFamily="34" charset="0"/>
              <a:ea typeface="微软雅黑" panose="020B0503020204020204" pitchFamily="34" charset="-122"/>
              <a:sym typeface="+mn-ea"/>
            </a:endParaRPr>
          </a:p>
        </p:txBody>
      </p:sp>
      <p:sp>
        <p:nvSpPr>
          <p:cNvPr id="8" name="文本框 7"/>
          <p:cNvSpPr txBox="1"/>
          <p:nvPr/>
        </p:nvSpPr>
        <p:spPr>
          <a:xfrm>
            <a:off x="2850515" y="3531870"/>
            <a:ext cx="7374255" cy="1445260"/>
          </a:xfrm>
          <a:prstGeom prst="rect">
            <a:avLst/>
          </a:prstGeom>
          <a:noFill/>
        </p:spPr>
        <p:txBody>
          <a:bodyPr wrap="square" rtlCol="0" anchor="t">
            <a:spAutoFit/>
          </a:bodyPr>
          <a:p>
            <a:pPr marL="0" indent="0" algn="ctr">
              <a:lnSpc>
                <a:spcPct val="100000"/>
              </a:lnSpc>
              <a:buNone/>
            </a:pPr>
            <a:r>
              <a:rPr lang="zh-CN" altLang="en-US" sz="4400" b="1" dirty="0">
                <a:latin typeface="楷体" panose="02010609060101010101" pitchFamily="49" charset="-122"/>
                <a:ea typeface="楷体" panose="02010609060101010101" pitchFamily="49" charset="-122"/>
                <a:cs typeface="楷体" panose="02010609060101010101" pitchFamily="49" charset="-122"/>
                <a:sym typeface="+mn-ea"/>
              </a:rPr>
              <a:t>二、</a:t>
            </a:r>
            <a:r>
              <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药品销售未开具发票</a:t>
            </a:r>
            <a:endPar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endParaRPr>
          </a:p>
          <a:p>
            <a:pPr marL="0" indent="0" algn="ctr">
              <a:lnSpc>
                <a:spcPct val="100000"/>
              </a:lnSpc>
              <a:buNone/>
            </a:pPr>
            <a:r>
              <a:rPr lang="en-US" altLang="zh-CN"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风险分析</a:t>
            </a:r>
            <a:endPar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789305" y="1808480"/>
            <a:ext cx="10959465" cy="448056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《中华人民共和国药品管理法》</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  2019</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年</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12</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月</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1</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日起施行</a:t>
            </a:r>
            <a:endPar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nSpc>
                <a:spcPct val="150000"/>
              </a:lnSpc>
            </a:pP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《中华人民共和国药品管理法实施条例》</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2026</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年</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5</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月</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15</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日起施行</a:t>
            </a:r>
            <a:endPar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nSpc>
                <a:spcPct val="150000"/>
              </a:lnSpc>
            </a:pP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《医疗用毒性药品管理办法》</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  </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 </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1988</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年</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12</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月</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27</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日起施行</a:t>
            </a:r>
            <a:endPar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nSpc>
                <a:spcPct val="150000"/>
              </a:lnSpc>
            </a:pP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《药品经营质量管理规范》2016年6月30日起施行 </a:t>
            </a:r>
            <a:endPar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nSpc>
                <a:spcPct val="150000"/>
              </a:lnSpc>
            </a:pP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《互联网信息服务管理办法</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 </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 2000</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年</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9</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月</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25</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日起施行</a:t>
            </a:r>
            <a:endPar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nSpc>
                <a:spcPct val="150000"/>
              </a:lnSpc>
            </a:pP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rPr>
              <a:t>《药品经营和使用质量监督管理办法》</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rPr>
              <a:t> 2024年1月1日起施行</a:t>
            </a:r>
            <a:endPar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nSpc>
                <a:spcPct val="150000"/>
              </a:lnSpc>
            </a:pP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《药品现代物流规范化建设指导意见》</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 2026</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年</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3</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月</a:t>
            </a:r>
            <a:r>
              <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20</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日</a:t>
            </a:r>
            <a:r>
              <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sym typeface="+mn-ea"/>
              </a:rPr>
              <a:t>起施行</a:t>
            </a:r>
            <a:endPar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sym typeface="+mn-ea"/>
            </a:endParaRPr>
          </a:p>
          <a:p>
            <a:pPr>
              <a:lnSpc>
                <a:spcPct val="150000"/>
              </a:lnSpc>
            </a:pPr>
            <a:endParaRPr lang="en-US" alt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p>
            <a:pPr>
              <a:lnSpc>
                <a:spcPct val="150000"/>
              </a:lnSpc>
            </a:pPr>
            <a:endParaRPr lang="zh-CN" altLang="en-US" sz="24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1233170" y="484835"/>
            <a:ext cx="8128000" cy="64516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3600" b="1" kern="100" dirty="0">
                <a:effectLst/>
                <a:latin typeface="楷体" panose="02010609060101010101" pitchFamily="49" charset="-122"/>
                <a:ea typeface="楷体" panose="02010609060101010101" pitchFamily="49" charset="-122"/>
                <a:cs typeface="Times New Roman" panose="02020603050405020304" pitchFamily="18" charset="0"/>
              </a:rPr>
              <a:t>现行主要法规</a:t>
            </a:r>
            <a:endParaRPr lang="zh-CN" altLang="en-US" sz="3600" b="1" kern="100" dirty="0">
              <a:effectLst/>
              <a:latin typeface="楷体" panose="02010609060101010101" pitchFamily="49" charset="-122"/>
              <a:ea typeface="楷体" panose="02010609060101010101" pitchFamily="49"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871220" y="1336040"/>
            <a:ext cx="10222230" cy="4953635"/>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1、什么是 </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GSP？</a:t>
            </a:r>
            <a:r>
              <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kern="100" dirty="0">
                <a:solidFill>
                  <a:srgbClr val="002060"/>
                </a:solidFill>
                <a:effectLst/>
                <a:latin typeface="仿宋" panose="02010609060101010101" charset="-122"/>
                <a:ea typeface="仿宋" panose="02010609060101010101" charset="-122"/>
                <a:cs typeface="仿宋" panose="02010609060101010101" charset="-122"/>
              </a:rPr>
              <a:t>  </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药品经营质量管理规范英文是 </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Good Supply Practice,</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意为良好的供应规范，简称是药品 </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GSP</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a:p>
            <a:pPr algn="l">
              <a:buClrTx/>
              <a:buSzTx/>
              <a:buFontTx/>
            </a:pP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2、新修《药品经营质量管理规范》施行的时间是</a:t>
            </a:r>
            <a:r>
              <a:rPr lang="en-US" altLang="zh-CN" sz="3600" kern="100" dirty="0">
                <a:effectLst/>
                <a:latin typeface="楷体" panose="02010609060101010101" pitchFamily="49" charset="-122"/>
                <a:ea typeface="楷体" panose="02010609060101010101" pitchFamily="49" charset="-122"/>
              </a:rPr>
              <a:t> </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buClrTx/>
              <a:buSzTx/>
              <a:buFontTx/>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a:t>
            </a: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a:t>
            </a:r>
            <a:r>
              <a:rPr lang="zh-CN" altLang="en-US" sz="1800" kern="100" dirty="0">
                <a:solidFill>
                  <a:srgbClr val="002060"/>
                </a:solidFill>
                <a:effectLst/>
                <a:latin typeface="仿宋" panose="02010609060101010101" charset="-122"/>
                <a:ea typeface="仿宋" panose="02010609060101010101" charset="-122"/>
                <a:cs typeface="仿宋" panose="02010609060101010101" charset="-122"/>
              </a:rPr>
              <a:t>2016 年 6 月30日</a:t>
            </a:r>
            <a:endParaRPr lang="zh-CN" altLang="en-US"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endParaRPr lang="zh-CN" altLang="en-US"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3、新版 GSP 全面推进一项管理手段是什么？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buClrTx/>
              <a:buSzTx/>
              <a:buFontTx/>
            </a:pPr>
            <a:endParaRPr lang="zh-CN" altLang="en-US"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a:t>
            </a:r>
            <a:r>
              <a:rPr lang="zh-CN" altLang="en-US" sz="1800" kern="100" dirty="0">
                <a:solidFill>
                  <a:srgbClr val="002060"/>
                </a:solidFill>
                <a:effectLst/>
                <a:latin typeface="仿宋" panose="02010609060101010101" charset="-122"/>
                <a:ea typeface="仿宋" panose="02010609060101010101" charset="-122"/>
                <a:cs typeface="仿宋" panose="02010609060101010101" charset="-122"/>
              </a:rPr>
              <a:t>计算机管理信息系统</a:t>
            </a:r>
            <a:endParaRPr lang="zh-CN" altLang="en-US"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endParaRPr lang="zh-CN" altLang="en-US"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buNone/>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4、新版 GSP 强化两个重点环节是什么？</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buClrTx/>
              <a:buSzTx/>
              <a:buFontTx/>
              <a:buNone/>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buClrTx/>
              <a:buSzTx/>
              <a:buFontTx/>
              <a:buNone/>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药品购销渠道的管理、仓储温湿度控制</a:t>
            </a: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
        <p:nvSpPr>
          <p:cNvPr id="7" name="文本框 6"/>
          <p:cNvSpPr txBox="1"/>
          <p:nvPr/>
        </p:nvSpPr>
        <p:spPr>
          <a:xfrm>
            <a:off x="681990" y="1527810"/>
            <a:ext cx="10823575" cy="4686300"/>
          </a:xfrm>
          <a:prstGeom prst="rect">
            <a:avLst/>
          </a:prstGeom>
        </p:spPr>
        <p:txBody>
          <a:bodyPr>
            <a:noAutofit/>
          </a:bodyPr>
          <a:p>
            <a:pPr algn="l">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5</a:t>
            </a: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新版 GSP 突破三个难点问题是什么？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buClrTx/>
              <a:buSzTx/>
              <a:buFontTx/>
            </a:pP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票据管理、冷链管理、药品运输管理</a:t>
            </a: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6、从事质量管理、验收工作的人员应当在职在岗，不得兼职其他业 务工作是指哪几个方面？</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buClrTx/>
              <a:buSzTx/>
              <a:buFontTx/>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A、</a:t>
            </a:r>
            <a:r>
              <a:rPr lang="zh-CN" altLang="en-US" sz="1800" kern="100" dirty="0">
                <a:solidFill>
                  <a:srgbClr val="002060"/>
                </a:solidFill>
                <a:effectLst/>
                <a:latin typeface="仿宋" panose="02010609060101010101" charset="-122"/>
                <a:ea typeface="仿宋" panose="02010609060101010101" charset="-122"/>
                <a:cs typeface="仿宋" panose="02010609060101010101" charset="-122"/>
              </a:rPr>
              <a:t>质量负责人、质量管理部门负责人、质量管理员、验收员应与企 业签订正式劳动合同。</a:t>
            </a:r>
            <a:endParaRPr lang="zh-CN" altLang="en-US" sz="1800"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B、</a:t>
            </a:r>
            <a:r>
              <a:rPr lang="zh-CN" altLang="en-US" sz="1800" kern="100" dirty="0">
                <a:solidFill>
                  <a:srgbClr val="002060"/>
                </a:solidFill>
                <a:effectLst/>
                <a:latin typeface="仿宋" panose="02010609060101010101" charset="-122"/>
                <a:ea typeface="仿宋" panose="02010609060101010101" charset="-122"/>
                <a:cs typeface="仿宋" panose="02010609060101010101" charset="-122"/>
              </a:rPr>
              <a:t>质量负责人、质量管理部门负责人、质量管 理员、验收员应在工作时间内在岗履职。</a:t>
            </a:r>
            <a:endParaRPr lang="zh-CN" altLang="en-US" sz="1800"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C、</a:t>
            </a:r>
            <a:r>
              <a:rPr lang="zh-CN" altLang="en-US" sz="1800" kern="100" dirty="0">
                <a:solidFill>
                  <a:srgbClr val="002060"/>
                </a:solidFill>
                <a:effectLst/>
                <a:latin typeface="仿宋" panose="02010609060101010101" charset="-122"/>
                <a:ea typeface="仿宋" panose="02010609060101010101" charset="-122"/>
                <a:cs typeface="仿宋" panose="02010609060101010101" charset="-122"/>
              </a:rPr>
              <a:t>质量负责人、质量管理部门负责人、质量管理员、验收员不得兼职采购、收货、储存、养护、 销售、出库复核、运输、财会、信息管理等其他业务工作。 </a:t>
            </a:r>
            <a:endParaRPr lang="zh-CN" altLang="en-US" sz="1800" kern="100" dirty="0">
              <a:solidFill>
                <a:srgbClr val="002060"/>
              </a:solidFill>
              <a:effectLst/>
              <a:latin typeface="仿宋" panose="02010609060101010101" charset="-122"/>
              <a:ea typeface="仿宋" panose="02010609060101010101" charset="-122"/>
              <a:cs typeface="仿宋" panose="02010609060101010101" charset="-122"/>
            </a:endParaRPr>
          </a:p>
          <a:p>
            <a:pPr algn="l">
              <a:buClrTx/>
              <a:buSzTx/>
              <a:buFontTx/>
            </a:pP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699135" y="1588770"/>
            <a:ext cx="10161270" cy="3514090"/>
          </a:xfrm>
          <a:prstGeom prst="rect">
            <a:avLst/>
          </a:prstGeom>
          <a:noFill/>
        </p:spPr>
        <p:txBody>
          <a:bodyPr wrap="square" rtlCol="0" anchor="t">
            <a:noAutofit/>
          </a:bodyPr>
          <a:p>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6、质量管理体系文件的要求？</a:t>
            </a:r>
            <a:r>
              <a:rPr lang="zh-CN" altLang="en-US"/>
              <a:t>  </a:t>
            </a:r>
            <a:endParaRPr lang="zh-CN" altLang="en-US"/>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A</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质量管理体系文件内容应符合现行药品法律法规、政策文件的规定。</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B</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质量管理体系文件需围绕企业质量方针和质量目标来建立，覆盖质量管理的所有要求。</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C</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质量管理文件应符合经营规模、经营方式、经营范围、操作过程、控制标准等企业实际，满足实际经营需要。</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D</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质量管理体系文件应齐全、层次清晰。文件之间应保持内存逻辑性、关联性、一致性，不互相矛盾，还应包含企业经营的全方位，不能有管理体系文件未覆盖的管理空白区。</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877570" y="1591310"/>
            <a:ext cx="10448290" cy="3913505"/>
          </a:xfrm>
          <a:prstGeom prst="rect">
            <a:avLst/>
          </a:prstGeom>
          <a:noFill/>
        </p:spPr>
        <p:txBody>
          <a:bodyPr wrap="square" rtlCol="0" anchor="t">
            <a:noAutofit/>
          </a:bodyPr>
          <a:p>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7</a:t>
            </a: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培训内容包括？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A</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药品管理法、药品流通管理办法、药品经营质量管理规范等相关 法律法规；</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B</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药学相关知识，以及药品养护、储存与保管、服务与咨 询等技能；</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C</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质量管理制度；</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D</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a:t>
            </a: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部门职责、岗位职责及岗位操作规程等。 </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8、培训档案的内容？ </a:t>
            </a:r>
            <a:r>
              <a:rPr lang="zh-CN" altLang="en-US"/>
              <a:t> </a:t>
            </a:r>
            <a:endParaRPr lang="zh-CN" altLang="en-US"/>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应当包括企业培训档案和个人培训档案。培训档案内容应有培训计划、培训通知、培训教材、人员签到表、课件、考卷、培训评估表等。</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699135" y="1581785"/>
            <a:ext cx="9159240" cy="3466465"/>
          </a:xfrm>
          <a:prstGeom prst="rect">
            <a:avLst/>
          </a:prstGeom>
          <a:noFill/>
        </p:spPr>
        <p:txBody>
          <a:bodyPr wrap="square" rtlCol="0" anchor="t">
            <a:noAutofit/>
          </a:bodyPr>
          <a:p>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9、什么是首营企业？ </a:t>
            </a:r>
            <a:r>
              <a:rPr lang="zh-CN" altLang="en-US"/>
              <a:t> </a:t>
            </a:r>
            <a:endParaRPr lang="zh-CN" altLang="en-US"/>
          </a:p>
          <a:p>
            <a:endParaRPr lang="zh-CN" altLang="en-US"/>
          </a:p>
          <a:p>
            <a:r>
              <a:rPr lang="en-US" altLang="zh-CN" kern="100" dirty="0">
                <a:solidFill>
                  <a:srgbClr val="002060"/>
                </a:solidFill>
                <a:effectLst/>
                <a:latin typeface="仿宋" panose="02010609060101010101" charset="-122"/>
                <a:ea typeface="仿宋" panose="02010609060101010101" charset="-122"/>
                <a:cs typeface="仿宋" panose="02010609060101010101" charset="-122"/>
              </a:rPr>
              <a:t>  是指购进药品时，与本企业首次发生供需关系的药品生产或经营企业。</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r>
              <a:rPr lang="zh-CN" altLang="en-US"/>
              <a:t>    </a:t>
            </a:r>
            <a:endParaRPr lang="zh-CN" altLang="en-US"/>
          </a:p>
          <a:p>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10、什么首营品种？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kern="100" dirty="0">
                <a:solidFill>
                  <a:srgbClr val="002060"/>
                </a:solidFill>
                <a:effectLst/>
                <a:latin typeface="仿宋" panose="02010609060101010101" charset="-122"/>
                <a:ea typeface="仿宋" panose="02010609060101010101" charset="-122"/>
                <a:cs typeface="仿宋" panose="02010609060101010101" charset="-122"/>
              </a:rPr>
              <a:t>  是指本企业首次购进的药品。</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r>
              <a:rPr lang="zh-CN" altLang="en-US"/>
              <a:t>   </a:t>
            </a:r>
            <a:endParaRPr lang="zh-CN" altLang="en-US"/>
          </a:p>
          <a:p>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11、什么质量保证协议？ </a:t>
            </a:r>
            <a:r>
              <a:rPr lang="zh-CN" altLang="en-US"/>
              <a:t> </a:t>
            </a:r>
            <a:endParaRPr lang="zh-CN" altLang="en-US"/>
          </a:p>
          <a:p>
            <a:endParaRPr lang="zh-CN" altLang="en-US"/>
          </a:p>
          <a:p>
            <a:r>
              <a:rPr lang="en-US" altLang="zh-CN" kern="100" dirty="0">
                <a:solidFill>
                  <a:srgbClr val="002060"/>
                </a:solidFill>
                <a:effectLst/>
                <a:latin typeface="仿宋" panose="02010609060101010101" charset="-122"/>
                <a:ea typeface="仿宋" panose="02010609060101010101" charset="-122"/>
                <a:cs typeface="仿宋" panose="02010609060101010101" charset="-122"/>
              </a:rPr>
              <a:t>  是指购销双方为保证药品质量、明确质量责任而签订的合同约定。 </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698500" y="1549400"/>
            <a:ext cx="10436860" cy="4723765"/>
          </a:xfrm>
          <a:prstGeom prst="rect">
            <a:avLst/>
          </a:prstGeom>
          <a:noFill/>
        </p:spPr>
        <p:txBody>
          <a:bodyPr wrap="square" rtlCol="0" anchor="t">
            <a:noAutofit/>
          </a:bodyPr>
          <a:p>
            <a:pPr algn="l">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12</a:t>
            </a: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什么是原印章？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是指企业在购销活动中，为证明企业身份在相关文件或凭证上加盖 的企业公章、发票专用章、质量管理专用章、药品出库专用章的原始 印记，不能是印刷、影印、复印等复制后的印记。</a:t>
            </a:r>
            <a:r>
              <a:rPr lang="zh-CN" altLang="en-US"/>
              <a:t> </a:t>
            </a:r>
            <a:endParaRPr lang="zh-CN" altLang="en-US"/>
          </a:p>
          <a:p>
            <a:pPr algn="l">
              <a:lnSpc>
                <a:spcPct val="150000"/>
              </a:lnSpc>
              <a:buClrTx/>
              <a:buSzTx/>
              <a:buFontTx/>
            </a:pPr>
            <a:endParaRPr lang="zh-CN" altLang="en-US"/>
          </a:p>
          <a:p>
            <a:pPr>
              <a:lnSpc>
                <a:spcPct val="150000"/>
              </a:lnSpc>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13、对首营企业的审核，应当查验加盖其公章原印章的的资料有哪些？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（一）《药品生产许可证》或者《药品经营许可证》复印件； </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（二）营业执照、税务登记、组织机构代码的证件复印件，及上一年度企业年度报告公示情况；</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（三）《药品生产质量管理规范》认证证书或者《药品经营质量管理规范》认证证书复印件；</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（四）相关印 章、随货同行单（票）样式；</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（五）开户户名、开户银行及账号。 </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687070" y="1171575"/>
            <a:ext cx="10639425" cy="5308600"/>
          </a:xfrm>
          <a:prstGeom prst="rect">
            <a:avLst/>
          </a:prstGeom>
          <a:noFill/>
        </p:spPr>
        <p:txBody>
          <a:bodyPr wrap="square" rtlCol="0" anchor="t">
            <a:noAutofit/>
          </a:bodyPr>
          <a:p>
            <a:pPr algn="l">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14、供货单位销售人员资料包括？</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A、加盖供货单位公章原印章的销售人员身份证复印件；</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nSpc>
                <a:spcPct val="150000"/>
              </a:lnSpc>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B、加盖供 货单位公章原印章和法定代表人印章或者签名的授权书，授权书应当 载明被授权人姓名、身份证号码，以及授权销售的品种、地域、期限；</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nSpc>
                <a:spcPct val="150000"/>
              </a:lnSpc>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C、供货单位及供货品种相关资料。</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r>
              <a:rPr lang="en-US" altLang="zh-CN" kern="100" dirty="0">
                <a:solidFill>
                  <a:srgbClr val="002060"/>
                </a:solidFill>
                <a:effectLst/>
                <a:latin typeface="仿宋" panose="02010609060101010101" charset="-122"/>
                <a:ea typeface="仿宋" panose="02010609060101010101" charset="-122"/>
                <a:cs typeface="仿宋" panose="02010609060101010101" charset="-122"/>
              </a:rPr>
              <a:t> </a:t>
            </a:r>
            <a:r>
              <a:rPr lang="zh-CN" altLang="en-US"/>
              <a:t> </a:t>
            </a:r>
            <a:endParaRPr lang="zh-CN" altLang="en-US"/>
          </a:p>
          <a:p>
            <a:pPr algn="l">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15、质量保证协议书的内容？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buClrTx/>
              <a:buSzTx/>
              <a:buNone/>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A、明确双方质量责任；</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None/>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B、供货单位应当提供符合规定的资料且对其真实性、有效性负责；</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None/>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C、供货单位应当按照国家规定开具发票；</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None/>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D、 药品质量符合药品标准等有关要求；</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None/>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E、药品包装、标签、说明书符合 有关规定；</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None/>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F、药品运输的质量保证及责任；</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None/>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G、质量保证协议的有效期限。</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503555" y="1439545"/>
            <a:ext cx="10588625" cy="4789805"/>
          </a:xfrm>
          <a:prstGeom prst="rect">
            <a:avLst/>
          </a:prstGeom>
        </p:spPr>
        <p:txBody>
          <a:bodyPr>
            <a:noAutofit/>
          </a:bodyPr>
          <a:p>
            <a:pPr marL="0" algn="l">
              <a:buClrTx/>
              <a:buSzTx/>
              <a:buFontTx/>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16、从事冷藏冷冻药品储存、运输等人员要求？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algn="l">
              <a:buClrTx/>
              <a:buSzTx/>
              <a:buFontTx/>
            </a:pP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gn="just">
              <a:spcBef>
                <a:spcPct val="0"/>
              </a:spcBef>
              <a:spcAft>
                <a:spcPct val="0"/>
              </a:spcAft>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应当接受相关法律法规和专业知识培训并经考核合格后方可上岗。</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17、冷藏、冷冻药品到货时，应当对核实的记录？</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gn="just">
              <a:spcBef>
                <a:spcPct val="0"/>
              </a:spcBef>
              <a:spcAft>
                <a:spcPct val="0"/>
              </a:spcAft>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gn="just">
              <a:spcBef>
                <a:spcPct val="0"/>
              </a:spcBef>
              <a:spcAft>
                <a:spcPct val="0"/>
              </a:spcAft>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a:t>
            </a:r>
            <a:r>
              <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rPr>
              <a:t>其运输方式及运输过程的温度记录、运输时间等质量控制状况进行 重点检查并记录。  </a:t>
            </a:r>
            <a:endPar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endPar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18、冷藏、冷冻药品收货时要核实运输方式？ </a:t>
            </a:r>
            <a:r>
              <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rPr>
              <a:t> </a:t>
            </a:r>
            <a:endPar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endPar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a:t>
            </a:r>
            <a:r>
              <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rPr>
              <a:t>冷藏车、车载冷藏箱或者保温箱。</a:t>
            </a:r>
            <a:endPar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956945" y="1171575"/>
            <a:ext cx="10004425" cy="5158740"/>
          </a:xfrm>
          <a:prstGeom prst="rect">
            <a:avLst/>
          </a:prstGeom>
        </p:spPr>
        <p:txBody>
          <a:bodyPr>
            <a:noAutofit/>
          </a:bodyPr>
          <a:p>
            <a:pPr marL="0" indent="0" algn="just">
              <a:lnSpc>
                <a:spcPct val="150000"/>
              </a:lnSpc>
              <a:spcBef>
                <a:spcPct val="0"/>
              </a:spcBef>
              <a:spcAft>
                <a:spcPct val="0"/>
              </a:spcAft>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19、冷藏、冷冻药品收货时要核实运输方式？ </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algn="just">
              <a:lnSpc>
                <a:spcPct val="150000"/>
              </a:lnSpc>
              <a:buClrTx/>
              <a:buSzTx/>
              <a:buNone/>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冷藏车、车载冷藏箱或者保温箱。</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r>
              <a:rPr lang="en-US" altLang="zh-CN" sz="1600" b="0" i="0">
                <a:latin typeface="PingFang SC"/>
                <a:ea typeface="PingFang SC"/>
              </a:rPr>
              <a:t> </a:t>
            </a:r>
            <a:endParaRPr lang="en-US" altLang="zh-CN" sz="1600" b="0" i="0">
              <a:latin typeface="PingFang SC"/>
              <a:ea typeface="PingFang SC"/>
            </a:endParaRPr>
          </a:p>
          <a:p>
            <a:pPr marL="0" algn="just">
              <a:buClrTx/>
              <a:buSzTx/>
              <a:buFontTx/>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20、冷藏、冷冻药品收货记录内容应包括？ </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algn="just">
              <a:lnSpc>
                <a:spcPct val="150000"/>
              </a:lnSpc>
              <a:buClrTx/>
              <a:buSzTx/>
              <a:buFontTx/>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药品通用名称、规格、批号、数量、生产厂商、供货单位、启运时</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algn="just">
              <a:lnSpc>
                <a:spcPct val="150000"/>
              </a:lnSpc>
              <a:buClrTx/>
              <a:buSzTx/>
              <a:buFontTx/>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间、运输方式、运输单位、到货时间、起运温度、在途温度、到货温</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algn="just">
              <a:lnSpc>
                <a:spcPct val="150000"/>
              </a:lnSpc>
              <a:buClrTx/>
              <a:buSzTx/>
              <a:buFontTx/>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度、收货人员等。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algn="just">
              <a:lnSpc>
                <a:spcPct val="150000"/>
              </a:lnSpc>
              <a:buClrTx/>
              <a:buSzTx/>
              <a:buFontTx/>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21、冷藏、冷冻药品未采用规定的冷藏设施运输的或者运输过程及到</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algn="just">
              <a:lnSpc>
                <a:spcPct val="150000"/>
              </a:lnSpc>
              <a:buClrTx/>
              <a:buSzTx/>
              <a:buFontTx/>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货时温度不符合规定的应当怎么处理？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algn="just">
              <a:lnSpc>
                <a:spcPct val="150000"/>
              </a:lnSpc>
              <a:buClrTx/>
              <a:buSzTx/>
              <a:buFontTx/>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拒收。 </a:t>
            </a:r>
            <a:endParaRPr lang="en-US" altLang="zh-CN" sz="1600" b="0" i="0">
              <a:latin typeface="PingFang SC"/>
              <a:ea typeface="PingFang SC"/>
            </a:endParaRPr>
          </a:p>
          <a:p>
            <a:pPr marL="0" algn="just">
              <a:lnSpc>
                <a:spcPct val="150000"/>
              </a:lnSpc>
              <a:buClrTx/>
              <a:buSzTx/>
              <a:buNone/>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22、冷藏、冷冻药品应当在哪里待验？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gn="just">
              <a:lnSpc>
                <a:spcPct val="150000"/>
              </a:lnSpc>
              <a:spcBef>
                <a:spcPct val="0"/>
              </a:spcBef>
              <a:spcAft>
                <a:spcPct val="0"/>
              </a:spcAft>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冷藏库、冷冻库内</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1103630" y="1335405"/>
            <a:ext cx="10473055" cy="3935095"/>
          </a:xfrm>
          <a:prstGeom prst="rect">
            <a:avLst/>
          </a:prstGeom>
          <a:noFill/>
        </p:spPr>
        <p:txBody>
          <a:bodyPr wrap="square" rtlCol="0" anchor="t">
            <a:noAutofit/>
          </a:bodyPr>
          <a:p>
            <a:pPr>
              <a:lnSpc>
                <a:spcPct val="150000"/>
              </a:lnSpc>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23、保温箱使用于冷藏药品运输时在使用前应经过什么处理？达到规 定温度后方可使用。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放置在冷库预冷区处理  </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nSpc>
                <a:spcPct val="150000"/>
              </a:lnSpc>
            </a:pPr>
            <a:endParaRPr lang="zh-CN" altLang="en-US"/>
          </a:p>
          <a:p>
            <a:pPr algn="l">
              <a:lnSpc>
                <a:spcPct val="150000"/>
              </a:lnSpc>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24、冷藏车在装车前应确保车辆能正常启动、运行，怎么样处理后再 装车？ </a:t>
            </a:r>
            <a:r>
              <a:rPr lang="zh-CN" altLang="en-US"/>
              <a:t> </a:t>
            </a:r>
            <a:endParaRPr lang="zh-CN" altLang="en-US"/>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按照验证结果在装车前进行开机预冷，预冷至规定温度后，关闭制 冷机，司机到冷库跟仓管员交接货品，进行装车</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gn="l">
              <a:lnSpc>
                <a:spcPct val="150000"/>
              </a:lnSpc>
              <a:buClrTx/>
              <a:buSzTx/>
              <a:buFontTx/>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25</a:t>
            </a: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药品运输应采用什么运输工具，防止药品曝晒、跌落、破损、遗失、被雨雪等污染？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a:t>
            </a:r>
            <a:r>
              <a:rPr lang="zh-CN" altLang="en-US" kern="100" dirty="0">
                <a:solidFill>
                  <a:srgbClr val="002060"/>
                </a:solidFill>
                <a:effectLst/>
                <a:latin typeface="仿宋" panose="02010609060101010101" charset="-122"/>
                <a:ea typeface="仿宋" panose="02010609060101010101" charset="-122"/>
                <a:cs typeface="仿宋" panose="02010609060101010101" charset="-122"/>
              </a:rPr>
              <a:t>封闭式</a:t>
            </a:r>
            <a:endParaRPr lang="zh-CN" altLang="en-US"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812800" y="1336040"/>
            <a:ext cx="10435590" cy="5045075"/>
          </a:xfrm>
          <a:prstGeom prst="rect">
            <a:avLst/>
          </a:prstGeom>
        </p:spPr>
        <p:txBody>
          <a:bodyPr>
            <a:noAutofit/>
          </a:bodyPr>
          <a:p>
            <a:pPr marL="0" indent="0" algn="just">
              <a:lnSpc>
                <a:spcPct val="150000"/>
              </a:lnSpc>
              <a:spcBef>
                <a:spcPct val="0"/>
              </a:spcBef>
              <a:spcAft>
                <a:spcPct val="0"/>
              </a:spcAft>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26</a:t>
            </a:r>
            <a:r>
              <a:rPr lang="zh-CN" altLang="en-US"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冷藏、冷冻药品应采用冷藏车、冷藏箱、保温箱等运输，满足药品温度控制要求，制定什么措施保证冷链不断链？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gn="just">
              <a:lnSpc>
                <a:spcPct val="150000"/>
              </a:lnSpc>
              <a:spcBef>
                <a:spcPct val="0"/>
              </a:spcBef>
              <a:spcAft>
                <a:spcPct val="0"/>
              </a:spcAft>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制定有《冷藏药品贮存及运输应急保障方案》，明确在冷藏药品应急时、双方的冷库、冷藏运输车辆共享，任何一方发生事故可以协调调用另一方的冷库、冷藏车应急，可以保证药品储存过程中突然出现停电、冷库运行故障以及车辆运输过程中发生故障抛锚或制冷设备停止工作等突发事件的应急</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lnSpc>
                <a:spcPct val="150000"/>
              </a:lnSpc>
              <a:spcBef>
                <a:spcPct val="0"/>
              </a:spcBef>
              <a:spcAft>
                <a:spcPct val="0"/>
              </a:spcAft>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处置，确保冷藏药品储存运输安全。</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lnSpc>
                <a:spcPct val="150000"/>
              </a:lnSpc>
              <a:spcBef>
                <a:spcPct val="0"/>
              </a:spcBef>
              <a:spcAft>
                <a:spcPct val="0"/>
              </a:spcAft>
            </a:pP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lnSpc>
                <a:spcPct val="150000"/>
              </a:lnSpc>
              <a:spcBef>
                <a:spcPct val="0"/>
              </a:spcBef>
              <a:spcAft>
                <a:spcPct val="0"/>
              </a:spcAft>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27</a:t>
            </a:r>
            <a:r>
              <a:rPr lang="zh-CN" altLang="en-US"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冷藏、冷冻药品运输应急预案包括哪些内容，能有效保证冷链完整和药品质量安全，保证安全、及时、准确的将药品送到客户？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indent="0" algn="just">
              <a:lnSpc>
                <a:spcPct val="150000"/>
              </a:lnSpc>
              <a:spcBef>
                <a:spcPct val="0"/>
              </a:spcBef>
              <a:spcAft>
                <a:spcPct val="0"/>
              </a:spcAft>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a:t>
            </a:r>
            <a:r>
              <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rPr>
              <a:t>冷库故障、停电、车辆故障等突发事件措施</a:t>
            </a:r>
            <a:endParaRPr lang="zh-CN" altLang="en-US"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lnSpc>
                <a:spcPct val="150000"/>
              </a:lnSpc>
              <a:spcBef>
                <a:spcPct val="0"/>
              </a:spcBef>
              <a:spcAft>
                <a:spcPct val="0"/>
              </a:spcAft>
            </a:pP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718820" y="1450975"/>
            <a:ext cx="10834370" cy="4087495"/>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buClrTx/>
              <a:buSzTx/>
              <a:buNone/>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28</a:t>
            </a: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运输条件不符合规定时，如：冷藏车制冷达不到规定温度的，厢 式货车车门不能密闭的，油箱容量出现预警的，等等应当如何处理？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buClrTx/>
              <a:buSzTx/>
              <a:buNone/>
            </a:pPr>
            <a:r>
              <a:rPr lang="en-US" altLang="zh-CN" sz="1800" kern="100" dirty="0">
                <a:solidFill>
                  <a:srgbClr val="002060"/>
                </a:solidFill>
                <a:effectLst/>
                <a:latin typeface="仿宋" panose="02010609060101010101" charset="-122"/>
                <a:ea typeface="仿宋" panose="02010609060101010101" charset="-122"/>
                <a:cs typeface="仿宋" panose="02010609060101010101" charset="-122"/>
              </a:rPr>
              <a:t>   不得发运。 </a:t>
            </a: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a:p>
            <a:pPr algn="just">
              <a:lnSpc>
                <a:spcPct val="150000"/>
              </a:lnSpc>
              <a:buClrTx/>
              <a:buSzTx/>
              <a:buNone/>
            </a:pP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  29</a:t>
            </a: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sym typeface="+mn-ea"/>
              </a:rPr>
              <a:t>企业应当严格审核购货单位的哪些范围？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algn="just">
              <a:lnSpc>
                <a:spcPct val="150000"/>
              </a:lnSpc>
              <a:buClrTx/>
              <a:buSzTx/>
              <a:buFontTx/>
            </a:pPr>
            <a:r>
              <a:rPr lang="en-US" altLang="zh-CN" sz="2000" kern="100" dirty="0">
                <a:solidFill>
                  <a:srgbClr val="002060"/>
                </a:solidFill>
                <a:effectLst/>
                <a:latin typeface="仿宋" panose="02010609060101010101" charset="-122"/>
                <a:ea typeface="仿宋" panose="02010609060101010101" charset="-122"/>
                <a:cs typeface="仿宋" panose="02010609060101010101" charset="-122"/>
                <a:sym typeface="+mn-ea"/>
              </a:rPr>
              <a:t>  生产范围、经营范围或者诊疗范围，并按照相应的范围销售药品。 </a:t>
            </a:r>
            <a:endParaRPr lang="en-US" altLang="zh-CN" sz="1800" kern="100" dirty="0">
              <a:solidFill>
                <a:srgbClr val="002060"/>
              </a:solidFill>
              <a:effectLst/>
              <a:latin typeface="仿宋" panose="02010609060101010101" charset="-122"/>
              <a:ea typeface="仿宋" panose="02010609060101010101" charset="-122"/>
              <a:cs typeface="仿宋" panose="02010609060101010101" charset="-122"/>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1233805" y="1438910"/>
            <a:ext cx="9799320" cy="4610100"/>
          </a:xfrm>
          <a:prstGeom prst="rect">
            <a:avLst/>
          </a:prstGeom>
        </p:spPr>
        <p:txBody>
          <a:bodyPr>
            <a:noAutofit/>
          </a:bodyPr>
          <a:p>
            <a:pPr marL="0" indent="0" algn="just">
              <a:spcBef>
                <a:spcPct val="0"/>
              </a:spcBef>
              <a:spcAft>
                <a:spcPct val="0"/>
              </a:spcAft>
            </a:pPr>
            <a:r>
              <a:rPr lang="en-US" altLang="zh-CN" sz="1600" b="0" i="0">
                <a:latin typeface="PingFang SC"/>
                <a:ea typeface="PingFang SC"/>
              </a:rPr>
              <a:t> </a:t>
            </a:r>
            <a:endParaRPr lang="en-US" altLang="zh-CN" sz="1600" b="0" i="0">
              <a:latin typeface="PingFang SC"/>
              <a:ea typeface="PingFang SC"/>
            </a:endParaRPr>
          </a:p>
          <a:p>
            <a:pPr marL="0" algn="just">
              <a:buClrTx/>
              <a:buSzTx/>
              <a:buFontTx/>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30、销售记录应当包括有哪些？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algn="just">
              <a:lnSpc>
                <a:spcPct val="150000"/>
              </a:lnSpc>
              <a:buClrTx/>
              <a:buSzTx/>
              <a:buFontTx/>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药品的通用名称、规格、剂型、批号、有效期、生产厂商、购货单</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algn="just">
              <a:lnSpc>
                <a:spcPct val="150000"/>
              </a:lnSpc>
              <a:buClrTx/>
              <a:buSzTx/>
              <a:buFontTx/>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位、销售数量、单价、金额、销售日期等内容。</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a:p>
            <a:pPr marL="0" indent="0" algn="just">
              <a:spcBef>
                <a:spcPct val="0"/>
              </a:spcBef>
              <a:spcAft>
                <a:spcPct val="0"/>
              </a:spcAft>
            </a:pPr>
            <a:r>
              <a:rPr lang="en-US" altLang="zh-CN" sz="1600" b="0" i="0">
                <a:latin typeface="PingFang SC"/>
                <a:ea typeface="PingFang SC"/>
              </a:rPr>
              <a:t> </a:t>
            </a:r>
            <a:endParaRPr lang="en-US" altLang="zh-CN" sz="1600" b="0" i="0">
              <a:latin typeface="PingFang SC"/>
              <a:ea typeface="PingFang SC"/>
            </a:endParaRPr>
          </a:p>
          <a:p>
            <a:pPr marL="0" algn="just">
              <a:buClrTx/>
              <a:buSzTx/>
              <a:buFontTx/>
            </a:pPr>
            <a:r>
              <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31、销售发票上应列明内容有哪些？如不能列明全部内容，应附《销售货物或者提供应税劳务清单》，并加盖企业财务专用章或发票专用章、注明税票号码。 </a:t>
            </a:r>
            <a:endParaRPr lang="en-US" altLang="zh-CN" sz="2000" b="1" i="0"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marL="0" algn="just">
              <a:lnSpc>
                <a:spcPct val="150000"/>
              </a:lnSpc>
              <a:buClrTx/>
              <a:buSzTx/>
              <a:buNone/>
            </a:pPr>
            <a:r>
              <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rPr>
              <a:t>  销售药品的名称、规格、单位、数量、金额等。 </a:t>
            </a:r>
            <a:endParaRPr lang="en-US" altLang="zh-CN" sz="1800" b="0" i="0"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2153285" y="1343025"/>
            <a:ext cx="9352280" cy="3456940"/>
          </a:xfrm>
          <a:prstGeom prst="rect">
            <a:avLst/>
          </a:prstGeom>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2" name="文本框 1"/>
          <p:cNvSpPr txBox="1"/>
          <p:nvPr/>
        </p:nvSpPr>
        <p:spPr>
          <a:xfrm>
            <a:off x="782320" y="1440180"/>
            <a:ext cx="9602470" cy="4776470"/>
          </a:xfrm>
          <a:prstGeom prst="rect">
            <a:avLst/>
          </a:prstGeom>
          <a:noFill/>
        </p:spPr>
        <p:txBody>
          <a:bodyPr wrap="square" rtlCol="0" anchor="t">
            <a:noAutofit/>
          </a:bodyPr>
          <a:p>
            <a:pPr>
              <a:lnSpc>
                <a:spcPct val="150000"/>
              </a:lnSpc>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32</a:t>
            </a: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销售发票是指什么？做到票、账、货、款一致。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《增值税专用发票》或《增值税普通发票》。 </a:t>
            </a:r>
            <a:r>
              <a:rPr lang="zh-CN" altLang="en-US"/>
              <a:t> </a:t>
            </a:r>
            <a:endParaRPr lang="zh-CN" altLang="en-US"/>
          </a:p>
          <a:p>
            <a:pPr>
              <a:lnSpc>
                <a:spcPct val="150000"/>
              </a:lnSpc>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33</a:t>
            </a:r>
            <a:r>
              <a:rPr lang="zh-CN" altLang="en-US"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销售发票或《销售货物或者提供应税劳务清单》的内容应与什么 一致？ </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出库随货同行单的相关内容  </a:t>
            </a:r>
            <a:r>
              <a:rPr lang="zh-CN" altLang="en-US"/>
              <a:t> </a:t>
            </a:r>
            <a:endParaRPr lang="zh-CN" altLang="en-US"/>
          </a:p>
          <a:p>
            <a:pPr>
              <a:lnSpc>
                <a:spcPct val="150000"/>
              </a:lnSpc>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34、销售含特殊成份药品  （含麻黄碱复方制剂、复方甘草片、复方地芬诺酯片等药品）时，不得采取什么方式交易？</a:t>
            </a:r>
            <a:endPar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禁止现金交易的，不得现金交易。</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a:p>
            <a:pPr>
              <a:lnSpc>
                <a:spcPct val="150000"/>
              </a:lnSpc>
            </a:pPr>
            <a:r>
              <a:rPr lang="en-US" altLang="zh-CN" sz="2000" b="1" kern="100" dirty="0">
                <a:solidFill>
                  <a:srgbClr val="92D050"/>
                </a:solidFill>
                <a:effectLst/>
                <a:latin typeface="微软雅黑" panose="020B0503020204020204" pitchFamily="34" charset="-122"/>
                <a:ea typeface="微软雅黑" panose="020B0503020204020204" pitchFamily="34" charset="-122"/>
                <a:cs typeface="Times New Roman" panose="02020603050405020304" pitchFamily="18" charset="0"/>
              </a:rPr>
              <a:t>35、销售记录应保存的几年？</a:t>
            </a:r>
            <a:r>
              <a:rPr lang="zh-CN" altLang="en-US"/>
              <a:t>  </a:t>
            </a:r>
            <a:endParaRPr lang="zh-CN" altLang="en-US"/>
          </a:p>
          <a:p>
            <a:pPr algn="l">
              <a:lnSpc>
                <a:spcPct val="150000"/>
              </a:lnSpc>
              <a:buClrTx/>
              <a:buSzTx/>
              <a:buFontTx/>
            </a:pPr>
            <a:r>
              <a:rPr lang="en-US" altLang="zh-CN" kern="100" dirty="0">
                <a:solidFill>
                  <a:srgbClr val="002060"/>
                </a:solidFill>
                <a:effectLst/>
                <a:latin typeface="仿宋" panose="02010609060101010101" charset="-122"/>
                <a:ea typeface="仿宋" panose="02010609060101010101" charset="-122"/>
                <a:cs typeface="仿宋" panose="02010609060101010101" charset="-122"/>
              </a:rPr>
              <a:t>  药品有效期后 1 年，不得少于 5 年。</a:t>
            </a:r>
            <a:endParaRPr lang="en-US" altLang="zh-CN" kern="100" dirty="0">
              <a:solidFill>
                <a:srgbClr val="002060"/>
              </a:solidFill>
              <a:effectLst/>
              <a:latin typeface="仿宋" panose="02010609060101010101" charset="-122"/>
              <a:ea typeface="仿宋" panose="02010609060101010101" charset="-122"/>
              <a:cs typeface="仿宋" panose="02010609060101010101" charset="-122"/>
            </a:endParaRPr>
          </a:p>
        </p:txBody>
      </p:sp>
      <p:sp>
        <p:nvSpPr>
          <p:cNvPr id="7" name="文本框 6"/>
          <p:cNvSpPr txBox="1"/>
          <p:nvPr/>
        </p:nvSpPr>
        <p:spPr>
          <a:xfrm>
            <a:off x="1483360" y="649300"/>
            <a:ext cx="8128000" cy="521970"/>
          </a:xfrm>
          <a:prstGeom prst="rect">
            <a:avLst/>
          </a:prstGeom>
        </p:spPr>
        <p:txBody>
          <a:bodyPr>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一、</a:t>
            </a:r>
            <a:r>
              <a:rPr lang="en-US" altLang="zh-CN" sz="2800" b="1" spc="400">
                <a:latin typeface="Arial" panose="020B0604020202020204" pitchFamily="34" charset="0"/>
                <a:ea typeface="微软雅黑" panose="020B0503020204020204" pitchFamily="34" charset="-122"/>
              </a:rPr>
              <a:t>GSP</a:t>
            </a:r>
            <a:r>
              <a:rPr lang="zh-CN" altLang="en-US" sz="2800" b="1" spc="400">
                <a:latin typeface="Arial" panose="020B0604020202020204" pitchFamily="34" charset="0"/>
                <a:ea typeface="微软雅黑" panose="020B0503020204020204" pitchFamily="34" charset="-122"/>
              </a:rPr>
              <a:t>基础知识</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1233170" y="2127250"/>
            <a:ext cx="8580755" cy="2042160"/>
          </a:xfrm>
          <a:prstGeom prst="rect">
            <a:avLst/>
          </a:prstGeom>
          <a:noFill/>
        </p:spPr>
        <p:txBody>
          <a:bodyPr wrap="square">
            <a:noAutofit/>
          </a:bodyPr>
          <a:lstStyle/>
          <a:p>
            <a:pPr marL="0" indent="0" algn="ctr">
              <a:lnSpc>
                <a:spcPct val="100000"/>
              </a:lnSpc>
              <a:buNone/>
            </a:pPr>
            <a:r>
              <a:rPr lang="en-US" altLang="zh-CN" sz="2800" dirty="0"/>
              <a:t>     </a:t>
            </a:r>
            <a:r>
              <a:rPr lang="en-US" altLang="zh-CN" sz="2800" dirty="0">
                <a:latin typeface="楷体" panose="02010609060101010101" pitchFamily="49" charset="-122"/>
                <a:ea typeface="楷体" panose="02010609060101010101" pitchFamily="49" charset="-122"/>
                <a:cs typeface="楷体" panose="02010609060101010101" pitchFamily="49" charset="-122"/>
              </a:rPr>
              <a:t>   </a:t>
            </a:r>
            <a:r>
              <a:rPr lang="en-US" altLang="zh-CN" sz="4400" dirty="0">
                <a:latin typeface="楷体" panose="02010609060101010101" pitchFamily="49" charset="-122"/>
                <a:ea typeface="楷体" panose="02010609060101010101" pitchFamily="49" charset="-122"/>
                <a:cs typeface="楷体" panose="02010609060101010101" pitchFamily="49" charset="-122"/>
              </a:rPr>
              <a:t> </a:t>
            </a:r>
            <a:r>
              <a:rPr lang="zh-CN" altLang="en-US" sz="4400" b="1" dirty="0">
                <a:latin typeface="楷体" panose="02010609060101010101" pitchFamily="49" charset="-122"/>
                <a:ea typeface="楷体" panose="02010609060101010101" pitchFamily="49" charset="-122"/>
                <a:cs typeface="楷体" panose="02010609060101010101" pitchFamily="49" charset="-122"/>
              </a:rPr>
              <a:t>二、</a:t>
            </a:r>
            <a:r>
              <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药品销售未开具发票</a:t>
            </a:r>
            <a:endPar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endParaRPr>
          </a:p>
          <a:p>
            <a:pPr marL="0" indent="0" algn="ctr">
              <a:lnSpc>
                <a:spcPct val="100000"/>
              </a:lnSpc>
              <a:buNone/>
            </a:pPr>
            <a:r>
              <a:rPr lang="en-US" altLang="zh-CN"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风险分析</a:t>
            </a:r>
            <a:endParaRPr lang="zh-CN" altLang="en-US" sz="4400" b="1" dirty="0">
              <a:solidFill>
                <a:srgbClr val="002060"/>
              </a:solidFill>
              <a:latin typeface="楷体" panose="02010609060101010101" pitchFamily="49" charset="-122"/>
              <a:ea typeface="楷体" panose="02010609060101010101" pitchFamily="49" charset="-122"/>
              <a:cs typeface="楷体" panose="02010609060101010101" pitchFamily="49" charset="-122"/>
            </a:endParaRPr>
          </a:p>
          <a:p>
            <a:pPr>
              <a:lnSpc>
                <a:spcPct val="150000"/>
              </a:lnSpc>
            </a:pPr>
            <a:endParaRPr lang="zh-CN" altLang="en-US" sz="4400" dirty="0">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471805" y="1887220"/>
            <a:ext cx="11017885" cy="3321050"/>
          </a:xfrm>
          <a:prstGeom prst="rect">
            <a:avLst/>
          </a:prstGeom>
          <a:noFill/>
        </p:spPr>
        <p:txBody>
          <a:bodyPr wrap="square">
            <a:noAutofit/>
          </a:bodyPr>
          <a:lstStyle/>
          <a:p>
            <a:pPr>
              <a:lnSpc>
                <a:spcPct val="150000"/>
              </a:lnSpc>
            </a:pPr>
            <a:r>
              <a:rPr lang="en-US" altLang="zh-CN" sz="2000" dirty="0">
                <a:latin typeface="仿宋" panose="02010609060101010101" charset="-122"/>
                <a:ea typeface="仿宋" panose="02010609060101010101" charset="-122"/>
                <a:cs typeface="仿宋" panose="02010609060101010101" charset="-122"/>
              </a:rPr>
              <a:t>1</a:t>
            </a:r>
            <a:r>
              <a:rPr lang="zh-CN" altLang="en-US" sz="2000" dirty="0">
                <a:latin typeface="仿宋" panose="02010609060101010101" charset="-122"/>
                <a:ea typeface="仿宋" panose="02010609060101010101" charset="-122"/>
                <a:cs typeface="仿宋" panose="02010609060101010101" charset="-122"/>
              </a:rPr>
              <a:t>、</a:t>
            </a:r>
            <a:r>
              <a:rPr lang="en-US" altLang="zh-CN" sz="2000" dirty="0">
                <a:latin typeface="仿宋" panose="02010609060101010101" charset="-122"/>
                <a:ea typeface="仿宋" panose="02010609060101010101" charset="-122"/>
                <a:cs typeface="仿宋" panose="02010609060101010101" charset="-122"/>
              </a:rPr>
              <a:t>**06601</a:t>
            </a:r>
            <a:r>
              <a:rPr lang="en-US" altLang="en-US" sz="2000" dirty="0">
                <a:latin typeface="仿宋" panose="02010609060101010101" charset="-122"/>
                <a:ea typeface="仿宋" panose="02010609060101010101" charset="-122"/>
                <a:cs typeface="仿宋" panose="02010609060101010101" charset="-122"/>
              </a:rPr>
              <a:t> </a:t>
            </a:r>
            <a:r>
              <a:rPr lang="en-US" altLang="zh-CN" sz="2000" dirty="0">
                <a:latin typeface="仿宋" panose="02010609060101010101" charset="-122"/>
                <a:ea typeface="仿宋" panose="02010609060101010101" charset="-122"/>
                <a:cs typeface="仿宋" panose="02010609060101010101" charset="-122"/>
              </a:rPr>
              <a:t> </a:t>
            </a:r>
            <a:r>
              <a:rPr lang="en-US" altLang="en-US"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企业采购药品时应当向供货单位索取发票。</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endParaRPr lang="en-US" altLang="zh-CN" sz="2000" dirty="0">
              <a:latin typeface="仿宋" panose="02010609060101010101" charset="-122"/>
              <a:ea typeface="仿宋" panose="02010609060101010101" charset="-122"/>
              <a:cs typeface="仿宋" panose="02010609060101010101" charset="-122"/>
            </a:endParaRPr>
          </a:p>
          <a:p>
            <a:pPr>
              <a:lnSpc>
                <a:spcPct val="150000"/>
              </a:lnSpc>
            </a:pPr>
            <a:r>
              <a:rPr lang="en-US" altLang="zh-CN" sz="2000" dirty="0">
                <a:latin typeface="仿宋" panose="02010609060101010101" charset="-122"/>
                <a:ea typeface="仿宋" panose="02010609060101010101" charset="-122"/>
                <a:cs typeface="仿宋" panose="02010609060101010101" charset="-122"/>
              </a:rPr>
              <a:t>2</a:t>
            </a:r>
            <a:r>
              <a:rPr lang="zh-CN" altLang="en-US" sz="2000" dirty="0">
                <a:latin typeface="仿宋" panose="02010609060101010101" charset="-122"/>
                <a:ea typeface="仿宋" panose="02010609060101010101" charset="-122"/>
                <a:cs typeface="仿宋" panose="02010609060101010101" charset="-122"/>
              </a:rPr>
              <a:t>、</a:t>
            </a:r>
            <a:r>
              <a:rPr lang="en-US" altLang="zh-CN" sz="2000" dirty="0">
                <a:latin typeface="仿宋" panose="02010609060101010101" charset="-122"/>
                <a:ea typeface="仿宋" panose="02010609060101010101" charset="-122"/>
                <a:cs typeface="仿宋" panose="02010609060101010101" charset="-122"/>
              </a:rPr>
              <a:t>**06701</a:t>
            </a:r>
            <a:r>
              <a:rPr lang="en-US" altLang="en-US" sz="2000" dirty="0">
                <a:latin typeface="仿宋" panose="02010609060101010101" charset="-122"/>
                <a:ea typeface="仿宋" panose="02010609060101010101" charset="-122"/>
                <a:cs typeface="仿宋" panose="02010609060101010101" charset="-122"/>
              </a:rPr>
              <a:t> </a:t>
            </a:r>
            <a:r>
              <a:rPr lang="en-US" altLang="zh-CN" sz="2000" dirty="0">
                <a:latin typeface="仿宋" panose="02010609060101010101" charset="-122"/>
                <a:ea typeface="仿宋" panose="02010609060101010101" charset="-122"/>
                <a:cs typeface="仿宋" panose="02010609060101010101" charset="-122"/>
              </a:rPr>
              <a:t> </a:t>
            </a:r>
            <a:r>
              <a:rPr lang="en-US" altLang="en-US"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发票上的购、销单位名称及金额、品名应当与付款流向及金额、品名一致，并与财务账目内容相对应。</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en-US" altLang="zh-CN" sz="2000" dirty="0">
                <a:latin typeface="仿宋" panose="02010609060101010101" charset="-122"/>
                <a:ea typeface="仿宋" panose="02010609060101010101" charset="-122"/>
                <a:cs typeface="仿宋" panose="02010609060101010101" charset="-122"/>
              </a:rPr>
              <a:t> 3</a:t>
            </a:r>
            <a:r>
              <a:rPr lang="zh-CN" altLang="en-US" sz="2000" dirty="0">
                <a:latin typeface="仿宋" panose="02010609060101010101" charset="-122"/>
                <a:ea typeface="仿宋" panose="02010609060101010101" charset="-122"/>
                <a:cs typeface="仿宋" panose="02010609060101010101" charset="-122"/>
              </a:rPr>
              <a:t>、</a:t>
            </a:r>
            <a:r>
              <a:rPr lang="en-US" altLang="zh-CN" sz="2000" dirty="0">
                <a:latin typeface="仿宋" panose="02010609060101010101" charset="-122"/>
                <a:ea typeface="仿宋" panose="02010609060101010101" charset="-122"/>
                <a:cs typeface="仿宋" panose="02010609060101010101" charset="-122"/>
              </a:rPr>
              <a:t>**09101</a:t>
            </a:r>
            <a:r>
              <a:rPr lang="en-US" altLang="en-US" sz="2000" dirty="0">
                <a:latin typeface="仿宋" panose="02010609060101010101" charset="-122"/>
                <a:ea typeface="仿宋" panose="02010609060101010101" charset="-122"/>
                <a:cs typeface="仿宋" panose="02010609060101010101" charset="-122"/>
              </a:rPr>
              <a:t> </a:t>
            </a:r>
            <a:r>
              <a:rPr lang="en-US" altLang="zh-CN" sz="2000" dirty="0">
                <a:latin typeface="仿宋" panose="02010609060101010101" charset="-122"/>
                <a:ea typeface="仿宋" panose="02010609060101010101" charset="-122"/>
                <a:cs typeface="仿宋" panose="02010609060101010101" charset="-122"/>
              </a:rPr>
              <a:t> </a:t>
            </a:r>
            <a:r>
              <a:rPr lang="en-US" altLang="en-US"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企业销售药品应当如实开具发票，做到票、账、货、款一致。</a:t>
            </a:r>
            <a:endParaRPr lang="zh-CN" altLang="en-US" sz="2000" dirty="0">
              <a:latin typeface="仿宋" panose="02010609060101010101" charset="-122"/>
              <a:ea typeface="仿宋" panose="02010609060101010101" charset="-122"/>
              <a:cs typeface="仿宋" panose="02010609060101010101" charset="-122"/>
            </a:endParaRPr>
          </a:p>
        </p:txBody>
      </p:sp>
      <p:sp>
        <p:nvSpPr>
          <p:cNvPr id="2" name="文本框 1"/>
          <p:cNvSpPr txBox="1"/>
          <p:nvPr/>
        </p:nvSpPr>
        <p:spPr>
          <a:xfrm>
            <a:off x="1233170" y="869315"/>
            <a:ext cx="8128000" cy="745490"/>
          </a:xfrm>
          <a:prstGeom prst="rect">
            <a:avLst/>
          </a:prstGeom>
        </p:spPr>
        <p:txBody>
          <a:bodyPr>
            <a:noAutofit/>
            <a:extLst>
              <a:ext uri="{4A0BC546-FE56-4ADE-93B0-CB8AF2F6F144}">
                <wpsdc:textFrameExt xmlns:wpsdc="http://www.wps.cn/officeDocument/2022/drawingmlCustomData" type="title"/>
              </a:ext>
            </a:extLst>
          </a:bodyPr>
          <a:p>
            <a:pPr algn="l"/>
            <a:r>
              <a:rPr lang="en-US" altLang="zh-CN" sz="2800" b="1" dirty="0">
                <a:latin typeface="微软雅黑" panose="020B0503020204020204" pitchFamily="34" charset="-122"/>
                <a:ea typeface="微软雅黑" panose="020B0503020204020204" pitchFamily="34" charset="-122"/>
                <a:cs typeface="微软雅黑" panose="020B0503020204020204" pitchFamily="34" charset="-122"/>
                <a:sym typeface="+mn-ea"/>
              </a:rPr>
              <a:t>GSP</a:t>
            </a:r>
            <a:r>
              <a:rPr lang="zh-CN" altLang="en-US" sz="2800" b="1" dirty="0">
                <a:latin typeface="微软雅黑" panose="020B0503020204020204" pitchFamily="34" charset="-122"/>
                <a:ea typeface="微软雅黑" panose="020B0503020204020204" pitchFamily="34" charset="-122"/>
                <a:cs typeface="微软雅黑" panose="020B0503020204020204" pitchFamily="34" charset="-122"/>
                <a:sym typeface="+mn-ea"/>
              </a:rPr>
              <a:t>与发票有关条款</a:t>
            </a:r>
            <a:r>
              <a:rPr lang="zh-CN" altLang="en-US" sz="3200" dirty="0">
                <a:latin typeface="微软雅黑" panose="020B0503020204020204" pitchFamily="34" charset="-122"/>
                <a:ea typeface="微软雅黑" panose="020B0503020204020204" pitchFamily="34" charset="-122"/>
                <a:cs typeface="微软雅黑" panose="020B0503020204020204" pitchFamily="34" charset="-122"/>
                <a:sym typeface="+mn-ea"/>
              </a:rPr>
              <a:t>：</a:t>
            </a:r>
            <a:r>
              <a:rPr lang="en-US" altLang="zh-CN" sz="4800" dirty="0">
                <a:sym typeface="+mn-ea"/>
              </a:rPr>
              <a:t> </a:t>
            </a:r>
            <a:endParaRPr lang="en-US" altLang="zh-CN" sz="4800" dirty="0"/>
          </a:p>
          <a:p>
            <a:pPr algn="l"/>
            <a:endParaRPr lang="zh-CN" altLang="en-US" sz="4800" b="1" spc="400">
              <a:latin typeface="Arial" panose="020B0604020202020204" pitchFamily="34" charset="0"/>
              <a:ea typeface="微软雅黑" panose="020B0503020204020204" pitchFamily="34" charset="-122"/>
            </a:endParaRPr>
          </a:p>
        </p:txBody>
      </p:sp>
      <p:sp>
        <p:nvSpPr>
          <p:cNvPr id="7" name="文本框 6"/>
          <p:cNvSpPr txBox="1"/>
          <p:nvPr/>
        </p:nvSpPr>
        <p:spPr>
          <a:xfrm>
            <a:off x="779780" y="5586095"/>
            <a:ext cx="7660640" cy="521970"/>
          </a:xfrm>
          <a:prstGeom prst="rect">
            <a:avLst/>
          </a:prstGeom>
          <a:noFill/>
        </p:spPr>
        <p:txBody>
          <a:bodyPr wrap="square" rtlCol="0">
            <a:spAutoFit/>
          </a:bodyPr>
          <a:p>
            <a:r>
              <a:rPr lang="zh-CN" altLang="en-US" sz="2800">
                <a:solidFill>
                  <a:srgbClr val="FF0000"/>
                </a:solidFill>
                <a:latin typeface="黑体" panose="02010609060101010101" charset="-122"/>
                <a:ea typeface="黑体" panose="02010609060101010101" charset="-122"/>
              </a:rPr>
              <a:t>这关联发票的几条，都是严重缺陷项。</a:t>
            </a:r>
            <a:endParaRPr lang="zh-CN" altLang="en-US" sz="2800">
              <a:solidFill>
                <a:srgbClr val="FF00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695960" y="1209040"/>
            <a:ext cx="10810240" cy="4915535"/>
          </a:xfrm>
          <a:prstGeom prst="rect">
            <a:avLst/>
          </a:prstGeom>
          <a:noFill/>
        </p:spPr>
        <p:txBody>
          <a:bodyPr wrap="square">
            <a:noAutofit/>
          </a:bodyPr>
          <a:lstStyle/>
          <a:p>
            <a:pPr>
              <a:lnSpc>
                <a:spcPct val="150000"/>
              </a:lnSpc>
            </a:pPr>
            <a:r>
              <a:rPr lang="en-US" altLang="zh-CN" sz="2800" dirty="0"/>
              <a:t>   </a:t>
            </a:r>
            <a:r>
              <a:rPr lang="zh-CN" altLang="en-US" sz="2400" b="1" dirty="0">
                <a:latin typeface="仿宋" panose="02010609060101010101" charset="-122"/>
                <a:ea typeface="仿宋" panose="02010609060101010101" charset="-122"/>
                <a:cs typeface="仿宋" panose="02010609060101010101" charset="-122"/>
              </a:rPr>
              <a:t> </a:t>
            </a:r>
            <a:r>
              <a:rPr lang="en-US" altLang="zh-CN" sz="2400" b="1" dirty="0">
                <a:latin typeface="仿宋" panose="02010609060101010101" charset="-122"/>
                <a:ea typeface="仿宋" panose="02010609060101010101" charset="-122"/>
                <a:cs typeface="仿宋" panose="02010609060101010101" charset="-122"/>
                <a:sym typeface="+mn-ea"/>
              </a:rPr>
              <a:t>**09101</a:t>
            </a:r>
            <a:r>
              <a:rPr lang="zh-CN" altLang="en-US" sz="2400" b="1" dirty="0">
                <a:latin typeface="仿宋" panose="02010609060101010101" charset="-122"/>
                <a:ea typeface="仿宋" panose="02010609060101010101" charset="-122"/>
                <a:cs typeface="仿宋" panose="02010609060101010101" charset="-122"/>
                <a:sym typeface="+mn-ea"/>
              </a:rPr>
              <a:t> </a:t>
            </a:r>
            <a:r>
              <a:rPr lang="zh-CN" altLang="en-US" sz="2400" b="1" dirty="0">
                <a:latin typeface="仿宋" panose="02010609060101010101" charset="-122"/>
                <a:ea typeface="仿宋" panose="02010609060101010101" charset="-122"/>
                <a:cs typeface="仿宋" panose="02010609060101010101" charset="-122"/>
                <a:sym typeface="+mn-ea"/>
              </a:rPr>
              <a:t>企业销售药品应当如实开具发票，做到票、账、货、款一致。</a:t>
            </a:r>
            <a:endParaRPr lang="zh-CN" altLang="en-US" sz="2400" b="1" dirty="0">
              <a:latin typeface="仿宋" panose="02010609060101010101" charset="-122"/>
              <a:ea typeface="仿宋" panose="02010609060101010101" charset="-122"/>
              <a:cs typeface="仿宋" panose="02010609060101010101" charset="-122"/>
              <a:sym typeface="+mn-ea"/>
            </a:endParaRPr>
          </a:p>
          <a:p>
            <a:pPr>
              <a:lnSpc>
                <a:spcPct val="150000"/>
              </a:lnSpc>
            </a:pPr>
            <a:r>
              <a:rPr lang="zh-CN" altLang="en-US" sz="2000" dirty="0">
                <a:latin typeface="仿宋" panose="02010609060101010101" charset="-122"/>
                <a:ea typeface="仿宋" panose="02010609060101010101" charset="-122"/>
                <a:cs typeface="仿宋" panose="02010609060101010101" charset="-122"/>
                <a:sym typeface="+mn-ea"/>
              </a:rPr>
              <a:t>  </a:t>
            </a:r>
            <a:endParaRPr lang="zh-CN" altLang="en-US" sz="2000" dirty="0">
              <a:latin typeface="仿宋" panose="02010609060101010101" charset="-122"/>
              <a:ea typeface="仿宋" panose="02010609060101010101" charset="-122"/>
              <a:cs typeface="仿宋" panose="02010609060101010101" charset="-122"/>
              <a:sym typeface="+mn-ea"/>
            </a:endParaRPr>
          </a:p>
          <a:p>
            <a:pPr>
              <a:lnSpc>
                <a:spcPct val="150000"/>
              </a:lnSpc>
            </a:pPr>
            <a:r>
              <a:rPr lang="zh-CN" altLang="en-US" sz="2000" dirty="0">
                <a:latin typeface="仿宋" panose="02010609060101010101" charset="-122"/>
                <a:ea typeface="仿宋" panose="02010609060101010101" charset="-122"/>
                <a:cs typeface="仿宋" panose="02010609060101010101" charset="-122"/>
                <a:sym typeface="+mn-ea"/>
              </a:rPr>
              <a:t> </a:t>
            </a:r>
            <a:r>
              <a:rPr lang="en-US" altLang="zh-CN" sz="2000" dirty="0">
                <a:latin typeface="仿宋" panose="02010609060101010101" charset="-122"/>
                <a:ea typeface="仿宋" panose="02010609060101010101" charset="-122"/>
                <a:cs typeface="仿宋" panose="02010609060101010101" charset="-122"/>
                <a:sym typeface="+mn-ea"/>
              </a:rPr>
              <a:t> </a:t>
            </a:r>
            <a:r>
              <a:rPr lang="zh-CN" altLang="en-US" sz="2000" dirty="0">
                <a:latin typeface="仿宋" panose="02010609060101010101" charset="-122"/>
                <a:ea typeface="仿宋" panose="02010609060101010101" charset="-122"/>
                <a:cs typeface="仿宋" panose="02010609060101010101" charset="-122"/>
                <a:sym typeface="+mn-ea"/>
              </a:rPr>
              <a:t>票（发票、随货同行票据）：需列明药品通用名称、规格、数量、单价、金额等信息；</a:t>
            </a:r>
            <a:endParaRPr lang="zh-CN" altLang="en-US" sz="2000" dirty="0">
              <a:latin typeface="仿宋" panose="02010609060101010101" charset="-122"/>
              <a:ea typeface="仿宋" panose="02010609060101010101" charset="-122"/>
              <a:cs typeface="仿宋" panose="02010609060101010101" charset="-122"/>
              <a:sym typeface="+mn-ea"/>
            </a:endParaRPr>
          </a:p>
          <a:p>
            <a:pPr>
              <a:lnSpc>
                <a:spcPct val="150000"/>
              </a:lnSpc>
            </a:pPr>
            <a:r>
              <a:rPr lang="zh-CN" altLang="en-US" sz="2000" dirty="0">
                <a:latin typeface="仿宋" panose="02010609060101010101" charset="-122"/>
                <a:ea typeface="仿宋" panose="02010609060101010101" charset="-122"/>
                <a:cs typeface="仿宋" panose="02010609060101010101" charset="-122"/>
                <a:sym typeface="+mn-ea"/>
              </a:rPr>
              <a:t>  账（财务账目）：如采购记录、销售记录、验收记录等，需与发票、货物、资金流向一致；</a:t>
            </a:r>
            <a:endParaRPr lang="zh-CN" altLang="en-US" sz="2000" dirty="0">
              <a:latin typeface="仿宋" panose="02010609060101010101" charset="-122"/>
              <a:ea typeface="仿宋" panose="02010609060101010101" charset="-122"/>
              <a:cs typeface="仿宋" panose="02010609060101010101" charset="-122"/>
              <a:sym typeface="+mn-ea"/>
            </a:endParaRPr>
          </a:p>
          <a:p>
            <a:pPr>
              <a:lnSpc>
                <a:spcPct val="150000"/>
              </a:lnSpc>
            </a:pPr>
            <a:r>
              <a:rPr lang="zh-CN" altLang="en-US" sz="2000" dirty="0">
                <a:latin typeface="仿宋" panose="02010609060101010101" charset="-122"/>
                <a:ea typeface="仿宋" panose="02010609060101010101" charset="-122"/>
                <a:cs typeface="仿宋" panose="02010609060101010101" charset="-122"/>
                <a:sym typeface="+mn-ea"/>
              </a:rPr>
              <a:t>  货（药品实物）：实际购销的药品品种、规格、批号等需与票据内容完全对应；</a:t>
            </a:r>
            <a:endParaRPr lang="zh-CN" altLang="en-US" sz="2000" dirty="0">
              <a:latin typeface="仿宋" panose="02010609060101010101" charset="-122"/>
              <a:ea typeface="仿宋" panose="02010609060101010101" charset="-122"/>
              <a:cs typeface="仿宋" panose="02010609060101010101" charset="-122"/>
              <a:sym typeface="+mn-ea"/>
            </a:endParaRPr>
          </a:p>
          <a:p>
            <a:pPr>
              <a:lnSpc>
                <a:spcPct val="150000"/>
              </a:lnSpc>
            </a:pPr>
            <a:r>
              <a:rPr lang="zh-CN" altLang="en-US" sz="2000" dirty="0">
                <a:latin typeface="仿宋" panose="02010609060101010101" charset="-122"/>
                <a:ea typeface="仿宋" panose="02010609060101010101" charset="-122"/>
                <a:cs typeface="仿宋" panose="02010609060101010101" charset="-122"/>
                <a:sym typeface="+mn-ea"/>
              </a:rPr>
              <a:t>  款（付款流向）：</a:t>
            </a:r>
            <a:r>
              <a:rPr lang="zh-CN" altLang="en-US" sz="2000" dirty="0">
                <a:latin typeface="仿宋" panose="02010609060101010101" charset="-122"/>
                <a:ea typeface="仿宋" panose="02010609060101010101" charset="-122"/>
                <a:cs typeface="仿宋" panose="02010609060101010101" charset="-122"/>
                <a:sym typeface="+mn-ea"/>
              </a:rPr>
              <a:t>（如汇款账户、金额）需与发票开具单位及金额一致，不得出现第三方代付或金额不符的情况；</a:t>
            </a:r>
            <a:endParaRPr lang="zh-CN" altLang="en-US" sz="2000" b="0" dirty="0">
              <a:latin typeface="仿宋" panose="02010609060101010101" charset="-122"/>
              <a:ea typeface="仿宋" panose="02010609060101010101" charset="-122"/>
              <a:cs typeface="仿宋" panose="02010609060101010101" charset="-122"/>
            </a:endParaRPr>
          </a:p>
          <a:p>
            <a:pPr>
              <a:lnSpc>
                <a:spcPct val="150000"/>
              </a:lnSpc>
            </a:pPr>
            <a:r>
              <a:rPr lang="zh-CN" altLang="en-US" sz="2000" b="1" dirty="0">
                <a:solidFill>
                  <a:srgbClr val="FF0000"/>
                </a:solidFill>
                <a:latin typeface="仿宋" panose="02010609060101010101" charset="-122"/>
                <a:ea typeface="仿宋" panose="02010609060101010101" charset="-122"/>
                <a:cs typeface="仿宋" panose="02010609060101010101" charset="-122"/>
                <a:sym typeface="+mn-ea"/>
              </a:rPr>
              <a:t>核心原则：</a:t>
            </a:r>
            <a:r>
              <a:rPr lang="zh-CN" altLang="en-US" sz="2000" dirty="0">
                <a:latin typeface="仿宋" panose="02010609060101010101" charset="-122"/>
                <a:ea typeface="仿宋" panose="02010609060101010101" charset="-122"/>
                <a:cs typeface="仿宋" panose="02010609060101010101" charset="-122"/>
                <a:sym typeface="+mn-ea"/>
              </a:rPr>
              <a:t>企业销售或采购药品时，必须确保发票、财务账目、实物药品及资金流向四者完全一致，以杜绝非法渠道购药、挂靠经营、过票等违法行为。</a:t>
            </a:r>
            <a:endParaRPr lang="zh-CN" altLang="en-US" sz="2000" b="0" dirty="0">
              <a:latin typeface="仿宋" panose="02010609060101010101" charset="-122"/>
              <a:ea typeface="仿宋" panose="02010609060101010101" charset="-122"/>
              <a:cs typeface="仿宋" panose="02010609060101010101" charset="-122"/>
            </a:endParaRPr>
          </a:p>
          <a:p>
            <a:pPr marL="0" indent="0" algn="ctr">
              <a:lnSpc>
                <a:spcPct val="100000"/>
              </a:lnSpc>
              <a:buNone/>
            </a:pPr>
            <a:endParaRPr lang="zh-CN" altLang="en-US" sz="2000" dirty="0">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864870" y="1982470"/>
            <a:ext cx="9616440" cy="1938020"/>
          </a:xfrm>
          <a:prstGeom prst="rect">
            <a:avLst/>
          </a:prstGeom>
          <a:noFill/>
        </p:spPr>
        <p:txBody>
          <a:bodyPr wrap="square">
            <a:spAutoFit/>
          </a:bodyPr>
          <a:lstStyle/>
          <a:p>
            <a:pPr>
              <a:lnSpc>
                <a:spcPct val="150000"/>
              </a:lnSpc>
            </a:pPr>
            <a:r>
              <a:rPr lang="zh-CN" altLang="en-US" sz="2000" dirty="0">
                <a:latin typeface="仿宋" panose="02010609060101010101" charset="-122"/>
                <a:ea typeface="仿宋" panose="02010609060101010101" charset="-122"/>
                <a:cs typeface="仿宋" panose="02010609060101010101" charset="-122"/>
              </a:rPr>
              <a:t> 1、药监风险 《药品管理法》第129条：</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zh-CN" altLang="en-US" sz="2000" dirty="0">
                <a:latin typeface="仿宋" panose="02010609060101010101" charset="-122"/>
                <a:ea typeface="仿宋" panose="02010609060101010101" charset="-122"/>
                <a:cs typeface="仿宋" panose="02010609060101010101" charset="-122"/>
              </a:rPr>
              <a:t>  未按规定开具销售票据，责令改正、警告；情节严重吊销药品经营许可证。 </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zh-CN" altLang="en-US" sz="2000" dirty="0">
                <a:latin typeface="仿宋" panose="02010609060101010101" charset="-122"/>
                <a:ea typeface="仿宋" panose="02010609060101010101" charset="-122"/>
                <a:cs typeface="仿宋" panose="02010609060101010101" charset="-122"/>
              </a:rPr>
              <a:t>《药品经营质量管理规范》：需建立真实完整销售记录并开具合法票据，无票易导致购销记录不完整，影响药品追溯与来源核查。</a:t>
            </a:r>
            <a:endParaRPr lang="zh-CN" altLang="en-US" sz="2000" dirty="0">
              <a:latin typeface="仿宋" panose="02010609060101010101" charset="-122"/>
              <a:ea typeface="仿宋" panose="02010609060101010101" charset="-122"/>
              <a:cs typeface="仿宋" panose="02010609060101010101" charset="-122"/>
            </a:endParaRPr>
          </a:p>
        </p:txBody>
      </p:sp>
      <p:sp>
        <p:nvSpPr>
          <p:cNvPr id="2" name="文本框 1"/>
          <p:cNvSpPr txBox="1"/>
          <p:nvPr/>
        </p:nvSpPr>
        <p:spPr>
          <a:xfrm>
            <a:off x="1233170" y="563245"/>
            <a:ext cx="8719820" cy="521970"/>
          </a:xfrm>
          <a:prstGeom prst="rect">
            <a:avLst/>
          </a:prstGeom>
        </p:spPr>
        <p:txBody>
          <a:bodyPr wrap="square">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药品采购有发票、销售未开发票的法规风险分析</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687070" y="1584325"/>
            <a:ext cx="10506710" cy="4382135"/>
          </a:xfrm>
          <a:prstGeom prst="rect">
            <a:avLst/>
          </a:prstGeom>
          <a:noFill/>
        </p:spPr>
        <p:txBody>
          <a:bodyPr wrap="square">
            <a:noAutofit/>
          </a:bodyPr>
          <a:lstStyle/>
          <a:p>
            <a:pPr>
              <a:lnSpc>
                <a:spcPct val="150000"/>
              </a:lnSpc>
            </a:pPr>
            <a:r>
              <a:rPr lang="en-US" altLang="zh-CN" sz="2000" dirty="0">
                <a:latin typeface="仿宋" panose="02010609060101010101" charset="-122"/>
                <a:ea typeface="仿宋" panose="02010609060101010101" charset="-122"/>
                <a:cs typeface="仿宋" panose="02010609060101010101" charset="-122"/>
              </a:rPr>
              <a:t> 2</a:t>
            </a:r>
            <a:r>
              <a:rPr lang="zh-CN" altLang="en-US" sz="2000" dirty="0">
                <a:latin typeface="仿宋" panose="02010609060101010101" charset="-122"/>
                <a:ea typeface="仿宋" panose="02010609060101010101" charset="-122"/>
                <a:cs typeface="仿宋" panose="02010609060101010101" charset="-122"/>
              </a:rPr>
              <a:t>、税务风险（发票与征管类）</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zh-CN" altLang="en-US" sz="2000" dirty="0">
                <a:latin typeface="仿宋" panose="02010609060101010101" charset="-122"/>
                <a:ea typeface="仿宋" panose="02010609060101010101" charset="-122"/>
                <a:cs typeface="仿宋" panose="02010609060101010101" charset="-122"/>
              </a:rPr>
              <a:t>《发票管理办法》第</a:t>
            </a:r>
            <a:r>
              <a:rPr lang="en-US" altLang="zh-CN" sz="2000" dirty="0">
                <a:latin typeface="仿宋" panose="02010609060101010101" charset="-122"/>
                <a:ea typeface="仿宋" panose="02010609060101010101" charset="-122"/>
                <a:cs typeface="仿宋" panose="02010609060101010101" charset="-122"/>
              </a:rPr>
              <a:t>19</a:t>
            </a:r>
            <a:r>
              <a:rPr lang="zh-CN" altLang="en-US" sz="2000" dirty="0">
                <a:latin typeface="仿宋" panose="02010609060101010101" charset="-122"/>
                <a:ea typeface="仿宋" panose="02010609060101010101" charset="-122"/>
                <a:cs typeface="仿宋" panose="02010609060101010101" charset="-122"/>
              </a:rPr>
              <a:t>条、第</a:t>
            </a:r>
            <a:r>
              <a:rPr lang="en-US" altLang="zh-CN" sz="2000" dirty="0">
                <a:latin typeface="仿宋" panose="02010609060101010101" charset="-122"/>
                <a:ea typeface="仿宋" panose="02010609060101010101" charset="-122"/>
                <a:cs typeface="仿宋" panose="02010609060101010101" charset="-122"/>
              </a:rPr>
              <a:t>35</a:t>
            </a:r>
            <a:r>
              <a:rPr lang="zh-CN" altLang="en-US" sz="2000" dirty="0">
                <a:latin typeface="仿宋" panose="02010609060101010101" charset="-122"/>
                <a:ea typeface="仿宋" panose="02010609060101010101" charset="-122"/>
                <a:cs typeface="仿宋" panose="02010609060101010101" charset="-122"/>
              </a:rPr>
              <a:t>条：</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销售应开具发票；</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未开具可被责令改正，处</a:t>
            </a:r>
            <a:r>
              <a:rPr lang="en-US" altLang="zh-CN" sz="2000" dirty="0">
                <a:latin typeface="仿宋" panose="02010609060101010101" charset="-122"/>
                <a:ea typeface="仿宋" panose="02010609060101010101" charset="-122"/>
                <a:cs typeface="仿宋" panose="02010609060101010101" charset="-122"/>
              </a:rPr>
              <a:t>1</a:t>
            </a:r>
            <a:r>
              <a:rPr lang="zh-CN" altLang="en-US" sz="2000" dirty="0">
                <a:latin typeface="仿宋" panose="02010609060101010101" charset="-122"/>
                <a:ea typeface="仿宋" panose="02010609060101010101" charset="-122"/>
                <a:cs typeface="仿宋" panose="02010609060101010101" charset="-122"/>
              </a:rPr>
              <a:t>万元以下罚款，有违法所得没收；情节严重处</a:t>
            </a:r>
            <a:r>
              <a:rPr lang="en-US" altLang="zh-CN" sz="2000" dirty="0">
                <a:latin typeface="仿宋" panose="02010609060101010101" charset="-122"/>
                <a:ea typeface="仿宋" panose="02010609060101010101" charset="-122"/>
                <a:cs typeface="仿宋" panose="02010609060101010101" charset="-122"/>
              </a:rPr>
              <a:t>1</a:t>
            </a:r>
            <a:r>
              <a:rPr lang="zh-CN" altLang="en-US" sz="2000" dirty="0">
                <a:latin typeface="仿宋" panose="02010609060101010101" charset="-122"/>
                <a:ea typeface="仿宋" panose="02010609060101010101" charset="-122"/>
                <a:cs typeface="仿宋" panose="02010609060101010101" charset="-122"/>
              </a:rPr>
              <a:t>万</a:t>
            </a:r>
            <a:r>
              <a:rPr lang="en-US" altLang="zh-CN" sz="2000" dirty="0">
                <a:latin typeface="仿宋" panose="02010609060101010101" charset="-122"/>
                <a:ea typeface="仿宋" panose="02010609060101010101" charset="-122"/>
                <a:cs typeface="仿宋" panose="02010609060101010101" charset="-122"/>
              </a:rPr>
              <a:t>—3</a:t>
            </a:r>
            <a:r>
              <a:rPr lang="zh-CN" altLang="en-US" sz="2000" dirty="0">
                <a:latin typeface="仿宋" panose="02010609060101010101" charset="-122"/>
                <a:ea typeface="仿宋" panose="02010609060101010101" charset="-122"/>
                <a:cs typeface="仿宋" panose="02010609060101010101" charset="-122"/>
              </a:rPr>
              <a:t>万元罚款。</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zh-CN" altLang="en-US" sz="2000" dirty="0">
                <a:latin typeface="仿宋" panose="02010609060101010101" charset="-122"/>
                <a:ea typeface="仿宋" panose="02010609060101010101" charset="-122"/>
                <a:cs typeface="仿宋" panose="02010609060101010101" charset="-122"/>
              </a:rPr>
              <a:t>《税收征收管理法》第</a:t>
            </a:r>
            <a:r>
              <a:rPr lang="en-US" altLang="zh-CN" sz="2000" dirty="0">
                <a:latin typeface="仿宋" panose="02010609060101010101" charset="-122"/>
                <a:ea typeface="仿宋" panose="02010609060101010101" charset="-122"/>
                <a:cs typeface="仿宋" panose="02010609060101010101" charset="-122"/>
              </a:rPr>
              <a:t>63</a:t>
            </a:r>
            <a:r>
              <a:rPr lang="zh-CN" altLang="en-US" sz="2000" dirty="0">
                <a:latin typeface="仿宋" panose="02010609060101010101" charset="-122"/>
                <a:ea typeface="仿宋" panose="02010609060101010101" charset="-122"/>
                <a:cs typeface="仿宋" panose="02010609060101010101" charset="-122"/>
              </a:rPr>
              <a:t>条：</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若以不开发票隐匿收入、虚假申报构成偷税，追缴税款与滞纳金，并处不缴</a:t>
            </a:r>
            <a:r>
              <a:rPr lang="en-US" altLang="zh-CN" sz="2000" dirty="0">
                <a:latin typeface="仿宋" panose="02010609060101010101" charset="-122"/>
                <a:ea typeface="仿宋" panose="02010609060101010101" charset="-122"/>
                <a:cs typeface="仿宋" panose="02010609060101010101" charset="-122"/>
              </a:rPr>
              <a:t>/</a:t>
            </a:r>
            <a:r>
              <a:rPr lang="zh-CN" altLang="en-US" sz="2000" dirty="0">
                <a:latin typeface="仿宋" panose="02010609060101010101" charset="-122"/>
                <a:ea typeface="仿宋" panose="02010609060101010101" charset="-122"/>
                <a:cs typeface="仿宋" panose="02010609060101010101" charset="-122"/>
              </a:rPr>
              <a:t>少缴税款</a:t>
            </a:r>
            <a:r>
              <a:rPr lang="en-US" altLang="zh-CN" sz="2000" dirty="0">
                <a:latin typeface="仿宋" panose="02010609060101010101" charset="-122"/>
                <a:ea typeface="仿宋" panose="02010609060101010101" charset="-122"/>
                <a:cs typeface="仿宋" panose="02010609060101010101" charset="-122"/>
              </a:rPr>
              <a:t>50%—5</a:t>
            </a:r>
            <a:r>
              <a:rPr lang="zh-CN" altLang="en-US" sz="2000" dirty="0">
                <a:latin typeface="仿宋" panose="02010609060101010101" charset="-122"/>
                <a:ea typeface="仿宋" panose="02010609060101010101" charset="-122"/>
                <a:cs typeface="仿宋" panose="02010609060101010101" charset="-122"/>
              </a:rPr>
              <a:t>倍罚款；涉嫌犯罪追究刑责。</a:t>
            </a:r>
            <a:endParaRPr lang="zh-CN" altLang="en-US" sz="2000" dirty="0">
              <a:latin typeface="仿宋" panose="02010609060101010101" charset="-122"/>
              <a:ea typeface="仿宋" panose="02010609060101010101" charset="-122"/>
              <a:cs typeface="仿宋" panose="02010609060101010101" charset="-122"/>
            </a:endParaRPr>
          </a:p>
        </p:txBody>
      </p:sp>
      <p:sp>
        <p:nvSpPr>
          <p:cNvPr id="2" name="文本框 1"/>
          <p:cNvSpPr txBox="1"/>
          <p:nvPr/>
        </p:nvSpPr>
        <p:spPr>
          <a:xfrm>
            <a:off x="1233170" y="563245"/>
            <a:ext cx="8719820" cy="521970"/>
          </a:xfrm>
          <a:prstGeom prst="rect">
            <a:avLst/>
          </a:prstGeom>
        </p:spPr>
        <p:txBody>
          <a:bodyPr wrap="square">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药品采购有发票、销售未开发票的法规风险分析</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1233170" y="2045970"/>
            <a:ext cx="8860155" cy="1476375"/>
          </a:xfrm>
          <a:prstGeom prst="rect">
            <a:avLst/>
          </a:prstGeom>
          <a:noFill/>
        </p:spPr>
        <p:txBody>
          <a:bodyPr wrap="square">
            <a:spAutoFit/>
          </a:bodyPr>
          <a:lstStyle/>
          <a:p>
            <a:pPr>
              <a:lnSpc>
                <a:spcPct val="150000"/>
              </a:lnSpc>
            </a:pPr>
            <a:r>
              <a:rPr lang="en-US" altLang="zh-CN" sz="2000" dirty="0">
                <a:latin typeface="仿宋" panose="02010609060101010101" charset="-122"/>
                <a:ea typeface="仿宋" panose="02010609060101010101" charset="-122"/>
                <a:cs typeface="仿宋" panose="02010609060101010101" charset="-122"/>
              </a:rPr>
              <a:t> 3</a:t>
            </a:r>
            <a:r>
              <a:rPr lang="zh-CN" altLang="en-US" sz="2000" dirty="0">
                <a:latin typeface="仿宋" panose="02010609060101010101" charset="-122"/>
                <a:ea typeface="仿宋" panose="02010609060101010101" charset="-122"/>
                <a:cs typeface="仿宋" panose="02010609060101010101" charset="-122"/>
              </a:rPr>
              <a:t>、刑事风险</a:t>
            </a:r>
            <a:endParaRPr lang="zh-CN" altLang="en-US" sz="2000" dirty="0">
              <a:latin typeface="仿宋" panose="02010609060101010101" charset="-122"/>
              <a:ea typeface="仿宋" panose="02010609060101010101" charset="-122"/>
              <a:cs typeface="仿宋" panose="02010609060101010101" charset="-122"/>
            </a:endParaRPr>
          </a:p>
          <a:p>
            <a:pPr>
              <a:lnSpc>
                <a:spcPct val="150000"/>
              </a:lnSpc>
            </a:pPr>
            <a:r>
              <a:rPr lang="en-US" altLang="zh-CN" sz="2000" dirty="0">
                <a:latin typeface="仿宋" panose="02010609060101010101" charset="-122"/>
                <a:ea typeface="仿宋" panose="02010609060101010101" charset="-122"/>
                <a:cs typeface="仿宋" panose="02010609060101010101" charset="-122"/>
              </a:rPr>
              <a:t>  </a:t>
            </a:r>
            <a:r>
              <a:rPr lang="zh-CN" altLang="en-US" sz="2000" dirty="0">
                <a:latin typeface="仿宋" panose="02010609060101010101" charset="-122"/>
                <a:ea typeface="仿宋" panose="02010609060101010101" charset="-122"/>
                <a:cs typeface="仿宋" panose="02010609060101010101" charset="-122"/>
              </a:rPr>
              <a:t>长期大量无票销售且偷逃税款数额较大，触犯《刑法》逃税罪；若伴随假劣药、非法渠道药品等，还涉生产、销售假药</a:t>
            </a:r>
            <a:r>
              <a:rPr lang="en-US" altLang="zh-CN" sz="2000" dirty="0">
                <a:latin typeface="仿宋" panose="02010609060101010101" charset="-122"/>
                <a:ea typeface="仿宋" panose="02010609060101010101" charset="-122"/>
                <a:cs typeface="仿宋" panose="02010609060101010101" charset="-122"/>
              </a:rPr>
              <a:t>/</a:t>
            </a:r>
            <a:r>
              <a:rPr lang="zh-CN" altLang="en-US" sz="2000" dirty="0">
                <a:latin typeface="仿宋" panose="02010609060101010101" charset="-122"/>
                <a:ea typeface="仿宋" panose="02010609060101010101" charset="-122"/>
                <a:cs typeface="仿宋" panose="02010609060101010101" charset="-122"/>
              </a:rPr>
              <a:t>劣药罪，面临更重刑事处罚。</a:t>
            </a:r>
            <a:endParaRPr lang="zh-CN" altLang="en-US" sz="2000" dirty="0">
              <a:latin typeface="仿宋" panose="02010609060101010101" charset="-122"/>
              <a:ea typeface="仿宋" panose="02010609060101010101" charset="-122"/>
              <a:cs typeface="仿宋" panose="02010609060101010101" charset="-122"/>
            </a:endParaRPr>
          </a:p>
        </p:txBody>
      </p:sp>
      <p:sp>
        <p:nvSpPr>
          <p:cNvPr id="2" name="文本框 1"/>
          <p:cNvSpPr txBox="1"/>
          <p:nvPr/>
        </p:nvSpPr>
        <p:spPr>
          <a:xfrm>
            <a:off x="1233170" y="563245"/>
            <a:ext cx="8719820" cy="521970"/>
          </a:xfrm>
          <a:prstGeom prst="rect">
            <a:avLst/>
          </a:prstGeom>
        </p:spPr>
        <p:txBody>
          <a:bodyPr wrap="square">
            <a:spAutoFit/>
            <a:extLst>
              <a:ext uri="{4A0BC546-FE56-4ADE-93B0-CB8AF2F6F144}">
                <wpsdc:textFrameExt xmlns:wpsdc="http://www.wps.cn/officeDocument/2022/drawingmlCustomData" type="title"/>
              </a:ext>
            </a:extLst>
          </a:bodyPr>
          <a:p>
            <a:pPr algn="l"/>
            <a:r>
              <a:rPr lang="zh-CN" altLang="en-US" sz="2800" b="1" spc="400">
                <a:latin typeface="Arial" panose="020B0604020202020204" pitchFamily="34" charset="0"/>
                <a:ea typeface="微软雅黑" panose="020B0503020204020204" pitchFamily="34" charset="-122"/>
              </a:rPr>
              <a:t>药品采购有发票、销售未开发票的法规风险分析</a:t>
            </a:r>
            <a:endParaRPr lang="zh-CN" altLang="en-US" sz="2800" b="1" spc="40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2781300" y="2045980"/>
            <a:ext cx="5344392" cy="671851"/>
          </a:xfrm>
          <a:prstGeom prst="rect">
            <a:avLst/>
          </a:prstGeom>
          <a:noFill/>
        </p:spPr>
        <p:txBody>
          <a:bodyPr wrap="square">
            <a:spAutoFit/>
          </a:bodyPr>
          <a:lstStyle/>
          <a:p>
            <a:pPr>
              <a:lnSpc>
                <a:spcPct val="150000"/>
              </a:lnSpc>
            </a:pPr>
            <a:r>
              <a:rPr lang="en-US" altLang="zh-CN" sz="2800" dirty="0"/>
              <a:t>         </a:t>
            </a:r>
            <a:r>
              <a:rPr lang="zh-CN" altLang="en-US" sz="2800" dirty="0"/>
              <a:t>正文</a:t>
            </a:r>
            <a:endParaRPr lang="zh-CN" altLang="en-US" sz="2800" dirty="0"/>
          </a:p>
        </p:txBody>
      </p:sp>
      <p:pic>
        <p:nvPicPr>
          <p:cNvPr id="2" name="图片 1"/>
          <p:cNvPicPr>
            <a:picLocks noChangeAspect="1"/>
          </p:cNvPicPr>
          <p:nvPr/>
        </p:nvPicPr>
        <p:blipFill>
          <a:blip r:embed="rId2"/>
          <a:stretch>
            <a:fillRect/>
          </a:stretch>
        </p:blipFill>
        <p:spPr>
          <a:xfrm>
            <a:off x="604520" y="1685290"/>
            <a:ext cx="11195050" cy="382079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2781300" y="2045980"/>
            <a:ext cx="5344392" cy="671851"/>
          </a:xfrm>
          <a:prstGeom prst="rect">
            <a:avLst/>
          </a:prstGeom>
          <a:noFill/>
        </p:spPr>
        <p:txBody>
          <a:bodyPr wrap="square">
            <a:spAutoFit/>
          </a:bodyPr>
          <a:lstStyle/>
          <a:p>
            <a:pPr>
              <a:lnSpc>
                <a:spcPct val="150000"/>
              </a:lnSpc>
            </a:pPr>
            <a:r>
              <a:rPr lang="en-US" altLang="zh-CN" sz="2800" dirty="0"/>
              <a:t>         </a:t>
            </a:r>
            <a:r>
              <a:rPr lang="zh-CN" altLang="en-US" sz="2800" dirty="0"/>
              <a:t>正文</a:t>
            </a:r>
            <a:endParaRPr lang="zh-CN" altLang="en-US" sz="2800" dirty="0"/>
          </a:p>
        </p:txBody>
      </p:sp>
      <p:pic>
        <p:nvPicPr>
          <p:cNvPr id="2" name="图片 1"/>
          <p:cNvPicPr>
            <a:picLocks noChangeAspect="1"/>
          </p:cNvPicPr>
          <p:nvPr/>
        </p:nvPicPr>
        <p:blipFill>
          <a:blip r:embed="rId2"/>
          <a:stretch>
            <a:fillRect/>
          </a:stretch>
        </p:blipFill>
        <p:spPr>
          <a:xfrm>
            <a:off x="1495425" y="517525"/>
            <a:ext cx="8637905" cy="62680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2781300" y="2045980"/>
            <a:ext cx="5344392" cy="671851"/>
          </a:xfrm>
          <a:prstGeom prst="rect">
            <a:avLst/>
          </a:prstGeom>
          <a:noFill/>
        </p:spPr>
        <p:txBody>
          <a:bodyPr wrap="square">
            <a:spAutoFit/>
          </a:bodyPr>
          <a:lstStyle/>
          <a:p>
            <a:pPr>
              <a:lnSpc>
                <a:spcPct val="150000"/>
              </a:lnSpc>
            </a:pPr>
            <a:r>
              <a:rPr lang="en-US" altLang="zh-CN" sz="2800" dirty="0"/>
              <a:t>         </a:t>
            </a:r>
            <a:r>
              <a:rPr lang="zh-CN" altLang="en-US" sz="2800" dirty="0"/>
              <a:t>正文</a:t>
            </a:r>
            <a:endParaRPr lang="zh-CN" altLang="en-US" sz="2800" dirty="0"/>
          </a:p>
        </p:txBody>
      </p:sp>
      <p:pic>
        <p:nvPicPr>
          <p:cNvPr id="2" name="图片 1"/>
          <p:cNvPicPr>
            <a:picLocks noChangeAspect="1"/>
          </p:cNvPicPr>
          <p:nvPr/>
        </p:nvPicPr>
        <p:blipFill>
          <a:blip r:embed="rId2"/>
          <a:stretch>
            <a:fillRect/>
          </a:stretch>
        </p:blipFill>
        <p:spPr>
          <a:xfrm>
            <a:off x="775970" y="1134745"/>
            <a:ext cx="10639425" cy="509587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2781300" y="2045980"/>
            <a:ext cx="5344392" cy="671851"/>
          </a:xfrm>
          <a:prstGeom prst="rect">
            <a:avLst/>
          </a:prstGeom>
          <a:noFill/>
        </p:spPr>
        <p:txBody>
          <a:bodyPr wrap="square">
            <a:spAutoFit/>
          </a:bodyPr>
          <a:lstStyle/>
          <a:p>
            <a:pPr>
              <a:lnSpc>
                <a:spcPct val="150000"/>
              </a:lnSpc>
            </a:pPr>
            <a:r>
              <a:rPr lang="en-US" altLang="zh-CN" sz="2800" dirty="0"/>
              <a:t>         </a:t>
            </a:r>
            <a:r>
              <a:rPr lang="zh-CN" altLang="en-US" sz="2800" dirty="0"/>
              <a:t>正文</a:t>
            </a:r>
            <a:endParaRPr lang="zh-CN" altLang="en-US" sz="2800" dirty="0"/>
          </a:p>
        </p:txBody>
      </p:sp>
      <p:pic>
        <p:nvPicPr>
          <p:cNvPr id="2" name="图片 1"/>
          <p:cNvPicPr>
            <a:picLocks noChangeAspect="1"/>
          </p:cNvPicPr>
          <p:nvPr/>
        </p:nvPicPr>
        <p:blipFill>
          <a:blip r:embed="rId2"/>
          <a:stretch>
            <a:fillRect/>
          </a:stretch>
        </p:blipFill>
        <p:spPr>
          <a:xfrm>
            <a:off x="709295" y="1343025"/>
            <a:ext cx="10772775" cy="470535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677" name="矩形 32"/>
          <p:cNvSpPr/>
          <p:nvPr/>
        </p:nvSpPr>
        <p:spPr>
          <a:xfrm>
            <a:off x="956108" y="1342833"/>
            <a:ext cx="10549289" cy="113877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3600" kern="100" dirty="0">
                <a:effectLst/>
                <a:latin typeface="楷体" panose="02010609060101010101" pitchFamily="49" charset="-122"/>
                <a:ea typeface="楷体" panose="02010609060101010101" pitchFamily="49" charset="-122"/>
              </a:rPr>
              <a:t>  </a:t>
            </a:r>
            <a:endParaRPr lang="en-US" altLang="zh-CN" sz="2800" b="1" kern="100" dirty="0">
              <a:solidFill>
                <a:srgbClr val="002060"/>
              </a:solidFill>
              <a:effectLst/>
              <a:latin typeface="微软雅黑" panose="020B0503020204020204" pitchFamily="34" charset="-122"/>
              <a:ea typeface="微软雅黑" panose="020B0503020204020204" pitchFamily="34" charset="-122"/>
              <a:cs typeface="Times New Roman" panose="02020603050405020304" pitchFamily="18" charset="0"/>
            </a:endParaRPr>
          </a:p>
          <a:p>
            <a:r>
              <a:rPr lang="en-US" altLang="zh-CN" sz="3200" kern="100" dirty="0">
                <a:effectLst/>
                <a:latin typeface="楷体" panose="02010609060101010101" pitchFamily="49" charset="-122"/>
                <a:ea typeface="楷体" panose="02010609060101010101" pitchFamily="49" charset="-122"/>
                <a:cs typeface="Times New Roman" panose="02020603050405020304" pitchFamily="18" charset="0"/>
              </a:rPr>
              <a:t>    </a:t>
            </a:r>
            <a:endParaRPr lang="zh-CN" altLang="zh-CN" sz="3200" kern="100" dirty="0">
              <a:effectLst/>
              <a:latin typeface="楷体" panose="02010609060101010101" pitchFamily="49" charset="-122"/>
              <a:ea typeface="楷体" panose="02010609060101010101" pitchFamily="49" charset="-122"/>
              <a:cs typeface="Times New Roman" panose="02020603050405020304" pitchFamily="18" charset="0"/>
            </a:endParaRPr>
          </a:p>
        </p:txBody>
      </p:sp>
      <p:pic>
        <p:nvPicPr>
          <p:cNvPr id="4" name="图片 3" descr="图片1"/>
          <p:cNvPicPr>
            <a:picLocks noChangeAspect="1"/>
          </p:cNvPicPr>
          <p:nvPr/>
        </p:nvPicPr>
        <p:blipFill>
          <a:blip r:embed="rId1">
            <a:duotone>
              <a:prstClr val="black"/>
              <a:schemeClr val="accent4">
                <a:tint val="45000"/>
                <a:satMod val="400000"/>
              </a:schemeClr>
            </a:duotone>
          </a:blip>
          <a:stretch>
            <a:fillRect/>
          </a:stretch>
        </p:blipFill>
        <p:spPr>
          <a:xfrm>
            <a:off x="10481075" y="202639"/>
            <a:ext cx="1398441" cy="360439"/>
          </a:xfrm>
          <a:prstGeom prst="rect">
            <a:avLst/>
          </a:prstGeom>
        </p:spPr>
      </p:pic>
      <p:grpSp>
        <p:nvGrpSpPr>
          <p:cNvPr id="5" name="组合 4"/>
          <p:cNvGrpSpPr/>
          <p:nvPr/>
        </p:nvGrpSpPr>
        <p:grpSpPr>
          <a:xfrm>
            <a:off x="956108" y="0"/>
            <a:ext cx="4558146" cy="484909"/>
            <a:chOff x="956108" y="0"/>
            <a:chExt cx="4558146" cy="484909"/>
          </a:xfrm>
        </p:grpSpPr>
        <p:sp>
          <p:nvSpPr>
            <p:cNvPr id="3" name="平行四边形 2"/>
            <p:cNvSpPr/>
            <p:nvPr/>
          </p:nvSpPr>
          <p:spPr>
            <a:xfrm>
              <a:off x="1233055" y="0"/>
              <a:ext cx="3983182" cy="484909"/>
            </a:xfrm>
            <a:prstGeom prst="parallelogram">
              <a:avLst>
                <a:gd name="adj" fmla="val 55000"/>
              </a:avLst>
            </a:prstGeom>
            <a:solidFill>
              <a:srgbClr val="CCE1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956108" y="44304"/>
              <a:ext cx="4558146" cy="337185"/>
            </a:xfrm>
            <a:prstGeom prst="rect">
              <a:avLst/>
            </a:prstGeom>
            <a:noFill/>
          </p:spPr>
          <p:txBody>
            <a:bodyPr wrap="square">
              <a:spAutoFit/>
            </a:bodyPr>
            <a:lstStyle/>
            <a:p>
              <a:r>
                <a:rPr lang="zh-CN" altLang="en-US" sz="1600" dirty="0">
                  <a:solidFill>
                    <a:srgbClr val="0070C0"/>
                  </a:solidFill>
                  <a:latin typeface="楷体" panose="02010609060101010101" pitchFamily="49" charset="-122"/>
                  <a:ea typeface="楷体" panose="02010609060101010101" pitchFamily="49" charset="-122"/>
                </a:rPr>
                <a:t>心怀大爱</a:t>
              </a:r>
              <a:r>
                <a:rPr lang="en-US" altLang="zh-CN" sz="1600" dirty="0">
                  <a:solidFill>
                    <a:srgbClr val="0070C0"/>
                  </a:solidFill>
                  <a:latin typeface="楷体" panose="02010609060101010101" pitchFamily="49" charset="-122"/>
                  <a:ea typeface="楷体" panose="02010609060101010101" pitchFamily="49" charset="-122"/>
                </a:rPr>
                <a:t> </a:t>
              </a:r>
              <a:r>
                <a:rPr lang="zh-CN" altLang="en-US" sz="1600" dirty="0">
                  <a:solidFill>
                    <a:srgbClr val="0070C0"/>
                  </a:solidFill>
                  <a:latin typeface="楷体" panose="02010609060101010101" pitchFamily="49" charset="-122"/>
                  <a:ea typeface="楷体" panose="02010609060101010101" pitchFamily="49" charset="-122"/>
                </a:rPr>
                <a:t>服务健康</a:t>
              </a:r>
              <a:endParaRPr lang="zh-CN" altLang="en-US" sz="1600" dirty="0">
                <a:solidFill>
                  <a:srgbClr val="0070C0"/>
                </a:solidFill>
                <a:latin typeface="楷体" panose="02010609060101010101" pitchFamily="49" charset="-122"/>
                <a:ea typeface="楷体" panose="02010609060101010101" pitchFamily="49" charset="-122"/>
              </a:endParaRPr>
            </a:p>
          </p:txBody>
        </p:sp>
      </p:grpSp>
      <p:sp>
        <p:nvSpPr>
          <p:cNvPr id="10" name="文本框 9"/>
          <p:cNvSpPr txBox="1"/>
          <p:nvPr/>
        </p:nvSpPr>
        <p:spPr>
          <a:xfrm>
            <a:off x="1139190" y="986155"/>
            <a:ext cx="8429625" cy="737235"/>
          </a:xfrm>
          <a:prstGeom prst="rect">
            <a:avLst/>
          </a:prstGeom>
          <a:noFill/>
        </p:spPr>
        <p:txBody>
          <a:bodyPr wrap="square">
            <a:spAutoFit/>
          </a:bodyPr>
          <a:lstStyle/>
          <a:p>
            <a:pPr>
              <a:lnSpc>
                <a:spcPct val="150000"/>
              </a:lnSpc>
            </a:pPr>
            <a:r>
              <a:rPr lang="en-US" altLang="zh-CN" sz="2400" dirty="0">
                <a:latin typeface="仿宋" panose="02010609060101010101" charset="-122"/>
                <a:ea typeface="仿宋" panose="02010609060101010101" charset="-122"/>
                <a:cs typeface="仿宋" panose="02010609060101010101" charset="-122"/>
              </a:rPr>
              <a:t>1</a:t>
            </a:r>
            <a:r>
              <a:rPr lang="zh-CN" altLang="en-US" sz="2400" dirty="0">
                <a:latin typeface="仿宋" panose="02010609060101010101" charset="-122"/>
                <a:ea typeface="仿宋" panose="02010609060101010101" charset="-122"/>
                <a:cs typeface="仿宋" panose="02010609060101010101" charset="-122"/>
              </a:rPr>
              <a:t>、从事冷藏冷冻药品储存、运输等人员要求？</a:t>
            </a:r>
            <a:r>
              <a:rPr lang="zh-CN" altLang="en-US" sz="2800" dirty="0">
                <a:ea typeface="宋体" panose="02010600030101010101" pitchFamily="2" charset="-122"/>
              </a:rPr>
              <a:t> </a:t>
            </a:r>
            <a:endParaRPr lang="zh-CN" altLang="en-US" sz="2800" dirty="0">
              <a:ea typeface="宋体" panose="02010600030101010101" pitchFamily="2" charset="-122"/>
            </a:endParaRPr>
          </a:p>
        </p:txBody>
      </p:sp>
      <p:sp>
        <p:nvSpPr>
          <p:cNvPr id="7" name="文本框 6"/>
          <p:cNvSpPr txBox="1"/>
          <p:nvPr/>
        </p:nvSpPr>
        <p:spPr>
          <a:xfrm>
            <a:off x="1561465" y="1932940"/>
            <a:ext cx="7415530" cy="659765"/>
          </a:xfrm>
          <a:prstGeom prst="rect">
            <a:avLst/>
          </a:prstGeom>
        </p:spPr>
        <p:txBody>
          <a:bodyPr wrap="square">
            <a:noAutofit/>
            <a:extLst>
              <a:ext uri="{4A0BC546-FE56-4ADE-93B0-CB8AF2F6F144}">
                <wpsdc:textFrameExt xmlns:wpsdc="http://www.wps.cn/officeDocument/2022/drawingmlCustomData" type="text"/>
              </a:ext>
            </a:extLst>
          </a:bodyPr>
          <a:p>
            <a:pPr algn="l">
              <a:lnSpc>
                <a:spcPct val="150000"/>
              </a:lnSpc>
            </a:pPr>
            <a:r>
              <a:rPr lang="en-US" altLang="zh-CN" sz="2400" kern="100" dirty="0">
                <a:solidFill>
                  <a:srgbClr val="FF0000"/>
                </a:solidFill>
                <a:effectLst/>
                <a:latin typeface="仿宋" panose="02010609060101010101" charset="-122"/>
                <a:ea typeface="仿宋" panose="02010609060101010101" charset="-122"/>
                <a:cs typeface="仿宋" panose="02010609060101010101" charset="-122"/>
                <a:sym typeface="+mn-ea"/>
              </a:rPr>
              <a:t>应当接受相关法律法规和专业知识培训并经考核合格后方可上岗。</a:t>
            </a:r>
            <a:endParaRPr lang="en-US" altLang="zh-CN" sz="2400" kern="100" dirty="0">
              <a:solidFill>
                <a:srgbClr val="FF0000"/>
              </a:solidFill>
              <a:effectLst/>
              <a:latin typeface="仿宋" panose="02010609060101010101" charset="-122"/>
              <a:ea typeface="仿宋" panose="02010609060101010101" charset="-122"/>
              <a:cs typeface="仿宋" panose="02010609060101010101" charset="-122"/>
              <a:sym typeface="+mn-ea"/>
            </a:endParaRPr>
          </a:p>
        </p:txBody>
      </p:sp>
      <p:sp>
        <p:nvSpPr>
          <p:cNvPr id="8" name="文本框 7"/>
          <p:cNvSpPr txBox="1"/>
          <p:nvPr/>
        </p:nvSpPr>
        <p:spPr>
          <a:xfrm>
            <a:off x="1232535" y="3261360"/>
            <a:ext cx="8648065" cy="976630"/>
          </a:xfrm>
          <a:prstGeom prst="rect">
            <a:avLst/>
          </a:prstGeom>
        </p:spPr>
        <p:txBody>
          <a:bodyPr wrap="square">
            <a:noAutofit/>
            <a:extLst>
              <a:ext uri="{4A0BC546-FE56-4ADE-93B0-CB8AF2F6F144}">
                <wpsdc:textFrameExt xmlns:wpsdc="http://www.wps.cn/officeDocument/2022/drawingmlCustomData" type="text"/>
              </a:ext>
            </a:extLst>
          </a:bodyPr>
          <a:p>
            <a:pPr algn="l">
              <a:lnSpc>
                <a:spcPct val="150000"/>
              </a:lnSpc>
            </a:pPr>
            <a:r>
              <a:rPr lang="en-US" altLang="zh-CN" sz="2400" dirty="0">
                <a:latin typeface="仿宋" panose="02010609060101010101" charset="-122"/>
                <a:ea typeface="仿宋" panose="02010609060101010101" charset="-122"/>
                <a:cs typeface="仿宋" panose="02010609060101010101" charset="-122"/>
              </a:rPr>
              <a:t>2、</a:t>
            </a:r>
            <a:r>
              <a:rPr lang="en-US" altLang="zh-CN" sz="2400" dirty="0">
                <a:latin typeface="仿宋" panose="02010609060101010101" charset="-122"/>
                <a:ea typeface="仿宋" panose="02010609060101010101" charset="-122"/>
                <a:cs typeface="仿宋" panose="02010609060101010101" charset="-122"/>
                <a:sym typeface="+mn-ea"/>
              </a:rPr>
              <a:t>企业销售药品应当如实开具发票，做到票、账、货、款一致。</a:t>
            </a:r>
            <a:r>
              <a:rPr lang="en-US" altLang="zh-CN" sz="2400" dirty="0">
                <a:latin typeface="仿宋" panose="02010609060101010101" charset="-122"/>
                <a:ea typeface="仿宋" panose="02010609060101010101" charset="-122"/>
                <a:cs typeface="仿宋" panose="02010609060101010101" charset="-122"/>
              </a:rPr>
              <a:t>票、账、货、款具体指的什么？</a:t>
            </a:r>
            <a:endParaRPr lang="en-US" altLang="zh-CN" sz="2400" dirty="0">
              <a:latin typeface="仿宋" panose="02010609060101010101" charset="-122"/>
              <a:ea typeface="仿宋" panose="02010609060101010101" charset="-122"/>
              <a:cs typeface="仿宋" panose="02010609060101010101" charset="-122"/>
            </a:endParaRPr>
          </a:p>
        </p:txBody>
      </p:sp>
      <p:sp>
        <p:nvSpPr>
          <p:cNvPr id="9" name="文本框 8"/>
          <p:cNvSpPr txBox="1"/>
          <p:nvPr/>
        </p:nvSpPr>
        <p:spPr>
          <a:xfrm>
            <a:off x="1561465" y="4580890"/>
            <a:ext cx="8232140" cy="1327785"/>
          </a:xfrm>
          <a:prstGeom prst="rect">
            <a:avLst/>
          </a:prstGeom>
        </p:spPr>
        <p:txBody>
          <a:bodyPr wrap="square">
            <a:noAutofit/>
            <a:extLst>
              <a:ext uri="{4A0BC546-FE56-4ADE-93B0-CB8AF2F6F144}">
                <wpsdc:textFrameExt xmlns:wpsdc="http://www.wps.cn/officeDocument/2022/drawingmlCustomData" type="text"/>
              </a:ext>
            </a:extLst>
          </a:bodyPr>
          <a:p>
            <a:pPr algn="l">
              <a:lnSpc>
                <a:spcPct val="150000"/>
              </a:lnSpc>
              <a:buClrTx/>
              <a:buSzTx/>
              <a:buFontTx/>
            </a:pPr>
            <a:r>
              <a:rPr lang="en-US" altLang="zh-CN" sz="2400" kern="100" dirty="0">
                <a:solidFill>
                  <a:srgbClr val="FF0000"/>
                </a:solidFill>
                <a:effectLst/>
                <a:latin typeface="仿宋" panose="02010609060101010101" charset="-122"/>
                <a:ea typeface="仿宋" panose="02010609060101010101" charset="-122"/>
                <a:cs typeface="仿宋" panose="02010609060101010101" charset="-122"/>
                <a:sym typeface="+mn-ea"/>
              </a:rPr>
              <a:t>票：发票、随货同行票据； 账：财务账目；</a:t>
            </a:r>
            <a:endParaRPr lang="en-US" altLang="zh-CN" sz="2400" kern="100" dirty="0">
              <a:solidFill>
                <a:srgbClr val="FF0000"/>
              </a:solidFill>
              <a:effectLst/>
              <a:latin typeface="仿宋" panose="02010609060101010101" charset="-122"/>
              <a:ea typeface="仿宋" panose="02010609060101010101" charset="-122"/>
              <a:cs typeface="仿宋" panose="02010609060101010101" charset="-122"/>
              <a:sym typeface="+mn-ea"/>
            </a:endParaRPr>
          </a:p>
          <a:p>
            <a:pPr algn="l">
              <a:lnSpc>
                <a:spcPct val="150000"/>
              </a:lnSpc>
              <a:buClrTx/>
              <a:buSzTx/>
              <a:buFontTx/>
            </a:pPr>
            <a:r>
              <a:rPr lang="en-US" altLang="zh-CN" sz="2400" kern="100" dirty="0">
                <a:solidFill>
                  <a:srgbClr val="FF0000"/>
                </a:solidFill>
                <a:effectLst/>
                <a:latin typeface="仿宋" panose="02010609060101010101" charset="-122"/>
                <a:ea typeface="仿宋" panose="02010609060101010101" charset="-122"/>
                <a:cs typeface="仿宋" panose="02010609060101010101" charset="-122"/>
                <a:sym typeface="+mn-ea"/>
              </a:rPr>
              <a:t>货：药品实物；  款：付款流向</a:t>
            </a:r>
            <a:endParaRPr lang="en-US" altLang="zh-CN" sz="2400" kern="100" dirty="0">
              <a:solidFill>
                <a:srgbClr val="FF0000"/>
              </a:solidFill>
              <a:effectLst/>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9" grpId="0"/>
      <p:bldP spid="9"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流程图: 文档 6"/>
          <p:cNvSpPr/>
          <p:nvPr/>
        </p:nvSpPr>
        <p:spPr>
          <a:xfrm>
            <a:off x="0" y="17252"/>
            <a:ext cx="12192000" cy="5762445"/>
          </a:xfrm>
          <a:prstGeom prst="flowChartDocument">
            <a:avLst/>
          </a:prstGeom>
          <a:gradFill>
            <a:gsLst>
              <a:gs pos="100000">
                <a:srgbClr val="0070C0"/>
              </a:gs>
              <a:gs pos="7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4890" t="28433" r="9487" b="4364"/>
          <a:stretch>
            <a:fillRect/>
          </a:stretch>
        </p:blipFill>
        <p:spPr>
          <a:xfrm>
            <a:off x="0" y="16224"/>
            <a:ext cx="12193636" cy="5583381"/>
          </a:xfrm>
          <a:prstGeom prst="flowChartDocument">
            <a:avLst/>
          </a:prstGeom>
          <a:ln w="114300">
            <a:noFill/>
          </a:ln>
        </p:spPr>
      </p:pic>
      <p:sp>
        <p:nvSpPr>
          <p:cNvPr id="1048977" name="文本框 1"/>
          <p:cNvSpPr txBox="1"/>
          <p:nvPr/>
        </p:nvSpPr>
        <p:spPr>
          <a:xfrm>
            <a:off x="8367745" y="4999441"/>
            <a:ext cx="2777060" cy="120032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7200" b="1" dirty="0">
                <a:solidFill>
                  <a:srgbClr val="002060"/>
                </a:solidFill>
                <a:latin typeface="黑体" panose="02010609060101010101" charset="-122"/>
                <a:ea typeface="黑体" panose="02010609060101010101" charset="-122"/>
                <a:cs typeface="+mn-ea"/>
                <a:sym typeface="+mn-lt"/>
              </a:rPr>
              <a:t>谢谢</a:t>
            </a:r>
            <a:endParaRPr lang="zh-CN" altLang="en-US" sz="7200" b="1" dirty="0">
              <a:solidFill>
                <a:srgbClr val="002060"/>
              </a:solidFill>
              <a:latin typeface="黑体" panose="02010609060101010101" charset="-122"/>
              <a:ea typeface="黑体" panose="02010609060101010101" charset="-122"/>
              <a:cs typeface="+mn-ea"/>
              <a:sym typeface="+mn-lt"/>
            </a:endParaRPr>
          </a:p>
        </p:txBody>
      </p:sp>
      <p:pic>
        <p:nvPicPr>
          <p:cNvPr id="3" name="图片 2" descr="图片1"/>
          <p:cNvPicPr>
            <a:picLocks noChangeAspect="1"/>
          </p:cNvPicPr>
          <p:nvPr/>
        </p:nvPicPr>
        <p:blipFill>
          <a:blip r:embed="rId2">
            <a:duotone>
              <a:prstClr val="black"/>
              <a:schemeClr val="accent4">
                <a:tint val="45000"/>
                <a:satMod val="400000"/>
              </a:schemeClr>
            </a:duotone>
          </a:blip>
          <a:stretch>
            <a:fillRect/>
          </a:stretch>
        </p:blipFill>
        <p:spPr>
          <a:xfrm>
            <a:off x="297907" y="6278927"/>
            <a:ext cx="1398441" cy="360439"/>
          </a:xfrm>
          <a:prstGeom prst="rect">
            <a:avLst/>
          </a:prstGeom>
        </p:spPr>
      </p:pic>
      <p:sp>
        <p:nvSpPr>
          <p:cNvPr id="5" name="文本框 4"/>
          <p:cNvSpPr txBox="1"/>
          <p:nvPr/>
        </p:nvSpPr>
        <p:spPr>
          <a:xfrm>
            <a:off x="7377547" y="6270034"/>
            <a:ext cx="6096000" cy="368300"/>
          </a:xfrm>
          <a:prstGeom prst="rect">
            <a:avLst/>
          </a:prstGeom>
          <a:noFill/>
        </p:spPr>
        <p:txBody>
          <a:bodyPr wrap="square">
            <a:spAutoFit/>
          </a:bodyPr>
          <a:lstStyle/>
          <a:p>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拓市场</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精学术</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强服务</a:t>
            </a:r>
            <a:r>
              <a:rPr lang="en-US" altLang="zh-CN" sz="1800" dirty="0">
                <a:solidFill>
                  <a:srgbClr val="0070C0"/>
                </a:solidFill>
                <a:latin typeface="楷体" panose="02010609060101010101" pitchFamily="49" charset="-122"/>
                <a:ea typeface="楷体" panose="02010609060101010101" pitchFamily="49" charset="-122"/>
              </a:rPr>
              <a:t>  </a:t>
            </a:r>
            <a:r>
              <a:rPr lang="zh-CN" altLang="en-US" sz="1800" dirty="0">
                <a:solidFill>
                  <a:srgbClr val="0070C0"/>
                </a:solidFill>
                <a:latin typeface="楷体" panose="02010609060101010101" pitchFamily="49" charset="-122"/>
                <a:ea typeface="楷体" panose="02010609060101010101" pitchFamily="49" charset="-122"/>
              </a:rPr>
              <a:t>谋创新</a:t>
            </a:r>
            <a:endParaRPr lang="zh-CN" altLang="en-US" sz="1800" dirty="0">
              <a:solidFill>
                <a:srgbClr val="0070C0"/>
              </a:solidFill>
              <a:latin typeface="楷体" panose="02010609060101010101" pitchFamily="49" charset="-122"/>
              <a:ea typeface="楷体" panose="02010609060101010101" pitchFamily="49"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ISCONTENTSTITLE" val="0"/>
  <p:tag name="KSO_WM_UNIT_ISNUMDGMTITLE" val="0"/>
  <p:tag name="KSO_WM_UNIT_PRESET_TEXT" val="单击输入您的封面副标题"/>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xml><?xml version="1.0" encoding="utf-8"?>
<p:tagLst xmlns:p="http://schemas.openxmlformats.org/presentationml/2006/main">
  <p:tag name="commondata" val="eyJjb3VudCI6MSwiaGRpZCI6IjgwZTkzMmY0ZWY1OGNmNmZmY2JkMjU5NjI5YzUwYjIzIiwidXNlckNvdW50IjoxfQ=="/>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5C7E8C"/>
      </a:accent1>
      <a:accent2>
        <a:srgbClr val="FBB63F"/>
      </a:accent2>
      <a:accent3>
        <a:srgbClr val="D8541E"/>
      </a:accent3>
      <a:accent4>
        <a:srgbClr val="569BBD"/>
      </a:accent4>
      <a:accent5>
        <a:srgbClr val="5B6F7B"/>
      </a:accent5>
      <a:accent6>
        <a:srgbClr val="99A9B3"/>
      </a:accent6>
      <a:hlink>
        <a:srgbClr val="4472C4"/>
      </a:hlink>
      <a:folHlink>
        <a:srgbClr val="BFBFBF"/>
      </a:folHlink>
    </a:clrScheme>
    <a:fontScheme name="em2geegp">
      <a:majorFont>
        <a:latin typeface="AvantGarde Bk BT"/>
        <a:ea typeface="张海山锐线体简"/>
        <a:cs typeface=""/>
      </a:majorFont>
      <a:minorFont>
        <a:latin typeface="AvantGarde Bk BT"/>
        <a:ea typeface="张海山锐线体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4772</Words>
  <Application>WPS 演示</Application>
  <PresentationFormat>宽屏</PresentationFormat>
  <Paragraphs>383</Paragraphs>
  <Slides>29</Slides>
  <Notes>3</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29</vt:i4>
      </vt:variant>
    </vt:vector>
  </HeadingPairs>
  <TitlesOfParts>
    <vt:vector size="46" baseType="lpstr">
      <vt:lpstr>Arial</vt:lpstr>
      <vt:lpstr>宋体</vt:lpstr>
      <vt:lpstr>Wingdings</vt:lpstr>
      <vt:lpstr>楷体</vt:lpstr>
      <vt:lpstr>微软雅黑</vt:lpstr>
      <vt:lpstr>Times New Roman</vt:lpstr>
      <vt:lpstr>字魂白鸽天行体</vt:lpstr>
      <vt:lpstr>仿宋</vt:lpstr>
      <vt:lpstr>AvantGarde Bk BT</vt:lpstr>
      <vt:lpstr>ksdb</vt:lpstr>
      <vt:lpstr>张海山锐线体简</vt:lpstr>
      <vt:lpstr>Arial Unicode MS</vt:lpstr>
      <vt:lpstr>等线</vt:lpstr>
      <vt:lpstr>PingFang SC</vt:lpstr>
      <vt:lpstr>黑体</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office2016mac62028</dc:creator>
  <cp:lastModifiedBy>邓娟</cp:lastModifiedBy>
  <cp:revision>93</cp:revision>
  <dcterms:created xsi:type="dcterms:W3CDTF">2019-06-25T10:53:00Z</dcterms:created>
  <dcterms:modified xsi:type="dcterms:W3CDTF">2026-06-24T06:03:06Z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KSOTemplateUUID">
    <vt:lpwstr>v1.0_mb_8IEq5Ch7uobySNvMo0GMXA==</vt:lpwstr>
  </property>
  <property fmtid="{D5CDD505-2E9C-101B-9397-08002B2CF9AE}" pid="4" name="ICV">
    <vt:lpwstr>7A9096C771894A9F8BC991AD2AB16EF3_13</vt:lpwstr>
  </property>
</Properties>
</file>