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6"/>
  </p:notesMasterIdLst>
  <p:sldIdLst>
    <p:sldId id="256" r:id="rId4"/>
    <p:sldId id="576" r:id="rId5"/>
    <p:sldId id="346" r:id="rId7"/>
    <p:sldId id="561" r:id="rId8"/>
    <p:sldId id="560" r:id="rId9"/>
    <p:sldId id="562" r:id="rId10"/>
    <p:sldId id="563" r:id="rId11"/>
    <p:sldId id="564" r:id="rId12"/>
    <p:sldId id="565" r:id="rId13"/>
    <p:sldId id="577" r:id="rId14"/>
    <p:sldId id="558" r:id="rId15"/>
    <p:sldId id="579" r:id="rId16"/>
    <p:sldId id="578" r:id="rId17"/>
    <p:sldId id="572" r:id="rId18"/>
    <p:sldId id="574" r:id="rId19"/>
    <p:sldId id="573" r:id="rId20"/>
    <p:sldId id="567" r:id="rId21"/>
    <p:sldId id="569" r:id="rId22"/>
    <p:sldId id="548" r:id="rId23"/>
    <p:sldId id="486" r:id="rId24"/>
  </p:sldIdLst>
  <p:sldSz cx="12190095" cy="6859270"/>
  <p:notesSz cx="6858000" cy="9144000"/>
  <p:custDataLst>
    <p:tags r:id="rId28"/>
  </p:custDataLst>
  <p:defaultTextStyle>
    <a:defPPr>
      <a:defRPr lang="zh-CN"/>
    </a:defPPr>
    <a:lvl1pPr marL="0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3870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7740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51610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35480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19350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02585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86455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70325" algn="l" defTabSz="9677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0" userDrawn="1">
          <p15:clr>
            <a:srgbClr val="A4A3A4"/>
          </p15:clr>
        </p15:guide>
        <p15:guide id="2" pos="38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1914" y="834"/>
      </p:cViewPr>
      <p:guideLst>
        <p:guide orient="horz" pos="2240"/>
        <p:guide pos="38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107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BC9EE-7A8E-4F6F-8542-295DB0A1DF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B4C26-88D9-42C6-BEFF-56856EB0043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2" y="2130919"/>
            <a:ext cx="10361851" cy="147036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90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3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7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51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5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9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02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64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70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0413" cy="6859588"/>
          </a:xfrm>
          <a:prstGeom prst="rect">
            <a:avLst/>
          </a:prstGeom>
          <a:blipFill dpi="0" rotWithShape="1">
            <a:blip r:embed="rId2">
              <a:alphaModFix amt="3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4" descr="C:\Users\Administrator\素材\2017\7\未标题-3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 flipH="1">
            <a:off x="11095957" y="6094090"/>
            <a:ext cx="1147414" cy="76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dministrator\素材\2017\7\未标题-2.pn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90550" y="45418"/>
            <a:ext cx="844179" cy="75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8" y="4407921"/>
            <a:ext cx="10361851" cy="1362391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8" y="2907386"/>
            <a:ext cx="10361851" cy="1500535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387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677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5161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354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193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025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864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703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1"/>
            <a:ext cx="5384099" cy="452701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1"/>
            <a:ext cx="5384099" cy="452701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870" indent="0">
              <a:buNone/>
              <a:defRPr sz="2100" b="1"/>
            </a:lvl2pPr>
            <a:lvl3pPr marL="967740" indent="0">
              <a:buNone/>
              <a:defRPr sz="1900" b="1"/>
            </a:lvl3pPr>
            <a:lvl4pPr marL="1451610" indent="0">
              <a:buNone/>
              <a:defRPr sz="1700" b="1"/>
            </a:lvl4pPr>
            <a:lvl5pPr marL="1935480" indent="0">
              <a:buNone/>
              <a:defRPr sz="1700" b="1"/>
            </a:lvl5pPr>
            <a:lvl6pPr marL="2419350" indent="0">
              <a:buNone/>
              <a:defRPr sz="1700" b="1"/>
            </a:lvl6pPr>
            <a:lvl7pPr marL="2902585" indent="0">
              <a:buNone/>
              <a:defRPr sz="1700" b="1"/>
            </a:lvl7pPr>
            <a:lvl8pPr marL="3386455" indent="0">
              <a:buNone/>
              <a:defRPr sz="1700" b="1"/>
            </a:lvl8pPr>
            <a:lvl9pPr marL="3870325" indent="0">
              <a:buNone/>
              <a:defRPr sz="17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0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3870" indent="0">
              <a:buNone/>
              <a:defRPr sz="2100" b="1"/>
            </a:lvl2pPr>
            <a:lvl3pPr marL="967740" indent="0">
              <a:buNone/>
              <a:defRPr sz="1900" b="1"/>
            </a:lvl3pPr>
            <a:lvl4pPr marL="1451610" indent="0">
              <a:buNone/>
              <a:defRPr sz="1700" b="1"/>
            </a:lvl4pPr>
            <a:lvl5pPr marL="1935480" indent="0">
              <a:buNone/>
              <a:defRPr sz="1700" b="1"/>
            </a:lvl5pPr>
            <a:lvl6pPr marL="2419350" indent="0">
              <a:buNone/>
              <a:defRPr sz="1700" b="1"/>
            </a:lvl6pPr>
            <a:lvl7pPr marL="2902585" indent="0">
              <a:buNone/>
              <a:defRPr sz="1700" b="1"/>
            </a:lvl7pPr>
            <a:lvl8pPr marL="3386455" indent="0">
              <a:buNone/>
              <a:defRPr sz="1700" b="1"/>
            </a:lvl8pPr>
            <a:lvl9pPr marL="3870325" indent="0">
              <a:buNone/>
              <a:defRPr sz="17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2" y="2175379"/>
            <a:ext cx="5388332" cy="395220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2" y="273113"/>
            <a:ext cx="4010562" cy="1162319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2" y="273114"/>
            <a:ext cx="6814780" cy="5854468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2" y="1435433"/>
            <a:ext cx="4010562" cy="4692149"/>
          </a:xfrm>
        </p:spPr>
        <p:txBody>
          <a:bodyPr/>
          <a:lstStyle>
            <a:lvl1pPr marL="0" indent="0">
              <a:buNone/>
              <a:defRPr sz="1500"/>
            </a:lvl1pPr>
            <a:lvl2pPr marL="483870" indent="0">
              <a:buNone/>
              <a:defRPr sz="1300"/>
            </a:lvl2pPr>
            <a:lvl3pPr marL="967740" indent="0">
              <a:buNone/>
              <a:defRPr sz="1100"/>
            </a:lvl3pPr>
            <a:lvl4pPr marL="1451610" indent="0">
              <a:buNone/>
              <a:defRPr sz="1000"/>
            </a:lvl4pPr>
            <a:lvl5pPr marL="1935480" indent="0">
              <a:buNone/>
              <a:defRPr sz="1000"/>
            </a:lvl5pPr>
            <a:lvl6pPr marL="2419350" indent="0">
              <a:buNone/>
              <a:defRPr sz="1000"/>
            </a:lvl6pPr>
            <a:lvl7pPr marL="2902585" indent="0">
              <a:buNone/>
              <a:defRPr sz="1000"/>
            </a:lvl7pPr>
            <a:lvl8pPr marL="3386455" indent="0">
              <a:buNone/>
              <a:defRPr sz="1000"/>
            </a:lvl8pPr>
            <a:lvl9pPr marL="387032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69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3400"/>
            </a:lvl1pPr>
            <a:lvl2pPr marL="483870" indent="0">
              <a:buNone/>
              <a:defRPr sz="3000"/>
            </a:lvl2pPr>
            <a:lvl3pPr marL="967740" indent="0">
              <a:buNone/>
              <a:defRPr sz="2500"/>
            </a:lvl3pPr>
            <a:lvl4pPr marL="1451610" indent="0">
              <a:buNone/>
              <a:defRPr sz="2100"/>
            </a:lvl4pPr>
            <a:lvl5pPr marL="1935480" indent="0">
              <a:buNone/>
              <a:defRPr sz="2100"/>
            </a:lvl5pPr>
            <a:lvl6pPr marL="2419350" indent="0">
              <a:buNone/>
              <a:defRPr sz="2100"/>
            </a:lvl6pPr>
            <a:lvl7pPr marL="2902585" indent="0">
              <a:buNone/>
              <a:defRPr sz="2100"/>
            </a:lvl7pPr>
            <a:lvl8pPr marL="3386455" indent="0">
              <a:buNone/>
              <a:defRPr sz="2100"/>
            </a:lvl8pPr>
            <a:lvl9pPr marL="3870325" indent="0">
              <a:buNone/>
              <a:defRPr sz="21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8"/>
          </a:xfrm>
        </p:spPr>
        <p:txBody>
          <a:bodyPr/>
          <a:lstStyle>
            <a:lvl1pPr marL="0" indent="0">
              <a:buNone/>
              <a:defRPr sz="1500"/>
            </a:lvl1pPr>
            <a:lvl2pPr marL="483870" indent="0">
              <a:buNone/>
              <a:defRPr sz="1300"/>
            </a:lvl2pPr>
            <a:lvl3pPr marL="967740" indent="0">
              <a:buNone/>
              <a:defRPr sz="1100"/>
            </a:lvl3pPr>
            <a:lvl4pPr marL="1451610" indent="0">
              <a:buNone/>
              <a:defRPr sz="1000"/>
            </a:lvl4pPr>
            <a:lvl5pPr marL="1935480" indent="0">
              <a:buNone/>
              <a:defRPr sz="1000"/>
            </a:lvl5pPr>
            <a:lvl6pPr marL="2419350" indent="0">
              <a:buNone/>
              <a:defRPr sz="1000"/>
            </a:lvl6pPr>
            <a:lvl7pPr marL="2902585" indent="0">
              <a:buNone/>
              <a:defRPr sz="1000"/>
            </a:lvl7pPr>
            <a:lvl8pPr marL="3386455" indent="0">
              <a:buNone/>
              <a:defRPr sz="1000"/>
            </a:lvl8pPr>
            <a:lvl9pPr marL="387032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50" y="274702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4"/>
          </a:xfrm>
          <a:prstGeom prst="rect">
            <a:avLst/>
          </a:prstGeom>
        </p:spPr>
        <p:txBody>
          <a:bodyPr vert="horz" lIns="96762" tIns="48381" rIns="96762" bIns="48381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1"/>
            <a:ext cx="10971372" cy="4527011"/>
          </a:xfrm>
          <a:prstGeom prst="rect">
            <a:avLst/>
          </a:prstGeom>
        </p:spPr>
        <p:txBody>
          <a:bodyPr vert="horz" lIns="96762" tIns="48381" rIns="96762" bIns="48381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3"/>
            <a:ext cx="2844430" cy="365209"/>
          </a:xfrm>
          <a:prstGeom prst="rect">
            <a:avLst/>
          </a:prstGeom>
        </p:spPr>
        <p:txBody>
          <a:bodyPr vert="horz" lIns="96762" tIns="48381" rIns="96762" bIns="4838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9" y="6357823"/>
            <a:ext cx="3860297" cy="365209"/>
          </a:xfrm>
          <a:prstGeom prst="rect">
            <a:avLst/>
          </a:prstGeom>
        </p:spPr>
        <p:txBody>
          <a:bodyPr vert="horz" lIns="96762" tIns="48381" rIns="96762" bIns="4838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2" y="6357823"/>
            <a:ext cx="2844430" cy="365209"/>
          </a:xfrm>
          <a:prstGeom prst="rect">
            <a:avLst/>
          </a:prstGeom>
        </p:spPr>
        <p:txBody>
          <a:bodyPr vert="horz" lIns="96762" tIns="48381" rIns="96762" bIns="4838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67740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2585" indent="-362585" algn="l" defTabSz="9677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6130" indent="-302260" algn="l" defTabSz="967740" rtl="0" eaLnBrk="1" latinLnBrk="0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09675" indent="-241935" algn="l" defTabSz="9677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93545" indent="-241935" algn="l" defTabSz="96774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415" indent="-241935" algn="l" defTabSz="967740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60650" indent="-241935" algn="l" defTabSz="9677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44520" indent="-241935" algn="l" defTabSz="9677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28390" indent="-241935" algn="l" defTabSz="9677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12260" indent="-241935" algn="l" defTabSz="96774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77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870" algn="l" defTabSz="9677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7740" algn="l" defTabSz="9677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51610" algn="l" defTabSz="9677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5480" algn="l" defTabSz="9677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9350" algn="l" defTabSz="9677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02585" algn="l" defTabSz="9677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6455" algn="l" defTabSz="9677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70325" algn="l" defTabSz="96774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83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803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4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6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6" Type="http://schemas.openxmlformats.org/officeDocument/2006/relationships/notesSlide" Target="../notesSlides/notesSlide13.xml"/><Relationship Id="rId35" Type="http://schemas.openxmlformats.org/officeDocument/2006/relationships/slideLayout" Target="../slideLayouts/slideLayout3.xml"/><Relationship Id="rId34" Type="http://schemas.openxmlformats.org/officeDocument/2006/relationships/tags" Target="../tags/tag34.xml"/><Relationship Id="rId33" Type="http://schemas.openxmlformats.org/officeDocument/2006/relationships/tags" Target="../tags/tag33.xml"/><Relationship Id="rId32" Type="http://schemas.openxmlformats.org/officeDocument/2006/relationships/image" Target="../media/image20.svg"/><Relationship Id="rId31" Type="http://schemas.openxmlformats.org/officeDocument/2006/relationships/image" Target="../media/image19.png"/><Relationship Id="rId30" Type="http://schemas.openxmlformats.org/officeDocument/2006/relationships/tags" Target="../tags/tag32.xml"/><Relationship Id="rId3" Type="http://schemas.openxmlformats.org/officeDocument/2006/relationships/image" Target="../media/image9.png"/><Relationship Id="rId29" Type="http://schemas.openxmlformats.org/officeDocument/2006/relationships/tags" Target="../tags/tag31.xml"/><Relationship Id="rId28" Type="http://schemas.openxmlformats.org/officeDocument/2006/relationships/tags" Target="../tags/tag30.xml"/><Relationship Id="rId27" Type="http://schemas.openxmlformats.org/officeDocument/2006/relationships/tags" Target="../tags/tag29.xml"/><Relationship Id="rId26" Type="http://schemas.openxmlformats.org/officeDocument/2006/relationships/tags" Target="../tags/tag28.xml"/><Relationship Id="rId25" Type="http://schemas.openxmlformats.org/officeDocument/2006/relationships/image" Target="../media/image18.svg"/><Relationship Id="rId24" Type="http://schemas.openxmlformats.org/officeDocument/2006/relationships/image" Target="../media/image17.png"/><Relationship Id="rId23" Type="http://schemas.openxmlformats.org/officeDocument/2006/relationships/tags" Target="../tags/tag27.xml"/><Relationship Id="rId22" Type="http://schemas.openxmlformats.org/officeDocument/2006/relationships/tags" Target="../tags/tag26.xml"/><Relationship Id="rId21" Type="http://schemas.openxmlformats.org/officeDocument/2006/relationships/tags" Target="../tags/tag25.xml"/><Relationship Id="rId20" Type="http://schemas.openxmlformats.org/officeDocument/2006/relationships/tags" Target="../tags/tag24.xml"/><Relationship Id="rId2" Type="http://schemas.openxmlformats.org/officeDocument/2006/relationships/image" Target="../media/image1.png"/><Relationship Id="rId19" Type="http://schemas.openxmlformats.org/officeDocument/2006/relationships/tags" Target="../tags/tag23.xml"/><Relationship Id="rId18" Type="http://schemas.openxmlformats.org/officeDocument/2006/relationships/image" Target="../media/image16.svg"/><Relationship Id="rId17" Type="http://schemas.openxmlformats.org/officeDocument/2006/relationships/image" Target="../media/image15.png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image" Target="../media/image14.svg"/><Relationship Id="rId10" Type="http://schemas.openxmlformats.org/officeDocument/2006/relationships/image" Target="../media/image13.png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6" Type="http://schemas.openxmlformats.org/officeDocument/2006/relationships/notesSlide" Target="../notesSlides/notesSlide14.xml"/><Relationship Id="rId35" Type="http://schemas.openxmlformats.org/officeDocument/2006/relationships/slideLayout" Target="../slideLayouts/slideLayout3.xml"/><Relationship Id="rId34" Type="http://schemas.openxmlformats.org/officeDocument/2006/relationships/tags" Target="../tags/tag55.xml"/><Relationship Id="rId33" Type="http://schemas.openxmlformats.org/officeDocument/2006/relationships/tags" Target="../tags/tag54.xml"/><Relationship Id="rId32" Type="http://schemas.openxmlformats.org/officeDocument/2006/relationships/image" Target="../media/image28.svg"/><Relationship Id="rId31" Type="http://schemas.openxmlformats.org/officeDocument/2006/relationships/image" Target="../media/image27.png"/><Relationship Id="rId30" Type="http://schemas.openxmlformats.org/officeDocument/2006/relationships/tags" Target="../tags/tag53.xml"/><Relationship Id="rId3" Type="http://schemas.openxmlformats.org/officeDocument/2006/relationships/image" Target="../media/image9.png"/><Relationship Id="rId29" Type="http://schemas.openxmlformats.org/officeDocument/2006/relationships/tags" Target="../tags/tag52.xml"/><Relationship Id="rId28" Type="http://schemas.openxmlformats.org/officeDocument/2006/relationships/tags" Target="../tags/tag51.xml"/><Relationship Id="rId27" Type="http://schemas.openxmlformats.org/officeDocument/2006/relationships/tags" Target="../tags/tag50.xml"/><Relationship Id="rId26" Type="http://schemas.openxmlformats.org/officeDocument/2006/relationships/tags" Target="../tags/tag49.xml"/><Relationship Id="rId25" Type="http://schemas.openxmlformats.org/officeDocument/2006/relationships/image" Target="../media/image26.svg"/><Relationship Id="rId24" Type="http://schemas.openxmlformats.org/officeDocument/2006/relationships/image" Target="../media/image25.png"/><Relationship Id="rId23" Type="http://schemas.openxmlformats.org/officeDocument/2006/relationships/tags" Target="../tags/tag48.xml"/><Relationship Id="rId22" Type="http://schemas.openxmlformats.org/officeDocument/2006/relationships/tags" Target="../tags/tag47.xml"/><Relationship Id="rId21" Type="http://schemas.openxmlformats.org/officeDocument/2006/relationships/tags" Target="../tags/tag46.xml"/><Relationship Id="rId20" Type="http://schemas.openxmlformats.org/officeDocument/2006/relationships/tags" Target="../tags/tag45.xml"/><Relationship Id="rId2" Type="http://schemas.openxmlformats.org/officeDocument/2006/relationships/image" Target="../media/image1.png"/><Relationship Id="rId19" Type="http://schemas.openxmlformats.org/officeDocument/2006/relationships/tags" Target="../tags/tag44.xml"/><Relationship Id="rId18" Type="http://schemas.openxmlformats.org/officeDocument/2006/relationships/image" Target="../media/image24.svg"/><Relationship Id="rId17" Type="http://schemas.openxmlformats.org/officeDocument/2006/relationships/image" Target="../media/image23.png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image" Target="../media/image22.svg"/><Relationship Id="rId10" Type="http://schemas.openxmlformats.org/officeDocument/2006/relationships/image" Target="../media/image21.png"/><Relationship Id="rId1" Type="http://schemas.openxmlformats.org/officeDocument/2006/relationships/tags" Target="../tags/tag3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7" Type="http://schemas.openxmlformats.org/officeDocument/2006/relationships/notesSlide" Target="../notesSlides/notesSlide15.xml"/><Relationship Id="rId16" Type="http://schemas.openxmlformats.org/officeDocument/2006/relationships/slideLayout" Target="../slideLayouts/slideLayout3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tags" Target="../tags/tag5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2" Type="http://schemas.openxmlformats.org/officeDocument/2006/relationships/notesSlide" Target="../notesSlides/notesSlide16.xml"/><Relationship Id="rId31" Type="http://schemas.openxmlformats.org/officeDocument/2006/relationships/slideLayout" Target="../slideLayouts/slideLayout3.xml"/><Relationship Id="rId30" Type="http://schemas.openxmlformats.org/officeDocument/2006/relationships/tags" Target="../tags/tag83.xml"/><Relationship Id="rId3" Type="http://schemas.openxmlformats.org/officeDocument/2006/relationships/image" Target="../media/image9.png"/><Relationship Id="rId29" Type="http://schemas.openxmlformats.org/officeDocument/2006/relationships/tags" Target="../tags/tag82.xml"/><Relationship Id="rId28" Type="http://schemas.openxmlformats.org/officeDocument/2006/relationships/image" Target="../media/image34.svg"/><Relationship Id="rId27" Type="http://schemas.openxmlformats.org/officeDocument/2006/relationships/image" Target="../media/image33.png"/><Relationship Id="rId26" Type="http://schemas.openxmlformats.org/officeDocument/2006/relationships/tags" Target="../tags/tag81.xml"/><Relationship Id="rId25" Type="http://schemas.openxmlformats.org/officeDocument/2006/relationships/tags" Target="../tags/tag80.xml"/><Relationship Id="rId24" Type="http://schemas.openxmlformats.org/officeDocument/2006/relationships/tags" Target="../tags/tag79.xml"/><Relationship Id="rId23" Type="http://schemas.openxmlformats.org/officeDocument/2006/relationships/tags" Target="../tags/tag78.xml"/><Relationship Id="rId22" Type="http://schemas.openxmlformats.org/officeDocument/2006/relationships/image" Target="../media/image32.svg"/><Relationship Id="rId21" Type="http://schemas.openxmlformats.org/officeDocument/2006/relationships/image" Target="../media/image31.png"/><Relationship Id="rId20" Type="http://schemas.openxmlformats.org/officeDocument/2006/relationships/tags" Target="../tags/tag77.xml"/><Relationship Id="rId2" Type="http://schemas.openxmlformats.org/officeDocument/2006/relationships/image" Target="../media/image1.png"/><Relationship Id="rId19" Type="http://schemas.openxmlformats.org/officeDocument/2006/relationships/tags" Target="../tags/tag76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image" Target="../media/image14.svg"/><Relationship Id="rId15" Type="http://schemas.openxmlformats.org/officeDocument/2006/relationships/image" Target="../media/image13.png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image" Target="../media/image30.svg"/><Relationship Id="rId1" Type="http://schemas.openxmlformats.org/officeDocument/2006/relationships/tags" Target="../tags/tag67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4" Type="http://schemas.openxmlformats.org/officeDocument/2006/relationships/notesSlide" Target="../notesSlides/notesSlide17.xml"/><Relationship Id="rId33" Type="http://schemas.openxmlformats.org/officeDocument/2006/relationships/slideLayout" Target="../slideLayouts/slideLayout3.xml"/><Relationship Id="rId32" Type="http://schemas.openxmlformats.org/officeDocument/2006/relationships/tags" Target="../tags/tag105.xml"/><Relationship Id="rId31" Type="http://schemas.openxmlformats.org/officeDocument/2006/relationships/tags" Target="../tags/tag104.xml"/><Relationship Id="rId30" Type="http://schemas.openxmlformats.org/officeDocument/2006/relationships/tags" Target="../tags/tag103.xml"/><Relationship Id="rId3" Type="http://schemas.openxmlformats.org/officeDocument/2006/relationships/image" Target="../media/image9.png"/><Relationship Id="rId29" Type="http://schemas.openxmlformats.org/officeDocument/2006/relationships/tags" Target="../tags/tag102.xml"/><Relationship Id="rId28" Type="http://schemas.openxmlformats.org/officeDocument/2006/relationships/image" Target="../media/image40.svg"/><Relationship Id="rId27" Type="http://schemas.openxmlformats.org/officeDocument/2006/relationships/image" Target="../media/image39.png"/><Relationship Id="rId26" Type="http://schemas.openxmlformats.org/officeDocument/2006/relationships/tags" Target="../tags/tag101.xml"/><Relationship Id="rId25" Type="http://schemas.openxmlformats.org/officeDocument/2006/relationships/tags" Target="../tags/tag100.xml"/><Relationship Id="rId24" Type="http://schemas.openxmlformats.org/officeDocument/2006/relationships/tags" Target="../tags/tag99.xml"/><Relationship Id="rId23" Type="http://schemas.openxmlformats.org/officeDocument/2006/relationships/tags" Target="../tags/tag98.xml"/><Relationship Id="rId22" Type="http://schemas.openxmlformats.org/officeDocument/2006/relationships/tags" Target="../tags/tag97.xml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image" Target="../media/image1.png"/><Relationship Id="rId19" Type="http://schemas.openxmlformats.org/officeDocument/2006/relationships/image" Target="../media/image38.svg"/><Relationship Id="rId18" Type="http://schemas.openxmlformats.org/officeDocument/2006/relationships/image" Target="../media/image37.png"/><Relationship Id="rId17" Type="http://schemas.openxmlformats.org/officeDocument/2006/relationships/tags" Target="../tags/tag94.xml"/><Relationship Id="rId16" Type="http://schemas.openxmlformats.org/officeDocument/2006/relationships/tags" Target="../tags/tag93.xml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tags" Target="../tags/tag89.xml"/><Relationship Id="rId11" Type="http://schemas.openxmlformats.org/officeDocument/2006/relationships/tags" Target="../tags/tag88.xml"/><Relationship Id="rId10" Type="http://schemas.openxmlformats.org/officeDocument/2006/relationships/image" Target="../media/image36.svg"/><Relationship Id="rId1" Type="http://schemas.openxmlformats.org/officeDocument/2006/relationships/tags" Target="../tags/tag84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tags" Target="../tags/tag106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1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Administrator\素材\2017\7\36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0413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istrator\素材\2017\7\未标题-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5125639"/>
            <a:ext cx="12190413" cy="173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90900"/>
            <a:ext cx="5687060" cy="346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63171" y="5125639"/>
            <a:ext cx="1837720" cy="164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10"/>
          <p:cNvSpPr txBox="1"/>
          <p:nvPr/>
        </p:nvSpPr>
        <p:spPr>
          <a:xfrm>
            <a:off x="911225" y="1197610"/>
            <a:ext cx="10906760" cy="1212850"/>
          </a:xfrm>
          <a:prstGeom prst="rect">
            <a:avLst/>
          </a:prstGeom>
          <a:noFill/>
        </p:spPr>
        <p:txBody>
          <a:bodyPr wrap="none" lIns="65000" tIns="32500" rIns="65000" bIns="3250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                2026</a:t>
            </a:r>
            <a:r>
              <a:rPr lang="zh-CN" altLang="en-US" sz="4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年</a:t>
            </a:r>
            <a:r>
              <a:rPr lang="en-US" altLang="zh-CN" sz="4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4</a:t>
            </a:r>
            <a:r>
              <a:rPr lang="zh-CN" altLang="en-US" sz="4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月合规学习</a:t>
            </a:r>
            <a:endParaRPr lang="zh-CN" altLang="en-US" sz="4800" b="1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4800" b="1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             </a:t>
            </a:r>
            <a:r>
              <a:rPr lang="zh-CN" altLang="en-US" sz="48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《党员网络行为规范》</a:t>
            </a:r>
            <a:endParaRPr lang="zh-CN" altLang="en-US" sz="5400" b="1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5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          </a:t>
            </a:r>
            <a:endParaRPr lang="en-US" altLang="zh-CN" sz="5400" b="1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5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          </a:t>
            </a:r>
            <a:endParaRPr lang="zh-CN" altLang="en-US" sz="5400" b="1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32273"/>
            <a:ext cx="4127416" cy="2079264"/>
          </a:xfrm>
          <a:prstGeom prst="rect">
            <a:avLst/>
          </a:prstGeom>
        </p:spPr>
      </p:pic>
      <p:sp>
        <p:nvSpPr>
          <p:cNvPr id="2" name="TextBox 10"/>
          <p:cNvSpPr txBox="1"/>
          <p:nvPr>
            <p:custDataLst>
              <p:tags r:id="rId6"/>
            </p:custDataLst>
          </p:nvPr>
        </p:nvSpPr>
        <p:spPr>
          <a:xfrm>
            <a:off x="7174865" y="4509770"/>
            <a:ext cx="4643120" cy="939165"/>
          </a:xfrm>
          <a:prstGeom prst="rect">
            <a:avLst/>
          </a:prstGeom>
          <a:noFill/>
        </p:spPr>
        <p:txBody>
          <a:bodyPr wrap="none" lIns="65000" tIns="32500" rIns="65000" bIns="3250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2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主讲人：李尤桃</a:t>
            </a:r>
            <a:r>
              <a:rPr lang="en-US" altLang="zh-CN" sz="2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 </a:t>
            </a:r>
            <a:r>
              <a:rPr lang="zh-CN" altLang="en-US" sz="2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日期：</a:t>
            </a:r>
            <a:r>
              <a:rPr lang="en-US" altLang="zh-CN" sz="2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2026.4.25</a:t>
            </a:r>
            <a:endParaRPr lang="en-US" altLang="zh-CN" sz="2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343025" y="261620"/>
            <a:ext cx="9225915" cy="572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ctr" fontAlgn="auto"/>
            <a:r>
              <a:rPr lang="zh-CN" altLang="en-US" sz="3200" b="1">
                <a:solidFill>
                  <a:srgbClr val="FF0000"/>
                </a:solidFill>
              </a:rPr>
              <a:t>讲前抽问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0545" y="2132965"/>
            <a:ext cx="11454765" cy="14655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360045" algn="l" fontAlgn="auto">
              <a:lnSpc>
                <a:spcPct val="150000"/>
              </a:lnSpc>
            </a:pPr>
            <a:r>
              <a:rPr lang="en-US" altLang="zh-CN" sz="2000">
                <a:latin typeface="+mn-ea"/>
                <a:cs typeface="+mn-ea"/>
              </a:rPr>
              <a:t> </a:t>
            </a:r>
            <a:endParaRPr lang="en-US" altLang="zh-CN" sz="2000">
              <a:latin typeface="+mn-ea"/>
              <a:cs typeface="+mn-ea"/>
            </a:endParaRPr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 b="1">
                <a:sym typeface="+mn-ea"/>
              </a:rPr>
              <a:t>1.</a:t>
            </a:r>
            <a:r>
              <a:rPr lang="zh-CN" altLang="en-US" sz="2000" b="1">
                <a:sym typeface="+mn-ea"/>
              </a:rPr>
              <a:t>《中国共产党党员网络行为规定》自（）起施行</a:t>
            </a:r>
            <a:endParaRPr lang="zh-CN" altLang="en-US" sz="2000" b="1">
              <a:sym typeface="+mn-ea"/>
            </a:endParaRPr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>
                <a:sym typeface="+mn-ea"/>
              </a:rPr>
              <a:t>A.2023 </a:t>
            </a:r>
            <a:r>
              <a:rPr lang="zh-CN" altLang="en-US" sz="2000">
                <a:sym typeface="+mn-ea"/>
              </a:rPr>
              <a:t>年</a:t>
            </a:r>
            <a:r>
              <a:rPr lang="en-US" altLang="zh-CN" sz="2000">
                <a:sym typeface="+mn-ea"/>
              </a:rPr>
              <a:t> 1 </a:t>
            </a:r>
            <a:r>
              <a:rPr lang="zh-CN" altLang="en-US" sz="2000">
                <a:sym typeface="+mn-ea"/>
              </a:rPr>
              <a:t>月</a:t>
            </a:r>
            <a:r>
              <a:rPr lang="en-US" altLang="zh-CN" sz="2000">
                <a:sym typeface="+mn-ea"/>
              </a:rPr>
              <a:t> 14 </a:t>
            </a:r>
            <a:r>
              <a:rPr lang="zh-CN" altLang="en-US" sz="2000">
                <a:sym typeface="+mn-ea"/>
              </a:rPr>
              <a:t>日</a:t>
            </a:r>
            <a:r>
              <a:rPr lang="en-US" altLang="zh-CN" sz="2000">
                <a:sym typeface="+mn-ea"/>
              </a:rPr>
              <a:t>       B.2024 </a:t>
            </a:r>
            <a:r>
              <a:rPr lang="zh-CN" altLang="en-US" sz="2000">
                <a:sym typeface="+mn-ea"/>
              </a:rPr>
              <a:t>年</a:t>
            </a:r>
            <a:r>
              <a:rPr lang="en-US" altLang="zh-CN" sz="2000">
                <a:sym typeface="+mn-ea"/>
              </a:rPr>
              <a:t> 1 </a:t>
            </a:r>
            <a:r>
              <a:rPr lang="zh-CN" altLang="en-US" sz="2000">
                <a:sym typeface="+mn-ea"/>
              </a:rPr>
              <a:t>月</a:t>
            </a:r>
            <a:r>
              <a:rPr lang="en-US" altLang="zh-CN" sz="2000">
                <a:sym typeface="+mn-ea"/>
              </a:rPr>
              <a:t> 14 </a:t>
            </a:r>
            <a:r>
              <a:rPr lang="zh-CN" altLang="en-US" sz="2000">
                <a:sym typeface="+mn-ea"/>
              </a:rPr>
              <a:t>日</a:t>
            </a:r>
            <a:r>
              <a:rPr lang="en-US" altLang="zh-CN" sz="2000">
                <a:sym typeface="+mn-ea"/>
              </a:rPr>
              <a:t>        C.2024 </a:t>
            </a:r>
            <a:r>
              <a:rPr lang="zh-CN" altLang="en-US" sz="2000">
                <a:sym typeface="+mn-ea"/>
              </a:rPr>
              <a:t>年</a:t>
            </a:r>
            <a:r>
              <a:rPr lang="en-US" altLang="zh-CN" sz="2000">
                <a:sym typeface="+mn-ea"/>
              </a:rPr>
              <a:t> 7 </a:t>
            </a:r>
            <a:r>
              <a:rPr lang="zh-CN" altLang="en-US" sz="2000">
                <a:sym typeface="+mn-ea"/>
              </a:rPr>
              <a:t>月</a:t>
            </a:r>
            <a:r>
              <a:rPr lang="en-US" altLang="zh-CN" sz="2000">
                <a:sym typeface="+mn-ea"/>
              </a:rPr>
              <a:t> 1 </a:t>
            </a:r>
            <a:r>
              <a:rPr lang="zh-CN" altLang="en-US" sz="2000">
                <a:sym typeface="+mn-ea"/>
              </a:rPr>
              <a:t>日</a:t>
            </a:r>
            <a:r>
              <a:rPr lang="en-US" altLang="zh-CN" sz="2000">
                <a:sym typeface="+mn-ea"/>
              </a:rPr>
              <a:t>       D.2025 </a:t>
            </a:r>
            <a:r>
              <a:rPr lang="zh-CN" altLang="en-US" sz="2000">
                <a:sym typeface="+mn-ea"/>
              </a:rPr>
              <a:t>年</a:t>
            </a:r>
            <a:r>
              <a:rPr lang="en-US" altLang="zh-CN" sz="2000">
                <a:sym typeface="+mn-ea"/>
              </a:rPr>
              <a:t> 1 </a:t>
            </a:r>
            <a:r>
              <a:rPr lang="zh-CN" altLang="en-US" sz="2000">
                <a:sym typeface="+mn-ea"/>
              </a:rPr>
              <a:t>月</a:t>
            </a:r>
            <a:r>
              <a:rPr lang="en-US" altLang="zh-CN" sz="2000">
                <a:sym typeface="+mn-ea"/>
              </a:rPr>
              <a:t> 1 </a:t>
            </a:r>
            <a:r>
              <a:rPr lang="zh-CN" altLang="en-US" sz="2000">
                <a:sym typeface="+mn-ea"/>
              </a:rPr>
              <a:t>日</a:t>
            </a:r>
            <a:endParaRPr lang="en-US" altLang="zh-CN" sz="2000">
              <a:latin typeface="+mn-ea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343025" y="261620"/>
            <a:ext cx="9225915" cy="572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ctr" fontAlgn="auto"/>
            <a:r>
              <a:rPr lang="zh-CN" altLang="en-US" sz="3200" b="1">
                <a:solidFill>
                  <a:srgbClr val="FF0000"/>
                </a:solidFill>
              </a:rPr>
              <a:t>前言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8155" y="996950"/>
            <a:ext cx="11454765" cy="35299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360045" algn="l" fontAlgn="auto">
              <a:lnSpc>
                <a:spcPct val="150000"/>
              </a:lnSpc>
            </a:pPr>
            <a:r>
              <a:rPr lang="en-US" altLang="zh-CN" sz="2000">
                <a:latin typeface="+mn-ea"/>
                <a:cs typeface="+mn-ea"/>
              </a:rPr>
              <a:t> </a:t>
            </a:r>
            <a:endParaRPr lang="en-US" altLang="zh-CN" sz="2000">
              <a:latin typeface="+mn-ea"/>
              <a:cs typeface="+mn-ea"/>
            </a:endParaRPr>
          </a:p>
          <a:p>
            <a:pPr indent="360045" algn="l" fontAlgn="auto">
              <a:lnSpc>
                <a:spcPct val="150000"/>
              </a:lnSpc>
            </a:pPr>
            <a:r>
              <a:rPr lang="en-US" altLang="zh-CN" sz="2000">
                <a:latin typeface="+mn-ea"/>
                <a:cs typeface="+mn-ea"/>
              </a:rPr>
              <a:t>2024</a:t>
            </a:r>
            <a:r>
              <a:rPr lang="zh-CN" altLang="en-US" sz="2000">
                <a:latin typeface="+mn-ea"/>
                <a:cs typeface="+mn-ea"/>
              </a:rPr>
              <a:t>年</a:t>
            </a:r>
            <a:r>
              <a:rPr lang="en-US" altLang="zh-CN" sz="2000">
                <a:latin typeface="+mn-ea"/>
                <a:cs typeface="+mn-ea"/>
              </a:rPr>
              <a:t>1</a:t>
            </a:r>
            <a:r>
              <a:rPr lang="zh-CN" altLang="en-US" sz="2000">
                <a:latin typeface="+mn-ea"/>
                <a:cs typeface="+mn-ea"/>
              </a:rPr>
              <a:t>月</a:t>
            </a:r>
            <a:r>
              <a:rPr lang="en-US" altLang="zh-CN" sz="2000">
                <a:latin typeface="+mn-ea"/>
                <a:cs typeface="+mn-ea"/>
              </a:rPr>
              <a:t>14</a:t>
            </a:r>
            <a:r>
              <a:rPr lang="zh-CN" altLang="en-US" sz="2000">
                <a:latin typeface="+mn-ea"/>
                <a:cs typeface="+mn-ea"/>
              </a:rPr>
              <a:t>日，《中国共产党党员网络行为规定》正式施行。</a:t>
            </a:r>
            <a:endParaRPr lang="zh-CN" altLang="en-US" sz="2000">
              <a:latin typeface="+mn-ea"/>
              <a:cs typeface="+mn-ea"/>
            </a:endParaRPr>
          </a:p>
          <a:p>
            <a:pPr indent="360045" algn="l" fontAlgn="auto">
              <a:lnSpc>
                <a:spcPct val="150000"/>
              </a:lnSpc>
            </a:pPr>
            <a:r>
              <a:rPr lang="zh-CN" altLang="en-US" sz="2000">
                <a:latin typeface="+mn-ea"/>
                <a:cs typeface="+mn-ea"/>
              </a:rPr>
              <a:t>这是党中央批准发布的首部专门规范党员网络行为的党内法规，为全体党员的网络活动提供了根本遵循。</a:t>
            </a:r>
            <a:endParaRPr lang="zh-CN" altLang="en-US" sz="2000">
              <a:latin typeface="+mn-ea"/>
              <a:cs typeface="+mn-ea"/>
            </a:endParaRPr>
          </a:p>
          <a:p>
            <a:pPr indent="360045" algn="l" fontAlgn="auto">
              <a:lnSpc>
                <a:spcPct val="150000"/>
              </a:lnSpc>
            </a:pPr>
            <a:r>
              <a:rPr lang="zh-CN" altLang="en-US" sz="2000">
                <a:latin typeface="+mn-ea"/>
                <a:cs typeface="+mn-ea"/>
              </a:rPr>
              <a:t>《规定》共</a:t>
            </a:r>
            <a:r>
              <a:rPr lang="en-US" altLang="zh-CN" sz="2000">
                <a:latin typeface="+mn-ea"/>
                <a:cs typeface="+mn-ea"/>
              </a:rPr>
              <a:t>5</a:t>
            </a:r>
            <a:r>
              <a:rPr lang="zh-CN" altLang="en-US" sz="2000">
                <a:latin typeface="+mn-ea"/>
                <a:cs typeface="+mn-ea"/>
              </a:rPr>
              <a:t>章</a:t>
            </a:r>
            <a:r>
              <a:rPr lang="en-US" altLang="zh-CN" sz="2000">
                <a:latin typeface="+mn-ea"/>
                <a:cs typeface="+mn-ea"/>
              </a:rPr>
              <a:t>31</a:t>
            </a:r>
            <a:r>
              <a:rPr lang="zh-CN" altLang="en-US" sz="2000">
                <a:latin typeface="+mn-ea"/>
                <a:cs typeface="+mn-ea"/>
              </a:rPr>
              <a:t>条，明确将</a:t>
            </a:r>
            <a:r>
              <a:rPr lang="en-US" altLang="zh-CN" sz="2000">
                <a:latin typeface="+mn-ea"/>
                <a:cs typeface="+mn-ea"/>
              </a:rPr>
              <a:t>“</a:t>
            </a:r>
            <a:r>
              <a:rPr lang="zh-CN" altLang="en-US" sz="2000">
                <a:latin typeface="+mn-ea"/>
                <a:cs typeface="+mn-ea"/>
              </a:rPr>
              <a:t>网络行为</a:t>
            </a:r>
            <a:r>
              <a:rPr lang="en-US" altLang="zh-CN" sz="2000">
                <a:latin typeface="+mn-ea"/>
                <a:cs typeface="+mn-ea"/>
              </a:rPr>
              <a:t>”</a:t>
            </a:r>
            <a:r>
              <a:rPr lang="zh-CN" altLang="en-US" sz="2000">
                <a:latin typeface="+mn-ea"/>
                <a:cs typeface="+mn-ea"/>
              </a:rPr>
              <a:t>定义为通过互联网制作、复制、存储、发布、传播文字、图片、音频、视频等信息内容及其相关活动。让我们共同深入，强化纪律意识，筑牢网络防线，做新时代清朗网络空间的坚定维护者！</a:t>
            </a:r>
            <a:endParaRPr lang="en-US" altLang="zh-CN" sz="2000">
              <a:latin typeface="+mn-ea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0" y="189865"/>
            <a:ext cx="12181205" cy="572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ctr" fontAlgn="auto"/>
            <a:r>
              <a:rPr lang="en-US" altLang="zh-CN" sz="3200" b="1">
                <a:solidFill>
                  <a:srgbClr val="FF0000"/>
                </a:solidFill>
              </a:rPr>
              <a:t>01</a:t>
            </a:r>
            <a:r>
              <a:rPr lang="zh-CN" altLang="en-US" sz="3200" b="1">
                <a:solidFill>
                  <a:srgbClr val="FF0000"/>
                </a:solidFill>
              </a:rPr>
              <a:t>：</a:t>
            </a:r>
            <a:r>
              <a:rPr lang="zh-CN" sz="3200" b="1">
                <a:solidFill>
                  <a:srgbClr val="FF0000"/>
                </a:solidFill>
              </a:rPr>
              <a:t>党员</a:t>
            </a:r>
            <a:r>
              <a:rPr lang="en-US" altLang="zh-CN" sz="3200" b="1">
                <a:solidFill>
                  <a:srgbClr val="FF0000"/>
                </a:solidFill>
              </a:rPr>
              <a:t>——7“</a:t>
            </a:r>
            <a:r>
              <a:rPr lang="zh-CN" altLang="en-US" sz="3200" b="1">
                <a:solidFill>
                  <a:srgbClr val="FF0000"/>
                </a:solidFill>
              </a:rPr>
              <a:t>应当</a:t>
            </a:r>
            <a:r>
              <a:rPr lang="en-US" altLang="zh-CN" sz="3200" b="1">
                <a:solidFill>
                  <a:srgbClr val="FF0000"/>
                </a:solidFill>
              </a:rPr>
              <a:t>”+7“</a:t>
            </a:r>
            <a:r>
              <a:rPr lang="zh-CN" altLang="en-US" sz="3200" b="1">
                <a:solidFill>
                  <a:srgbClr val="FF0000"/>
                </a:solidFill>
              </a:rPr>
              <a:t>不得</a:t>
            </a:r>
            <a:r>
              <a:rPr lang="en-US" altLang="zh-CN" sz="3200" b="1">
                <a:solidFill>
                  <a:srgbClr val="FF0000"/>
                </a:solidFill>
              </a:rPr>
              <a:t>”+1“</a:t>
            </a:r>
            <a:r>
              <a:rPr lang="zh-CN" altLang="en-US" sz="3200" b="1">
                <a:solidFill>
                  <a:srgbClr val="FF0000"/>
                </a:solidFill>
              </a:rPr>
              <a:t>鼓励</a:t>
            </a:r>
            <a:r>
              <a:rPr lang="en-US" altLang="zh-CN" sz="3200" b="1">
                <a:solidFill>
                  <a:srgbClr val="FF0000"/>
                </a:solidFill>
              </a:rPr>
              <a:t>”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2255" y="762635"/>
            <a:ext cx="11983085" cy="56851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第3条：党员实施网络行为，</a:t>
            </a:r>
            <a:r>
              <a:rPr lang="zh-CN" altLang="en-US" sz="2000" b="1">
                <a:highlight>
                  <a:srgbClr val="FFFF00"/>
                </a:highlight>
                <a:sym typeface="+mn-ea"/>
              </a:rPr>
              <a:t>应当</a:t>
            </a:r>
            <a:r>
              <a:rPr lang="zh-CN" altLang="en-US" sz="2000">
                <a:sym typeface="+mn-ea"/>
              </a:rPr>
              <a:t>深刻领悟“两个确立”的决定性意义，增强“四个意识”、坚定“四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           </a:t>
            </a:r>
            <a:r>
              <a:rPr lang="zh-CN" altLang="en-US" sz="2000">
                <a:sym typeface="+mn-ea"/>
              </a:rPr>
              <a:t>个自信”、做到“两个维护”,坚持正确政治方向、舆论导向、价值取向，严守政治纪律和政治</a:t>
            </a:r>
            <a:r>
              <a:rPr lang="en-US" altLang="zh-CN" sz="2000">
                <a:sym typeface="+mn-ea"/>
              </a:rPr>
              <a:t> </a:t>
            </a:r>
            <a:endParaRPr lang="en-US" altLang="zh-CN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en-US" altLang="zh-CN" sz="2000">
                <a:sym typeface="+mn-ea"/>
              </a:rPr>
              <a:t>               </a:t>
            </a:r>
            <a:r>
              <a:rPr lang="zh-CN" altLang="en-US" sz="2000">
                <a:sym typeface="+mn-ea"/>
              </a:rPr>
              <a:t>规矩，发挥先锋模范作用，走好网上群众路线，营造健康向上、风清气正的网络环境，推动形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           </a:t>
            </a:r>
            <a:r>
              <a:rPr lang="zh-CN" altLang="en-US" sz="2000">
                <a:sym typeface="+mn-ea"/>
              </a:rPr>
              <a:t>成良好网络生态，维护政治安全和意识形态安全，自觉在思想上政治上行动上同以习近平同志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           </a:t>
            </a:r>
            <a:r>
              <a:rPr lang="zh-CN" altLang="en-US" sz="2000">
                <a:sym typeface="+mn-ea"/>
              </a:rPr>
              <a:t>为核心的党中央保持一致。</a:t>
            </a:r>
            <a:endParaRPr lang="zh-CN" altLang="en-US" sz="2000">
              <a:sym typeface="+mn-ea"/>
            </a:endParaRPr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第</a:t>
            </a:r>
            <a:r>
              <a:rPr lang="en-US" altLang="zh-CN" sz="2000"/>
              <a:t>5</a:t>
            </a:r>
            <a:r>
              <a:rPr lang="zh-CN" altLang="en-US" sz="2000"/>
              <a:t>条：党员</a:t>
            </a:r>
            <a:r>
              <a:rPr lang="zh-CN" altLang="en-US" sz="2000" b="1">
                <a:highlight>
                  <a:srgbClr val="FFFF00"/>
                </a:highlight>
              </a:rPr>
              <a:t>应当</a:t>
            </a:r>
            <a:r>
              <a:rPr lang="zh-CN" altLang="en-US" sz="2000"/>
              <a:t>积极通过网络，广泛宣传习近平新时代中国特色社会主义思想，宣传党的路线方针政策</a:t>
            </a:r>
            <a:r>
              <a:rPr lang="en-US" altLang="zh-CN" sz="2000"/>
              <a:t> </a:t>
            </a:r>
            <a:r>
              <a:rPr lang="zh-CN" altLang="en-US" sz="2000"/>
              <a:t>、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</a:t>
            </a:r>
            <a:r>
              <a:rPr lang="zh-CN" altLang="en-US" sz="2000"/>
              <a:t>和党中央重大决策部署，宣传中国特色社会主义制度，宣传党带领人民团结奋斗的重大成就、历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</a:t>
            </a:r>
            <a:r>
              <a:rPr lang="zh-CN" altLang="en-US" sz="2000"/>
              <a:t>史经验和生动实践，宣传中华优秀传统文化、革命文化、社会主义先进文化，弘扬社会主义核心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</a:t>
            </a:r>
            <a:r>
              <a:rPr lang="zh-CN" altLang="en-US" sz="2000"/>
              <a:t>价值观和社会主义荣辱观，大力弘扬主旋律、传播正能量。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第</a:t>
            </a:r>
            <a:r>
              <a:rPr lang="en-US" altLang="zh-CN" sz="2000"/>
              <a:t>6</a:t>
            </a:r>
            <a:r>
              <a:rPr lang="zh-CN" altLang="en-US" sz="2000"/>
              <a:t>条：党员</a:t>
            </a:r>
            <a:r>
              <a:rPr lang="zh-CN" altLang="en-US" sz="2000" b="1">
                <a:highlight>
                  <a:srgbClr val="FFFF00"/>
                </a:highlight>
              </a:rPr>
              <a:t>应当</a:t>
            </a:r>
            <a:r>
              <a:rPr lang="zh-CN" altLang="en-US" sz="2000"/>
              <a:t>践行网上群众路线，密切联系群众，及时反映群众的意见和要求，回应社会关切，解疑</a:t>
            </a:r>
            <a:r>
              <a:rPr lang="en-US" altLang="zh-CN" sz="2000">
                <a:sym typeface="+mn-ea"/>
              </a:rPr>
              <a:t>  </a:t>
            </a:r>
            <a:endParaRPr lang="en-US" altLang="zh-CN" sz="2000">
              <a:sym typeface="+mn-ea"/>
            </a:endParaRPr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en-US" altLang="zh-CN" sz="2000">
                <a:sym typeface="+mn-ea"/>
              </a:rPr>
              <a:t>                </a:t>
            </a:r>
            <a:r>
              <a:rPr lang="zh-CN" altLang="en-US" sz="2000">
                <a:sym typeface="+mn-ea"/>
              </a:rPr>
              <a:t>释惑、析事明理，引导群众形成共识。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</p:txBody>
      </p:sp>
      <p:sp>
        <p:nvSpPr>
          <p:cNvPr id="3" name="文本框 2"/>
          <p:cNvSpPr txBox="1"/>
          <p:nvPr/>
        </p:nvSpPr>
        <p:spPr>
          <a:xfrm>
            <a:off x="6678295" y="1052830"/>
            <a:ext cx="6056630" cy="23895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62890" y="909320"/>
            <a:ext cx="11983085" cy="3960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第</a:t>
            </a:r>
            <a:r>
              <a:rPr lang="en-US" altLang="zh-CN" sz="2000">
                <a:sym typeface="+mn-ea"/>
              </a:rPr>
              <a:t>7</a:t>
            </a:r>
            <a:r>
              <a:rPr lang="zh-CN" altLang="en-US" sz="2000">
                <a:sym typeface="+mn-ea"/>
              </a:rPr>
              <a:t>条：党员</a:t>
            </a:r>
            <a:r>
              <a:rPr lang="zh-CN" altLang="en-US" sz="2000" b="1">
                <a:highlight>
                  <a:srgbClr val="FFFF00"/>
                </a:highlight>
                <a:sym typeface="+mn-ea"/>
              </a:rPr>
              <a:t>应当</a:t>
            </a:r>
            <a:r>
              <a:rPr lang="zh-CN" altLang="en-US" sz="2000">
                <a:sym typeface="+mn-ea"/>
              </a:rPr>
              <a:t>敢于斗争、善于斗争，对网上各类错误思潮和错误观点敢于亮剑发声，旗帜鲜明批驳谬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            </a:t>
            </a:r>
            <a:r>
              <a:rPr lang="zh-CN" altLang="en-US" sz="2000">
                <a:sym typeface="+mn-ea"/>
              </a:rPr>
              <a:t>误。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第</a:t>
            </a:r>
            <a:r>
              <a:rPr lang="en-US" altLang="zh-CN" sz="2000"/>
              <a:t>8</a:t>
            </a:r>
            <a:r>
              <a:rPr lang="zh-CN" altLang="en-US" sz="2000"/>
              <a:t>条：</a:t>
            </a:r>
            <a:r>
              <a:rPr lang="zh-CN" altLang="en-US" sz="2000" b="1">
                <a:solidFill>
                  <a:srgbClr val="FF0000"/>
                </a:solidFill>
              </a:rPr>
              <a:t>鼓励</a:t>
            </a:r>
            <a:r>
              <a:rPr lang="zh-CN" altLang="en-US" sz="2000"/>
              <a:t>党员通过网络讲好中国特色社会主义的故事、中国共产党的故事、中国人民奋斗圆梦的故事、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</a:t>
            </a:r>
            <a:r>
              <a:rPr lang="zh-CN" altLang="en-US" sz="2000"/>
              <a:t>中华优秀传统文化的故事、中国和平发展的故事，向世界展现真实、立体、全面的中国。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第</a:t>
            </a:r>
            <a:r>
              <a:rPr lang="en-US" altLang="zh-CN" sz="2000">
                <a:sym typeface="+mn-ea"/>
              </a:rPr>
              <a:t>9</a:t>
            </a:r>
            <a:r>
              <a:rPr lang="zh-CN" altLang="en-US" sz="2000">
                <a:sym typeface="+mn-ea"/>
              </a:rPr>
              <a:t>条：党员网络行为</a:t>
            </a:r>
            <a:r>
              <a:rPr lang="zh-CN" altLang="en-US" sz="2000" b="1">
                <a:highlight>
                  <a:srgbClr val="FFFF00"/>
                </a:highlight>
                <a:sym typeface="+mn-ea"/>
              </a:rPr>
              <a:t>应当</a:t>
            </a:r>
            <a:r>
              <a:rPr lang="zh-CN" altLang="en-US" sz="2000">
                <a:sym typeface="+mn-ea"/>
              </a:rPr>
              <a:t>严格遵守党规党纪，模范遵守法律法规，自觉坚守原则和底线。</a:t>
            </a:r>
            <a:endParaRPr lang="zh-CN" altLang="en-US" sz="2000">
              <a:sym typeface="+mn-ea"/>
            </a:endParaRPr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>
              <a:sym typeface="+mn-ea"/>
            </a:endParaRPr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第</a:t>
            </a:r>
            <a:r>
              <a:rPr lang="en-US" altLang="zh-CN" sz="2000">
                <a:sym typeface="+mn-ea"/>
              </a:rPr>
              <a:t>15</a:t>
            </a:r>
            <a:r>
              <a:rPr lang="zh-CN" altLang="en-US" sz="2000">
                <a:sym typeface="+mn-ea"/>
              </a:rPr>
              <a:t>条：党员</a:t>
            </a:r>
            <a:r>
              <a:rPr lang="zh-CN" altLang="en-US" sz="2000" b="1">
                <a:highlight>
                  <a:srgbClr val="FFFF00"/>
                </a:highlight>
                <a:sym typeface="+mn-ea"/>
              </a:rPr>
              <a:t>应当</a:t>
            </a:r>
            <a:r>
              <a:rPr lang="zh-CN" altLang="en-US" sz="2000">
                <a:sym typeface="+mn-ea"/>
              </a:rPr>
              <a:t>严格遵守党的保密纪律，</a:t>
            </a:r>
            <a:r>
              <a:rPr lang="zh-CN" altLang="en-US" sz="2000" b="1">
                <a:highlight>
                  <a:srgbClr val="00FFFF"/>
                </a:highlight>
                <a:sym typeface="+mn-ea"/>
              </a:rPr>
              <a:t>不得</a:t>
            </a:r>
            <a:r>
              <a:rPr lang="zh-CN" altLang="en-US" sz="2000">
                <a:sym typeface="+mn-ea"/>
              </a:rPr>
              <a:t>通过网络泄露、扩散党和国家秘密、工作秘密。</a:t>
            </a:r>
            <a:endParaRPr lang="zh-CN" altLang="en-US" sz="2000">
              <a:sym typeface="+mn-ea"/>
            </a:endParaRPr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>
              <a:sym typeface="+mn-ea"/>
            </a:endParaRPr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第</a:t>
            </a:r>
            <a:r>
              <a:rPr lang="en-US" altLang="zh-CN" sz="2000">
                <a:sym typeface="+mn-ea"/>
              </a:rPr>
              <a:t>17</a:t>
            </a:r>
            <a:r>
              <a:rPr lang="zh-CN" altLang="en-US" sz="2000">
                <a:sym typeface="+mn-ea"/>
              </a:rPr>
              <a:t>条：党员</a:t>
            </a:r>
            <a:r>
              <a:rPr lang="zh-CN" altLang="en-US" sz="2000" b="1">
                <a:highlight>
                  <a:srgbClr val="FFFF00"/>
                </a:highlight>
                <a:sym typeface="+mn-ea"/>
              </a:rPr>
              <a:t>应当</a:t>
            </a:r>
            <a:r>
              <a:rPr lang="zh-CN" altLang="en-US" sz="2000">
                <a:sym typeface="+mn-ea"/>
              </a:rPr>
              <a:t>培育良好网络习惯，自觉抵制崇洋媚外、炫富斗阔、铺张浪费等不良网络文化，炒作绯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             </a:t>
            </a:r>
            <a:r>
              <a:rPr lang="zh-CN" altLang="en-US" sz="2000">
                <a:sym typeface="+mn-ea"/>
              </a:rPr>
              <a:t>闻丑闻、拉踩引战、刷量控评、直播打赏、沉迷网络游戏等不良网络现象。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62890" y="621030"/>
            <a:ext cx="11983085" cy="4594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第</a:t>
            </a:r>
            <a:r>
              <a:rPr lang="en-US" altLang="zh-CN" sz="2000"/>
              <a:t>10</a:t>
            </a:r>
            <a:r>
              <a:rPr lang="zh-CN" altLang="en-US" sz="2000"/>
              <a:t>条：党员</a:t>
            </a:r>
            <a:r>
              <a:rPr lang="zh-CN" altLang="en-US" sz="2000" b="1">
                <a:highlight>
                  <a:srgbClr val="00FFFF"/>
                </a:highlight>
              </a:rPr>
              <a:t>不得</a:t>
            </a:r>
            <a:r>
              <a:rPr lang="zh-CN" altLang="en-US" sz="2000"/>
              <a:t>通过网络制作、复制、存储、发布、传播含有反对党的基本理论、基本路线、基本方略，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违背四项基本原则，违背、歪曲党的改革开放决策，妄议党中央大政方针，破坏党的集中统一，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丑化党和国家形象，诋毁、污蔑党和国家领导人、英雄模范，或者歪曲党的历史、中华人民共和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国历史、人民军队历史等有严重政治问题的信息，不得组织、参加含有相关内容的网络论坛、群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组、直播等活动。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第</a:t>
            </a:r>
            <a:r>
              <a:rPr lang="en-US" altLang="zh-CN" sz="2000"/>
              <a:t>11</a:t>
            </a:r>
            <a:r>
              <a:rPr lang="zh-CN" altLang="en-US" sz="2000"/>
              <a:t>条：党员</a:t>
            </a:r>
            <a:r>
              <a:rPr lang="zh-CN" altLang="en-US" sz="2000" b="1">
                <a:highlight>
                  <a:srgbClr val="00FFFF"/>
                </a:highlight>
              </a:rPr>
              <a:t>不得</a:t>
            </a:r>
            <a:r>
              <a:rPr lang="zh-CN" altLang="en-US" sz="2000"/>
              <a:t>组织、参与和动员不法串联、联署、集会等网上非法组织、非法活动。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第</a:t>
            </a:r>
            <a:r>
              <a:rPr lang="en-US" altLang="zh-CN" sz="2000"/>
              <a:t>12</a:t>
            </a:r>
            <a:r>
              <a:rPr lang="zh-CN" altLang="en-US" sz="2000"/>
              <a:t>条：党员</a:t>
            </a:r>
            <a:r>
              <a:rPr lang="zh-CN" altLang="en-US" sz="2000" b="1">
                <a:highlight>
                  <a:srgbClr val="00FFFF"/>
                </a:highlight>
              </a:rPr>
              <a:t>不得</a:t>
            </a:r>
            <a:r>
              <a:rPr lang="zh-CN" altLang="en-US" sz="2000"/>
              <a:t>通过网络制造、散布、传播政治谣言，不得匿名诬告、有意陷害或者制造其他谣言。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第</a:t>
            </a:r>
            <a:r>
              <a:rPr lang="en-US" altLang="zh-CN" sz="2000"/>
              <a:t>13</a:t>
            </a:r>
            <a:r>
              <a:rPr lang="zh-CN" altLang="en-US" sz="2000"/>
              <a:t>条：党员</a:t>
            </a:r>
            <a:r>
              <a:rPr lang="zh-CN" altLang="en-US" sz="2000" b="1">
                <a:highlight>
                  <a:srgbClr val="00FFFF"/>
                </a:highlight>
              </a:rPr>
              <a:t>不得</a:t>
            </a:r>
            <a:r>
              <a:rPr lang="zh-CN" altLang="en-US" sz="2000"/>
              <a:t>参与网络宗教活动、迷信活动，不得参与或者纵容、支持利用网络宣扬恐怖主义、分裂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  </a:t>
            </a:r>
            <a:r>
              <a:rPr lang="zh-CN" altLang="en-US" sz="2000"/>
              <a:t>主义、极端主义，邪教，或者煽动民族仇恨、民族歧视，破坏民族团结。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>
                <a:sym typeface="+mn-ea"/>
              </a:rPr>
              <a:t>第</a:t>
            </a:r>
            <a:r>
              <a:rPr lang="en-US" altLang="zh-CN" sz="2000">
                <a:sym typeface="+mn-ea"/>
              </a:rPr>
              <a:t>14</a:t>
            </a:r>
            <a:r>
              <a:rPr lang="zh-CN" altLang="en-US" sz="2000">
                <a:sym typeface="+mn-ea"/>
              </a:rPr>
              <a:t>条：</a:t>
            </a:r>
            <a:r>
              <a:rPr lang="zh-CN" altLang="en-US" sz="2000"/>
              <a:t>党员</a:t>
            </a:r>
            <a:r>
              <a:rPr lang="zh-CN" altLang="en-US" sz="2000" b="1">
                <a:highlight>
                  <a:srgbClr val="00FFFF"/>
                </a:highlight>
              </a:rPr>
              <a:t>不得</a:t>
            </a:r>
            <a:r>
              <a:rPr lang="zh-CN" altLang="en-US" sz="2000"/>
              <a:t>擅自建立、使用非法定信道浏览、访问、使用境外的网站、应用程序等。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>
                <a:sym typeface="+mn-ea"/>
              </a:rPr>
              <a:t>第</a:t>
            </a:r>
            <a:r>
              <a:rPr lang="en-US" altLang="zh-CN" sz="2000">
                <a:sym typeface="+mn-ea"/>
              </a:rPr>
              <a:t>16</a:t>
            </a:r>
            <a:r>
              <a:rPr lang="zh-CN" altLang="en-US" sz="2000">
                <a:sym typeface="+mn-ea"/>
              </a:rPr>
              <a:t>条：党员</a:t>
            </a:r>
            <a:r>
              <a:rPr lang="zh-CN" altLang="en-US" sz="2000" b="1">
                <a:highlight>
                  <a:srgbClr val="00FFFF"/>
                </a:highlight>
                <a:sym typeface="+mn-ea"/>
              </a:rPr>
              <a:t>不得</a:t>
            </a:r>
            <a:r>
              <a:rPr lang="zh-CN" altLang="en-US" sz="2000">
                <a:sym typeface="+mn-ea"/>
              </a:rPr>
              <a:t>通过发布、删除网络信息，以及其他干预信息呈现等手段谋取不正当利益。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20345" y="294005"/>
            <a:ext cx="11983085" cy="51669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>
                <a:sym typeface="+mn-ea"/>
              </a:rPr>
              <a:t>第</a:t>
            </a:r>
            <a:r>
              <a:rPr lang="en-US" altLang="zh-CN" sz="2000">
                <a:sym typeface="+mn-ea"/>
              </a:rPr>
              <a:t>20</a:t>
            </a:r>
            <a:r>
              <a:rPr lang="zh-CN" altLang="en-US" sz="2000">
                <a:sym typeface="+mn-ea"/>
              </a:rPr>
              <a:t>条：</a:t>
            </a:r>
            <a:r>
              <a:rPr lang="zh-CN" altLang="en-US" sz="2000"/>
              <a:t>党员干部注册、使用和管理网络公众账号，</a:t>
            </a:r>
            <a:r>
              <a:rPr lang="zh-CN" altLang="en-US" sz="2000" b="1">
                <a:highlight>
                  <a:srgbClr val="FFFF00"/>
                </a:highlight>
              </a:rPr>
              <a:t>应当</a:t>
            </a:r>
            <a:r>
              <a:rPr lang="zh-CN" altLang="en-US" sz="2000"/>
              <a:t>遵守有关规定，履行社会责任，</a:t>
            </a:r>
            <a:r>
              <a:rPr lang="zh-CN" altLang="en-US" sz="2000" b="1">
                <a:highlight>
                  <a:srgbClr val="00FFFF"/>
                </a:highlight>
              </a:rPr>
              <a:t>不得</a:t>
            </a:r>
            <a:r>
              <a:rPr lang="zh-CN" altLang="en-US" sz="2000"/>
              <a:t>损害国家安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 </a:t>
            </a:r>
            <a:r>
              <a:rPr lang="zh-CN" altLang="en-US" sz="2000"/>
              <a:t>全、社会公共利益和他人合法权益。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第</a:t>
            </a:r>
            <a:r>
              <a:rPr lang="en-US" altLang="zh-CN" sz="2000"/>
              <a:t>21</a:t>
            </a:r>
            <a:r>
              <a:rPr lang="zh-CN" altLang="en-US" sz="2000"/>
              <a:t>条：党员发现网上违规违纪违法信息、活动的，</a:t>
            </a:r>
            <a:r>
              <a:rPr lang="zh-CN" altLang="en-US" sz="2000" b="1">
                <a:highlight>
                  <a:srgbClr val="FFFF00"/>
                </a:highlight>
              </a:rPr>
              <a:t>应当</a:t>
            </a:r>
            <a:r>
              <a:rPr lang="zh-CN" altLang="en-US" sz="2000"/>
              <a:t>及时向有关部门和网络平台举报，积极提供线索，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 </a:t>
            </a:r>
            <a:r>
              <a:rPr lang="zh-CN" altLang="en-US" sz="2000"/>
              <a:t>协助有关方面处置。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第</a:t>
            </a:r>
            <a:r>
              <a:rPr lang="en-US" altLang="zh-CN" sz="2000">
                <a:sym typeface="+mn-ea"/>
              </a:rPr>
              <a:t>18</a:t>
            </a:r>
            <a:r>
              <a:rPr lang="zh-CN" altLang="en-US" sz="2000">
                <a:sym typeface="+mn-ea"/>
              </a:rPr>
              <a:t>条：党员干部</a:t>
            </a:r>
            <a:r>
              <a:rPr lang="zh-CN" altLang="en-US" sz="2000" b="1">
                <a:highlight>
                  <a:srgbClr val="00FFFF"/>
                </a:highlight>
                <a:sym typeface="+mn-ea"/>
              </a:rPr>
              <a:t>不得</a:t>
            </a:r>
            <a:r>
              <a:rPr lang="zh-CN" altLang="en-US" sz="2000">
                <a:sym typeface="+mn-ea"/>
              </a:rPr>
              <a:t>利用职务便利，索取或者非法收受他人有财产价值的网络账号、网络游戏装备、虚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             </a:t>
            </a:r>
            <a:r>
              <a:rPr lang="zh-CN" altLang="en-US" sz="2000">
                <a:sym typeface="+mn-ea"/>
              </a:rPr>
              <a:t>拟货币等网络虚拟财物。</a:t>
            </a:r>
            <a:endParaRPr lang="zh-CN" altLang="en-US" sz="2000">
              <a:sym typeface="+mn-ea"/>
            </a:endParaRPr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第</a:t>
            </a:r>
            <a:r>
              <a:rPr lang="en-US" altLang="zh-CN" sz="2000">
                <a:sym typeface="+mn-ea"/>
              </a:rPr>
              <a:t>19</a:t>
            </a:r>
            <a:r>
              <a:rPr lang="zh-CN" altLang="en-US" sz="2000">
                <a:sym typeface="+mn-ea"/>
              </a:rPr>
              <a:t>条：党员干部</a:t>
            </a:r>
            <a:r>
              <a:rPr lang="zh-CN" altLang="en-US" sz="2000" b="1">
                <a:highlight>
                  <a:srgbClr val="00FFFF"/>
                </a:highlight>
                <a:sym typeface="+mn-ea"/>
              </a:rPr>
              <a:t>不得</a:t>
            </a:r>
            <a:r>
              <a:rPr lang="zh-CN" altLang="en-US" sz="2000">
                <a:sym typeface="+mn-ea"/>
              </a:rPr>
              <a:t>违反有关规定以职务身份开展网络借贷、直播带货等营利活动。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</p:txBody>
      </p:sp>
      <p:sp>
        <p:nvSpPr>
          <p:cNvPr id="3" name="文本框 2"/>
          <p:cNvSpPr txBox="1"/>
          <p:nvPr/>
        </p:nvSpPr>
        <p:spPr>
          <a:xfrm>
            <a:off x="0" y="189865"/>
            <a:ext cx="12181205" cy="572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ctr" fontAlgn="auto"/>
            <a:r>
              <a:rPr lang="en-US" altLang="zh-CN" sz="3200" b="1">
                <a:solidFill>
                  <a:srgbClr val="FF0000"/>
                </a:solidFill>
              </a:rPr>
              <a:t>02</a:t>
            </a:r>
            <a:r>
              <a:rPr lang="zh-CN" altLang="en-US" sz="3200" b="1">
                <a:solidFill>
                  <a:srgbClr val="FF0000"/>
                </a:solidFill>
              </a:rPr>
              <a:t>：党员干部</a:t>
            </a:r>
            <a:r>
              <a:rPr lang="en-US" altLang="zh-CN" sz="3200" b="1">
                <a:solidFill>
                  <a:srgbClr val="FF0000"/>
                </a:solidFill>
              </a:rPr>
              <a:t>——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应当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”+3“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不得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”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0" y="189865"/>
            <a:ext cx="12181205" cy="572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ctr" fontAlgn="auto"/>
            <a:r>
              <a:rPr lang="en-US" altLang="zh-CN" sz="3200" b="1">
                <a:solidFill>
                  <a:srgbClr val="FF0000"/>
                </a:solidFill>
              </a:rPr>
              <a:t>03</a:t>
            </a:r>
            <a:r>
              <a:rPr lang="zh-CN" altLang="en-US" sz="3200" b="1">
                <a:solidFill>
                  <a:srgbClr val="FF0000"/>
                </a:solidFill>
              </a:rPr>
              <a:t>：</a:t>
            </a:r>
            <a:r>
              <a:rPr lang="zh-CN" sz="3200" b="1">
                <a:solidFill>
                  <a:srgbClr val="FF0000"/>
                </a:solidFill>
              </a:rPr>
              <a:t>各级党组织</a:t>
            </a:r>
            <a:r>
              <a:rPr lang="en-US" altLang="zh-CN" sz="3200" b="1">
                <a:solidFill>
                  <a:srgbClr val="FF0000"/>
                </a:solidFill>
              </a:rPr>
              <a:t>——6“</a:t>
            </a:r>
            <a:r>
              <a:rPr lang="zh-CN" altLang="en-US" sz="3200" b="1">
                <a:solidFill>
                  <a:srgbClr val="FF0000"/>
                </a:solidFill>
              </a:rPr>
              <a:t>应当</a:t>
            </a:r>
            <a:r>
              <a:rPr lang="en-US" altLang="zh-CN" sz="3200" b="1">
                <a:solidFill>
                  <a:srgbClr val="FF0000"/>
                </a:solidFill>
              </a:rPr>
              <a:t>”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0345" y="866140"/>
            <a:ext cx="11983085" cy="4594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第</a:t>
            </a:r>
            <a:r>
              <a:rPr lang="en-US" altLang="zh-CN" sz="2000"/>
              <a:t>4</a:t>
            </a:r>
            <a:r>
              <a:rPr lang="zh-CN" altLang="en-US" sz="2000"/>
              <a:t>条：</a:t>
            </a:r>
            <a:r>
              <a:rPr lang="en-US" altLang="zh-CN" sz="2000"/>
              <a:t> </a:t>
            </a:r>
            <a:r>
              <a:rPr lang="zh-CN" altLang="en-US" sz="2000"/>
              <a:t>各级党组织承担</a:t>
            </a:r>
            <a:r>
              <a:rPr lang="zh-CN" altLang="en-US" sz="2000">
                <a:solidFill>
                  <a:srgbClr val="FF0000"/>
                </a:solidFill>
              </a:rPr>
              <a:t>党员网络行为管理工作主体责任</a:t>
            </a:r>
            <a:r>
              <a:rPr lang="zh-CN" altLang="en-US" sz="2000"/>
              <a:t>，全面落实网络意识形态工作责任制和网络安全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  </a:t>
            </a:r>
            <a:r>
              <a:rPr lang="zh-CN" altLang="en-US" sz="2000"/>
              <a:t>工作责任制。各级组织、宣传和网信等部门在各自职责范围内，负责党员网络行为管理工作。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第</a:t>
            </a:r>
            <a:r>
              <a:rPr lang="en-US" altLang="zh-CN" sz="2000"/>
              <a:t>22</a:t>
            </a:r>
            <a:r>
              <a:rPr lang="zh-CN" altLang="en-US" sz="2000"/>
              <a:t>条：各级党组织</a:t>
            </a:r>
            <a:r>
              <a:rPr lang="zh-CN" altLang="en-US" sz="2000" b="1">
                <a:highlight>
                  <a:srgbClr val="FFFF00"/>
                </a:highlight>
              </a:rPr>
              <a:t>应当</a:t>
            </a:r>
            <a:r>
              <a:rPr lang="zh-CN" altLang="en-US" sz="2000"/>
              <a:t>开展党员依规依法上网用网的常态化教育，提升党员网络素养与技能，鼓励和支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  </a:t>
            </a:r>
            <a:r>
              <a:rPr lang="zh-CN" altLang="en-US" sz="2000"/>
              <a:t>持党员学网上网用网。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第</a:t>
            </a:r>
            <a:r>
              <a:rPr lang="en-US" altLang="zh-CN" sz="2000"/>
              <a:t>23</a:t>
            </a:r>
            <a:r>
              <a:rPr lang="zh-CN" altLang="en-US" sz="2000"/>
              <a:t>条：各级党组织</a:t>
            </a:r>
            <a:r>
              <a:rPr lang="zh-CN" altLang="en-US" sz="2000" b="1">
                <a:highlight>
                  <a:srgbClr val="FFFF00"/>
                </a:highlight>
              </a:rPr>
              <a:t>应当</a:t>
            </a:r>
            <a:r>
              <a:rPr lang="zh-CN" altLang="en-US" sz="2000"/>
              <a:t>激励党员在网上充分发挥先锋模范作用，对在网络正能量传播和舆论引导中作出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突出贡献的党员，按照有关规定给予表彰奖励，作为评先评优、职务职级晋升、职称评聘等参考。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第</a:t>
            </a:r>
            <a:r>
              <a:rPr lang="en-US" altLang="zh-CN" sz="2000"/>
              <a:t>24</a:t>
            </a:r>
            <a:r>
              <a:rPr lang="zh-CN" altLang="en-US" sz="2000"/>
              <a:t>条：建立健全澄清正名和保护制度，关心爱护为党和人民利益敢于在网上亮剑发声的党员。对在网络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正能量传播和舆论引导中敢于斗争、担当尽责而遭受诬告陷害、网络暴力、威胁恐吓的党员，各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级党组织</a:t>
            </a:r>
            <a:r>
              <a:rPr lang="zh-CN" altLang="en-US" sz="2000" b="1">
                <a:highlight>
                  <a:srgbClr val="FFFF00"/>
                </a:highlight>
              </a:rPr>
              <a:t>应当</a:t>
            </a:r>
            <a:r>
              <a:rPr lang="zh-CN" altLang="en-US" sz="2000"/>
              <a:t>协调有关部门依法维护其合法权益，依法惩治有关违法犯罪行为。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20345" y="866140"/>
            <a:ext cx="11983085" cy="4594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第</a:t>
            </a:r>
            <a:r>
              <a:rPr lang="en-US" altLang="zh-CN" sz="2000"/>
              <a:t>25</a:t>
            </a:r>
            <a:r>
              <a:rPr lang="zh-CN" altLang="en-US" sz="2000"/>
              <a:t>条：各级党组织</a:t>
            </a:r>
            <a:r>
              <a:rPr lang="zh-CN" altLang="en-US" sz="2000" b="1">
                <a:highlight>
                  <a:srgbClr val="FFFF00"/>
                </a:highlight>
              </a:rPr>
              <a:t>应当</a:t>
            </a:r>
            <a:r>
              <a:rPr lang="zh-CN" altLang="en-US" sz="2000"/>
              <a:t>加强对党员网络行为的指导，区分党员不同主体，结合网络公众账号和网络行为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类型，形成科学合理的制度规范，健全监督管理制度。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sz="2000">
                <a:sym typeface="+mn-ea"/>
              </a:rPr>
              <a:t>第</a:t>
            </a:r>
            <a:r>
              <a:rPr lang="en-US" altLang="zh-CN" sz="2000">
                <a:sym typeface="+mn-ea"/>
              </a:rPr>
              <a:t>26</a:t>
            </a:r>
            <a:r>
              <a:rPr lang="zh-CN" altLang="en-US" sz="2000">
                <a:sym typeface="+mn-ea"/>
              </a:rPr>
              <a:t>条：各级党组织</a:t>
            </a:r>
            <a:r>
              <a:rPr lang="zh-CN" altLang="en-US" sz="2000" b="1">
                <a:highlight>
                  <a:srgbClr val="FFFF00"/>
                </a:highlight>
                <a:sym typeface="+mn-ea"/>
              </a:rPr>
              <a:t>应当</a:t>
            </a:r>
            <a:r>
              <a:rPr lang="zh-CN" altLang="en-US" sz="2000">
                <a:sym typeface="+mn-ea"/>
              </a:rPr>
              <a:t>把规范党员网络行为、发挥党员在网络空间作用作为党的建设的重要内容，纳入</a:t>
            </a:r>
            <a:r>
              <a:rPr lang="en-US" altLang="zh-CN" sz="2000">
                <a:sym typeface="+mn-ea"/>
              </a:rPr>
              <a:t>  </a:t>
            </a:r>
            <a:endParaRPr lang="en-US" altLang="zh-CN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r>
              <a:rPr lang="en-US" altLang="zh-CN" sz="2000">
                <a:sym typeface="+mn-ea"/>
              </a:rPr>
              <a:t>                  </a:t>
            </a:r>
            <a:r>
              <a:rPr lang="zh-CN" altLang="en-US" sz="2000">
                <a:sym typeface="+mn-ea"/>
              </a:rPr>
              <a:t>党建工作责任制，紧密结合中心工作推进落实。</a:t>
            </a:r>
            <a:endParaRPr lang="zh-CN" altLang="en-US" sz="2000">
              <a:sym typeface="+mn-ea"/>
            </a:endParaRPr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>
                <a:sym typeface="+mn-ea"/>
              </a:rPr>
              <a:t>第</a:t>
            </a:r>
            <a:r>
              <a:rPr lang="en-US" altLang="zh-CN" sz="2000">
                <a:sym typeface="+mn-ea"/>
              </a:rPr>
              <a:t>27</a:t>
            </a:r>
            <a:r>
              <a:rPr lang="zh-CN" altLang="en-US" sz="2000">
                <a:sym typeface="+mn-ea"/>
              </a:rPr>
              <a:t>条：各级党组织</a:t>
            </a:r>
            <a:r>
              <a:rPr lang="zh-CN" altLang="en-US" sz="2000" b="1">
                <a:highlight>
                  <a:srgbClr val="FFFF00"/>
                </a:highlight>
                <a:sym typeface="+mn-ea"/>
              </a:rPr>
              <a:t>应当</a:t>
            </a:r>
            <a:r>
              <a:rPr lang="zh-CN" altLang="en-US" sz="2000">
                <a:sym typeface="+mn-ea"/>
              </a:rPr>
              <a:t>将党员网络行为纳入民主生活会、组织生活会对照检查和民主评议党员的重要内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              </a:t>
            </a:r>
            <a:r>
              <a:rPr lang="zh-CN" altLang="en-US" sz="2000">
                <a:sym typeface="+mn-ea"/>
              </a:rPr>
              <a:t>容，及时总结经验，通报表扬先进，检视差距和不足，引导和规范党员正确实施网络行为。</a:t>
            </a:r>
            <a:endParaRPr lang="zh-CN" altLang="en-US" sz="2000">
              <a:sym typeface="+mn-ea"/>
            </a:endParaRPr>
          </a:p>
          <a:p>
            <a:pPr indent="-360045" algn="l" fontAlgn="auto">
              <a:lnSpc>
                <a:spcPct val="100000"/>
              </a:lnSpc>
            </a:pPr>
            <a:endParaRPr lang="zh-CN" altLang="en-US" sz="2000">
              <a:sym typeface="+mn-ea"/>
            </a:endParaRPr>
          </a:p>
          <a:p>
            <a:pPr indent="-360045" algn="l" fontAlgn="auto">
              <a:lnSpc>
                <a:spcPct val="100000"/>
              </a:lnSpc>
            </a:pPr>
            <a:endParaRPr lang="zh-CN" altLang="en-US" sz="2000">
              <a:sym typeface="+mn-ea"/>
            </a:endParaRPr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第</a:t>
            </a:r>
            <a:r>
              <a:rPr lang="en-US" altLang="zh-CN" sz="2000"/>
              <a:t>28</a:t>
            </a:r>
            <a:r>
              <a:rPr lang="zh-CN" altLang="en-US" sz="2000"/>
              <a:t>条：党员违反本规定的，根据行为性质和情节轻重，依规依纪追究责任；涉嫌违法犯罪的，按照有关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 </a:t>
            </a:r>
            <a:r>
              <a:rPr lang="zh-CN" altLang="en-US" sz="2000"/>
              <a:t>法律规定处理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  <a:buClrTx/>
              <a:buSzTx/>
              <a:buNone/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34645" y="2296795"/>
            <a:ext cx="11848465" cy="15532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sz="2000" b="1"/>
              <a:t>2.</a:t>
            </a:r>
            <a:r>
              <a:rPr lang="zh-CN" altLang="en-US" sz="2000" b="1"/>
              <a:t>《根据中国共产党纪律处分条例》，党员纪律处分条例有几种，分别是什么？</a:t>
            </a:r>
            <a:endParaRPr lang="zh-CN" altLang="en-US" sz="2000" b="1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警告、</a:t>
            </a:r>
            <a:r>
              <a:rPr lang="zh-CN" altLang="en-US" sz="2000">
                <a:sym typeface="+mn-ea"/>
              </a:rPr>
              <a:t>严重警告</a:t>
            </a:r>
            <a:r>
              <a:rPr lang="zh-CN" sz="2000">
                <a:sym typeface="+mn-ea"/>
              </a:rPr>
              <a:t>、</a:t>
            </a:r>
            <a:r>
              <a:rPr lang="zh-CN" altLang="en-US" sz="2000">
                <a:sym typeface="+mn-ea"/>
              </a:rPr>
              <a:t>撤销党内职务</a:t>
            </a:r>
            <a:r>
              <a:rPr lang="zh-CN" sz="2000">
                <a:sym typeface="+mn-ea"/>
              </a:rPr>
              <a:t>、</a:t>
            </a:r>
            <a:r>
              <a:rPr lang="zh-CN" altLang="en-US" sz="2000">
                <a:sym typeface="+mn-ea"/>
              </a:rPr>
              <a:t>留党察看</a:t>
            </a:r>
            <a:r>
              <a:rPr lang="zh-CN" sz="2000">
                <a:sym typeface="+mn-ea"/>
              </a:rPr>
              <a:t>、</a:t>
            </a:r>
            <a:r>
              <a:rPr lang="zh-CN" altLang="en-US" sz="2000">
                <a:sym typeface="+mn-ea"/>
              </a:rPr>
              <a:t>开除党籍。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　　</a:t>
            </a:r>
            <a:endParaRPr lang="en-US" altLang="zh-CN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　　</a:t>
            </a:r>
            <a:endParaRPr lang="en-US" altLang="zh-CN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　</a:t>
            </a:r>
            <a:endParaRPr lang="zh-CN" altLang="en-US" sz="2000"/>
          </a:p>
        </p:txBody>
      </p:sp>
      <p:sp>
        <p:nvSpPr>
          <p:cNvPr id="4" name="文本框 3"/>
          <p:cNvSpPr txBox="1"/>
          <p:nvPr/>
        </p:nvSpPr>
        <p:spPr>
          <a:xfrm>
            <a:off x="910590" y="116840"/>
            <a:ext cx="9225915" cy="572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ctr" fontAlgn="auto"/>
            <a:r>
              <a:rPr lang="zh-CN" altLang="en-US" sz="3200" b="1">
                <a:solidFill>
                  <a:srgbClr val="FF0000"/>
                </a:solidFill>
              </a:rPr>
              <a:t>讲中抽问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20345" y="866140"/>
            <a:ext cx="11983085" cy="37172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 </a:t>
            </a:r>
            <a:r>
              <a:rPr lang="zh-CN" altLang="en-US" sz="2000"/>
              <a:t>第</a:t>
            </a:r>
            <a:r>
              <a:rPr lang="en-US" altLang="zh-CN" sz="2000"/>
              <a:t>49</a:t>
            </a:r>
            <a:r>
              <a:rPr lang="zh-CN" altLang="en-US" sz="2000"/>
              <a:t>条：</a:t>
            </a:r>
            <a:r>
              <a:rPr lang="zh-CN" altLang="en-US" sz="2000"/>
              <a:t>在重大原则问题上不同党中央保持一致且有实际言论、行为或者造成不良后果的，给予警告或者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 </a:t>
            </a:r>
            <a:r>
              <a:rPr lang="zh-CN" altLang="en-US" sz="2000"/>
              <a:t>严重警告处分；情节较重的，给予撤销党内职务或者留党察看处分；情节严重的，给予开除党籍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 </a:t>
            </a:r>
            <a:r>
              <a:rPr lang="zh-CN" altLang="en-US" sz="2000"/>
              <a:t>处分。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第</a:t>
            </a:r>
            <a:r>
              <a:rPr lang="en-US" altLang="zh-CN" sz="2000"/>
              <a:t>50</a:t>
            </a:r>
            <a:r>
              <a:rPr lang="zh-CN" altLang="en-US" sz="2000"/>
              <a:t>条：通过</a:t>
            </a:r>
            <a:r>
              <a:rPr lang="zh-CN" altLang="en-US" sz="2000">
                <a:solidFill>
                  <a:srgbClr val="7030A0"/>
                </a:solidFill>
              </a:rPr>
              <a:t>网络</a:t>
            </a:r>
            <a:r>
              <a:rPr lang="zh-CN" altLang="en-US" sz="2000"/>
              <a:t>、广播、电视、报刊、传单、书籍等，或者利用讲座、论坛、报告会、座谈会等方式，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公开发表坚持资产阶级自由化立场、</a:t>
            </a:r>
            <a:r>
              <a:rPr lang="zh-CN" altLang="en-US" sz="2000">
                <a:solidFill>
                  <a:srgbClr val="FF0000"/>
                </a:solidFill>
              </a:rPr>
              <a:t>反对</a:t>
            </a:r>
            <a:r>
              <a:rPr lang="zh-CN" altLang="en-US" sz="2000"/>
              <a:t>四项基本原则，</a:t>
            </a:r>
            <a:r>
              <a:rPr lang="zh-CN" altLang="en-US" sz="2000">
                <a:solidFill>
                  <a:srgbClr val="FF0000"/>
                </a:solidFill>
              </a:rPr>
              <a:t>反对</a:t>
            </a:r>
            <a:r>
              <a:rPr lang="zh-CN" altLang="en-US" sz="2000"/>
              <a:t>党的改革开放决策的文章、演说、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宣言、声明等的，</a:t>
            </a:r>
            <a:r>
              <a:rPr lang="zh-CN" altLang="en-US" sz="2000">
                <a:solidFill>
                  <a:srgbClr val="FF0000"/>
                </a:solidFill>
              </a:rPr>
              <a:t>给予开除党籍处分</a:t>
            </a:r>
            <a:r>
              <a:rPr lang="zh-CN" altLang="en-US" sz="2000"/>
              <a:t>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发布、播出、刊登、出版前款所列文章、演说、宣言、声明等或者为上述行为提供方便条件的，</a:t>
            </a:r>
            <a:r>
              <a:rPr lang="en-US" altLang="zh-CN" sz="2000"/>
              <a:t>   </a:t>
            </a:r>
            <a:endParaRPr lang="en-US" altLang="zh-CN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                 </a:t>
            </a:r>
            <a:r>
              <a:rPr lang="zh-CN" altLang="en-US" sz="2000"/>
              <a:t>对直接责任者和领导责任者，给予严重警告或者撤销党内职务处分；情节严重的，给予留党察看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 </a:t>
            </a:r>
            <a:r>
              <a:rPr lang="zh-CN" altLang="en-US" sz="2000"/>
              <a:t>或者开除党籍处分。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</p:txBody>
      </p:sp>
      <p:sp>
        <p:nvSpPr>
          <p:cNvPr id="3" name="文本框 2"/>
          <p:cNvSpPr txBox="1"/>
          <p:nvPr/>
        </p:nvSpPr>
        <p:spPr>
          <a:xfrm>
            <a:off x="910590" y="116840"/>
            <a:ext cx="9225915" cy="572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ctr" fontAlgn="auto"/>
            <a:r>
              <a:rPr lang="en-US" altLang="zh-CN" sz="3200" b="1">
                <a:solidFill>
                  <a:srgbClr val="FF0000"/>
                </a:solidFill>
              </a:rPr>
              <a:t>04</a:t>
            </a:r>
            <a:r>
              <a:rPr lang="zh-CN" altLang="en-US" sz="3200" b="1">
                <a:solidFill>
                  <a:srgbClr val="FF0000"/>
                </a:solidFill>
              </a:rPr>
              <a:t>《中国共产党纪律处分条例》分则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20345" y="866140"/>
            <a:ext cx="11983085" cy="37096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第</a:t>
            </a:r>
            <a:r>
              <a:rPr lang="en-US" altLang="zh-CN" sz="2000"/>
              <a:t>51</a:t>
            </a:r>
            <a:r>
              <a:rPr lang="zh-CN" altLang="en-US" sz="2000"/>
              <a:t>条：</a:t>
            </a:r>
            <a:r>
              <a:rPr lang="zh-CN" altLang="en-US" sz="2000"/>
              <a:t>通过网络、广播、电视、报刊、传单、书籍等，或者利用讲座、论坛、报告会、座谈会等方式，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有下列行为之一，情节较轻的，给予警告或者严重警告处分；情节较重的，给予撤销党内职务或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者留党察看处分；情节严重的，给予开除党籍处分：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              </a:t>
            </a:r>
            <a:r>
              <a:rPr lang="zh-CN" altLang="en-US" sz="2000"/>
              <a:t>（</a:t>
            </a:r>
            <a:r>
              <a:rPr lang="en-US" altLang="zh-CN" sz="2000"/>
              <a:t>1</a:t>
            </a:r>
            <a:r>
              <a:rPr lang="zh-CN" altLang="en-US" sz="2000"/>
              <a:t>）公开发表</a:t>
            </a:r>
            <a:r>
              <a:rPr lang="zh-CN" altLang="en-US" sz="2000">
                <a:solidFill>
                  <a:srgbClr val="FF0000"/>
                </a:solidFill>
              </a:rPr>
              <a:t>违背</a:t>
            </a:r>
            <a:r>
              <a:rPr lang="zh-CN" altLang="en-US" sz="2000"/>
              <a:t>四项基本原则，违背、</a:t>
            </a:r>
            <a:r>
              <a:rPr lang="zh-CN" altLang="en-US" sz="2000">
                <a:solidFill>
                  <a:srgbClr val="FF0000"/>
                </a:solidFill>
              </a:rPr>
              <a:t>歪曲</a:t>
            </a:r>
            <a:r>
              <a:rPr lang="zh-CN" altLang="en-US" sz="2000"/>
              <a:t>党的改革开放决策，或者其他有严重政治问题的文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         </a:t>
            </a:r>
            <a:r>
              <a:rPr lang="zh-CN" altLang="en-US" sz="2000"/>
              <a:t>章、演说、宣言、声明等；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</a:t>
            </a:r>
            <a:r>
              <a:rPr lang="zh-CN" altLang="en-US" sz="2000"/>
              <a:t>（</a:t>
            </a:r>
            <a:r>
              <a:rPr lang="en-US" altLang="zh-CN" sz="2000"/>
              <a:t>2</a:t>
            </a:r>
            <a:r>
              <a:rPr lang="zh-CN" altLang="en-US" sz="2000"/>
              <a:t>）妄议党中央大政方针，破坏党的集中统一；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            </a:t>
            </a:r>
            <a:r>
              <a:rPr lang="zh-CN" altLang="en-US" sz="2000"/>
              <a:t> </a:t>
            </a:r>
            <a:r>
              <a:rPr lang="en-US" altLang="zh-CN" sz="2000"/>
              <a:t>  </a:t>
            </a:r>
            <a:r>
              <a:rPr lang="zh-CN" altLang="en-US" sz="2000"/>
              <a:t>（</a:t>
            </a:r>
            <a:r>
              <a:rPr lang="en-US" altLang="zh-CN" sz="2000"/>
              <a:t>3</a:t>
            </a:r>
            <a:r>
              <a:rPr lang="zh-CN" altLang="en-US" sz="2000"/>
              <a:t>）丑化党和国家形象，或者诋毁、诬蔑党和国家领导人、英雄模范，或者歪曲党的历史、中华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         </a:t>
            </a:r>
            <a:r>
              <a:rPr lang="zh-CN" altLang="en-US" sz="2000"/>
              <a:t>人民共和国历史、人民军队历史。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</a:t>
            </a:r>
            <a:r>
              <a:rPr lang="zh-CN" altLang="en-US" sz="2000"/>
              <a:t>发布、播出、刊登、出版前款所列内容或者为上述行为提供方便条件的，对直接责任者和领导责任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</a:t>
            </a:r>
            <a:r>
              <a:rPr lang="zh-CN" altLang="en-US" sz="2000"/>
              <a:t>者，给予严重警告或者撤销党内职务处分；情节严重的，给予留党察看或者开除党籍处分。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20345" y="866140"/>
            <a:ext cx="11983085" cy="4269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第</a:t>
            </a:r>
            <a:r>
              <a:rPr lang="en-US" altLang="zh-CN" sz="2000"/>
              <a:t>52</a:t>
            </a:r>
            <a:r>
              <a:rPr lang="zh-CN" altLang="en-US" sz="2000"/>
              <a:t>条</a:t>
            </a:r>
            <a:r>
              <a:rPr lang="en-US" altLang="zh-CN" sz="2000"/>
              <a:t> </a:t>
            </a:r>
            <a:r>
              <a:rPr lang="zh-CN" altLang="en-US" sz="2000"/>
              <a:t>：制作、贩卖、传播第五十条、第五十一条所列内容之一的报刊、书籍、音像制品、电子读物，以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及</a:t>
            </a:r>
            <a:r>
              <a:rPr lang="zh-CN" altLang="en-US" sz="2000">
                <a:solidFill>
                  <a:srgbClr val="7030A0"/>
                </a:solidFill>
              </a:rPr>
              <a:t>网络文本</a:t>
            </a:r>
            <a:r>
              <a:rPr lang="zh-CN" altLang="en-US" sz="2000"/>
              <a:t>、图片、音频、视频资料等，情节较轻的，给予警告或者严重警告处分；情节较重的，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 </a:t>
            </a:r>
            <a:r>
              <a:rPr lang="zh-CN" altLang="en-US" sz="2000"/>
              <a:t>给予撤销党内职务或者留党察看处分；情节严重的，给予开除党籍处分。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 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                 </a:t>
            </a:r>
            <a:r>
              <a:rPr lang="zh-CN" altLang="en-US" sz="2000"/>
              <a:t>私自阅看、浏览、收听第五十条、第五十一条所列内容之一的报刊、书籍、音像制品、电子读物，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以及</a:t>
            </a:r>
            <a:r>
              <a:rPr lang="zh-CN" altLang="en-US" sz="2000">
                <a:solidFill>
                  <a:srgbClr val="7030A0"/>
                </a:solidFill>
              </a:rPr>
              <a:t>网络文本</a:t>
            </a:r>
            <a:r>
              <a:rPr lang="zh-CN" altLang="en-US" sz="2000"/>
              <a:t>、图片、音频、视频资料等，情节严重的，给予警告、严重警告或者撤销党内职务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</a:t>
            </a:r>
            <a:r>
              <a:rPr lang="zh-CN" altLang="en-US" sz="2000"/>
              <a:t>处分。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>
                <a:sym typeface="+mn-ea"/>
              </a:rPr>
              <a:t>第</a:t>
            </a:r>
            <a:r>
              <a:rPr lang="en-US" altLang="zh-CN" sz="2000">
                <a:sym typeface="+mn-ea"/>
              </a:rPr>
              <a:t>59</a:t>
            </a:r>
            <a:r>
              <a:rPr lang="zh-CN" altLang="en-US" sz="2000">
                <a:sym typeface="+mn-ea"/>
              </a:rPr>
              <a:t>条</a:t>
            </a:r>
            <a:r>
              <a:rPr lang="en-US" altLang="zh-CN" sz="2000">
                <a:sym typeface="+mn-ea"/>
              </a:rPr>
              <a:t> </a:t>
            </a:r>
            <a:r>
              <a:rPr lang="zh-CN" altLang="en-US" sz="2000">
                <a:sym typeface="+mn-ea"/>
              </a:rPr>
              <a:t>：制造、散布、</a:t>
            </a:r>
            <a:r>
              <a:rPr lang="zh-CN" altLang="en-US" sz="2000">
                <a:solidFill>
                  <a:srgbClr val="7030A0"/>
                </a:solidFill>
                <a:sym typeface="+mn-ea"/>
              </a:rPr>
              <a:t>传播政治谣言</a:t>
            </a:r>
            <a:r>
              <a:rPr lang="zh-CN" altLang="en-US" sz="2000">
                <a:sym typeface="+mn-ea"/>
              </a:rPr>
              <a:t>，破坏党的团结统一的，给予警告或者严重警告处分；情节较重的，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>
                <a:sym typeface="+mn-ea"/>
              </a:rPr>
              <a:t> </a:t>
            </a:r>
            <a:r>
              <a:rPr lang="en-US" altLang="zh-CN" sz="2000">
                <a:sym typeface="+mn-ea"/>
              </a:rPr>
              <a:t>                </a:t>
            </a:r>
            <a:r>
              <a:rPr lang="zh-CN" altLang="en-US" sz="2000">
                <a:sym typeface="+mn-ea"/>
              </a:rPr>
              <a:t>给予撤销党内职务或者留党察看处分；情节严重的，给予开除党籍处分。</a:t>
            </a:r>
            <a:endParaRPr lang="zh-CN" altLang="en-US" sz="2000">
              <a:sym typeface="+mn-ea"/>
            </a:endParaRPr>
          </a:p>
          <a:p>
            <a:pPr indent="-360045" algn="l" fontAlgn="auto">
              <a:lnSpc>
                <a:spcPct val="100000"/>
              </a:lnSpc>
            </a:pPr>
            <a:endParaRPr lang="zh-CN" altLang="en-US" sz="2000">
              <a:sym typeface="+mn-ea"/>
            </a:endParaRPr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第</a:t>
            </a:r>
            <a:r>
              <a:rPr lang="en-US" altLang="zh-CN" sz="2000"/>
              <a:t>69</a:t>
            </a:r>
            <a:r>
              <a:rPr lang="zh-CN" altLang="en-US" sz="2000"/>
              <a:t>条</a:t>
            </a:r>
            <a:r>
              <a:rPr lang="en-US" altLang="zh-CN" sz="2000"/>
              <a:t> </a:t>
            </a:r>
            <a:r>
              <a:rPr lang="zh-CN" altLang="en-US" sz="2000"/>
              <a:t>：对信仰宗教的党员，应当加强思想教育，要求其限期改正；经党组织帮助教育仍没有转变的，应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zh-CN" altLang="en-US" sz="2000"/>
              <a:t> </a:t>
            </a:r>
            <a:r>
              <a:rPr lang="en-US" altLang="zh-CN" sz="2000"/>
              <a:t>                 </a:t>
            </a:r>
            <a:r>
              <a:rPr lang="zh-CN" altLang="en-US" sz="2000"/>
              <a:t>当劝其退党；劝而不退的，予以除名；</a:t>
            </a:r>
            <a:r>
              <a:rPr lang="zh-CN" altLang="en-US" sz="2000">
                <a:solidFill>
                  <a:srgbClr val="FF0000"/>
                </a:solidFill>
              </a:rPr>
              <a:t>参与利用宗教搞煽动活动的，给予开除党籍处分</a:t>
            </a:r>
            <a:r>
              <a:rPr lang="zh-CN" altLang="en-US" sz="2000"/>
              <a:t>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......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 l="18965" r="18965"/>
          <a:stretch>
            <a:fillRect/>
          </a:stretch>
        </p:blipFill>
        <p:spPr>
          <a:xfrm>
            <a:off x="334466" y="1270179"/>
            <a:ext cx="4063365" cy="3682425"/>
          </a:xfrm>
          <a:prstGeom prst="roundRect">
            <a:avLst>
              <a:gd name="adj" fmla="val 4137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8" name="AutoShape 4"/>
          <p:cNvSpPr/>
          <p:nvPr/>
        </p:nvSpPr>
        <p:spPr>
          <a:xfrm>
            <a:off x="262890" y="189230"/>
            <a:ext cx="497332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zh-CN" altLang="en-US" sz="28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总之：十严禁</a:t>
            </a:r>
            <a:endParaRPr lang="zh-CN" altLang="en-US" sz="2800" b="1" i="0" u="none" strike="noStrike">
              <a:solidFill>
                <a:srgbClr val="C91F37"/>
              </a:solidFill>
              <a:latin typeface="Noto Sans SC" panose="020B0500000000000000" charset="-122"/>
              <a:ea typeface="Noto Sans SC" panose="020B0500000000000000" charset="-122"/>
              <a:cs typeface="Noto Sans SC" panose="020B0500000000000000" charset="-122"/>
              <a:sym typeface="Noto Sans SC" panose="020B0500000000000000" charset="-122"/>
            </a:endParaRPr>
          </a:p>
        </p:txBody>
      </p:sp>
      <p:sp>
        <p:nvSpPr>
          <p:cNvPr id="5" name="AutoShape 6"/>
          <p:cNvSpPr/>
          <p:nvPr>
            <p:custDataLst>
              <p:tags r:id="rId7"/>
            </p:custDataLst>
          </p:nvPr>
        </p:nvSpPr>
        <p:spPr>
          <a:xfrm>
            <a:off x="5159375" y="1052830"/>
            <a:ext cx="2921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254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7"/>
          <p:cNvSpPr/>
          <p:nvPr>
            <p:custDataLst>
              <p:tags r:id="rId8"/>
            </p:custDataLst>
          </p:nvPr>
        </p:nvSpPr>
        <p:spPr>
          <a:xfrm>
            <a:off x="5159375" y="1243330"/>
            <a:ext cx="76200" cy="1524000"/>
          </a:xfrm>
          <a:prstGeom prst="roundRect">
            <a:avLst>
              <a:gd name="adj" fmla="val 0"/>
            </a:avLst>
          </a:prstGeom>
          <a:solidFill>
            <a:srgbClr val="C91F3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6" name="Picture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13375" y="1306830"/>
            <a:ext cx="457200" cy="457200"/>
          </a:xfrm>
          <a:prstGeom prst="rect">
            <a:avLst/>
          </a:prstGeom>
        </p:spPr>
      </p:pic>
      <p:sp>
        <p:nvSpPr>
          <p:cNvPr id="27" name="AutoShape 9"/>
          <p:cNvSpPr/>
          <p:nvPr>
            <p:custDataLst>
              <p:tags r:id="rId12"/>
            </p:custDataLst>
          </p:nvPr>
        </p:nvSpPr>
        <p:spPr>
          <a:xfrm>
            <a:off x="6048375" y="128143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01 严禁妄议中央</a:t>
            </a:r>
            <a:endParaRPr lang="en-US" sz="1100"/>
          </a:p>
        </p:txBody>
      </p:sp>
      <p:sp>
        <p:nvSpPr>
          <p:cNvPr id="29" name="AutoShape 10"/>
          <p:cNvSpPr/>
          <p:nvPr>
            <p:custDataLst>
              <p:tags r:id="rId13"/>
            </p:custDataLst>
          </p:nvPr>
        </p:nvSpPr>
        <p:spPr>
          <a:xfrm>
            <a:off x="6048375" y="1789430"/>
            <a:ext cx="1841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1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不发布、转发反对党的理论路线、歪曲改革开放、妄议大政方针、丑化党和国家形象的言论。</a:t>
            </a:r>
            <a:endParaRPr lang="en-US" sz="1100"/>
          </a:p>
        </p:txBody>
      </p:sp>
      <p:sp>
        <p:nvSpPr>
          <p:cNvPr id="30" name="AutoShape 11"/>
          <p:cNvSpPr/>
          <p:nvPr>
            <p:custDataLst>
              <p:tags r:id="rId14"/>
            </p:custDataLst>
          </p:nvPr>
        </p:nvSpPr>
        <p:spPr>
          <a:xfrm>
            <a:off x="8334375" y="1052830"/>
            <a:ext cx="2921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254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12"/>
          <p:cNvSpPr/>
          <p:nvPr>
            <p:custDataLst>
              <p:tags r:id="rId15"/>
            </p:custDataLst>
          </p:nvPr>
        </p:nvSpPr>
        <p:spPr>
          <a:xfrm>
            <a:off x="8334375" y="1243330"/>
            <a:ext cx="76200" cy="1524000"/>
          </a:xfrm>
          <a:prstGeom prst="roundRect">
            <a:avLst>
              <a:gd name="adj" fmla="val 0"/>
            </a:avLst>
          </a:prstGeom>
          <a:solidFill>
            <a:srgbClr val="C91F3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2" name="Picture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588375" y="1306830"/>
            <a:ext cx="457200" cy="457200"/>
          </a:xfrm>
          <a:prstGeom prst="rect">
            <a:avLst/>
          </a:prstGeom>
        </p:spPr>
      </p:pic>
      <p:sp>
        <p:nvSpPr>
          <p:cNvPr id="33" name="AutoShape 14"/>
          <p:cNvSpPr/>
          <p:nvPr>
            <p:custDataLst>
              <p:tags r:id="rId19"/>
            </p:custDataLst>
          </p:nvPr>
        </p:nvSpPr>
        <p:spPr>
          <a:xfrm>
            <a:off x="9223375" y="128143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02 严禁造谣传谣</a:t>
            </a:r>
            <a:endParaRPr lang="en-US" sz="1100"/>
          </a:p>
        </p:txBody>
      </p:sp>
      <p:sp>
        <p:nvSpPr>
          <p:cNvPr id="34" name="AutoShape 15"/>
          <p:cNvSpPr/>
          <p:nvPr>
            <p:custDataLst>
              <p:tags r:id="rId20"/>
            </p:custDataLst>
          </p:nvPr>
        </p:nvSpPr>
        <p:spPr>
          <a:xfrm>
            <a:off x="9223375" y="1789430"/>
            <a:ext cx="1841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1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不制造、传播政治谣言，不匿名诬告、陷害他人，坚决抵制网络虚假信息。</a:t>
            </a:r>
            <a:endParaRPr lang="en-US" sz="1100"/>
          </a:p>
        </p:txBody>
      </p:sp>
      <p:sp>
        <p:nvSpPr>
          <p:cNvPr id="35" name="AutoShape 16"/>
          <p:cNvSpPr/>
          <p:nvPr>
            <p:custDataLst>
              <p:tags r:id="rId21"/>
            </p:custDataLst>
          </p:nvPr>
        </p:nvSpPr>
        <p:spPr>
          <a:xfrm>
            <a:off x="5159375" y="3211830"/>
            <a:ext cx="2921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254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6" name="AutoShape 17"/>
          <p:cNvSpPr/>
          <p:nvPr>
            <p:custDataLst>
              <p:tags r:id="rId22"/>
            </p:custDataLst>
          </p:nvPr>
        </p:nvSpPr>
        <p:spPr>
          <a:xfrm>
            <a:off x="5159375" y="3402330"/>
            <a:ext cx="76200" cy="1524000"/>
          </a:xfrm>
          <a:prstGeom prst="roundRect">
            <a:avLst>
              <a:gd name="adj" fmla="val 0"/>
            </a:avLst>
          </a:prstGeom>
          <a:solidFill>
            <a:srgbClr val="C91F3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7" name="Picture 1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413375" y="3402330"/>
            <a:ext cx="457200" cy="457200"/>
          </a:xfrm>
          <a:prstGeom prst="rect">
            <a:avLst/>
          </a:prstGeom>
        </p:spPr>
      </p:pic>
      <p:sp>
        <p:nvSpPr>
          <p:cNvPr id="38" name="AutoShape 19"/>
          <p:cNvSpPr/>
          <p:nvPr>
            <p:custDataLst>
              <p:tags r:id="rId26"/>
            </p:custDataLst>
          </p:nvPr>
        </p:nvSpPr>
        <p:spPr>
          <a:xfrm>
            <a:off x="6048375" y="344043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03 严禁历史虚无</a:t>
            </a:r>
            <a:endParaRPr lang="en-US" sz="1100"/>
          </a:p>
        </p:txBody>
      </p:sp>
      <p:sp>
        <p:nvSpPr>
          <p:cNvPr id="39" name="AutoShape 20"/>
          <p:cNvSpPr/>
          <p:nvPr>
            <p:custDataLst>
              <p:tags r:id="rId27"/>
            </p:custDataLst>
          </p:nvPr>
        </p:nvSpPr>
        <p:spPr>
          <a:xfrm>
            <a:off x="6048375" y="3948430"/>
            <a:ext cx="1841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1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不诋毁领袖、英雄模范，不歪曲党史、新中国史、军史，树立正确的历史观。</a:t>
            </a:r>
            <a:endParaRPr lang="en-US" sz="1100"/>
          </a:p>
        </p:txBody>
      </p:sp>
      <p:sp>
        <p:nvSpPr>
          <p:cNvPr id="40" name="AutoShape 21"/>
          <p:cNvSpPr/>
          <p:nvPr>
            <p:custDataLst>
              <p:tags r:id="rId28"/>
            </p:custDataLst>
          </p:nvPr>
        </p:nvSpPr>
        <p:spPr>
          <a:xfrm>
            <a:off x="8334375" y="3211830"/>
            <a:ext cx="2921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25400" dir="27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1" name="AutoShape 22"/>
          <p:cNvSpPr/>
          <p:nvPr>
            <p:custDataLst>
              <p:tags r:id="rId29"/>
            </p:custDataLst>
          </p:nvPr>
        </p:nvSpPr>
        <p:spPr>
          <a:xfrm>
            <a:off x="8334375" y="3402330"/>
            <a:ext cx="76200" cy="1524000"/>
          </a:xfrm>
          <a:prstGeom prst="roundRect">
            <a:avLst>
              <a:gd name="adj" fmla="val 0"/>
            </a:avLst>
          </a:prstGeom>
          <a:solidFill>
            <a:srgbClr val="C91F3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2" name="Picture 23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588375" y="3402330"/>
            <a:ext cx="457200" cy="457200"/>
          </a:xfrm>
          <a:prstGeom prst="rect">
            <a:avLst/>
          </a:prstGeom>
        </p:spPr>
      </p:pic>
      <p:sp>
        <p:nvSpPr>
          <p:cNvPr id="43" name="AutoShape 24"/>
          <p:cNvSpPr/>
          <p:nvPr>
            <p:custDataLst>
              <p:tags r:id="rId33"/>
            </p:custDataLst>
          </p:nvPr>
        </p:nvSpPr>
        <p:spPr>
          <a:xfrm>
            <a:off x="9223375" y="344043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04 严禁非法串联</a:t>
            </a:r>
            <a:endParaRPr lang="en-US" sz="1100"/>
          </a:p>
        </p:txBody>
      </p:sp>
      <p:sp>
        <p:nvSpPr>
          <p:cNvPr id="44" name="AutoShape 25"/>
          <p:cNvSpPr/>
          <p:nvPr>
            <p:custDataLst>
              <p:tags r:id="rId34"/>
            </p:custDataLst>
          </p:nvPr>
        </p:nvSpPr>
        <p:spPr>
          <a:xfrm>
            <a:off x="9223375" y="3948430"/>
            <a:ext cx="1841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1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不参与网上非法组织、联署、集会、煽动闹事，维护网络空间秩序与社会稳定。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 l="18965" r="18965"/>
          <a:stretch>
            <a:fillRect/>
          </a:stretch>
        </p:blipFill>
        <p:spPr>
          <a:xfrm>
            <a:off x="334466" y="1270179"/>
            <a:ext cx="4063365" cy="3682425"/>
          </a:xfrm>
          <a:prstGeom prst="roundRect">
            <a:avLst>
              <a:gd name="adj" fmla="val 4137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8" name="AutoShape 7"/>
          <p:cNvSpPr/>
          <p:nvPr>
            <p:custDataLst>
              <p:tags r:id="rId7"/>
            </p:custDataLst>
          </p:nvPr>
        </p:nvSpPr>
        <p:spPr>
          <a:xfrm>
            <a:off x="5270500" y="1206500"/>
            <a:ext cx="2794000" cy="1905000"/>
          </a:xfrm>
          <a:prstGeom prst="roundRect">
            <a:avLst>
              <a:gd name="adj" fmla="val 8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381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9" name="AutoShape 8"/>
          <p:cNvSpPr/>
          <p:nvPr>
            <p:custDataLst>
              <p:tags r:id="rId8"/>
            </p:custDataLst>
          </p:nvPr>
        </p:nvSpPr>
        <p:spPr>
          <a:xfrm>
            <a:off x="5461000" y="1397000"/>
            <a:ext cx="63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05</a:t>
            </a:r>
            <a:endParaRPr lang="en-US" sz="1100"/>
          </a:p>
        </p:txBody>
      </p:sp>
      <p:pic>
        <p:nvPicPr>
          <p:cNvPr id="50" name="Picture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23000" y="1460500"/>
            <a:ext cx="406400" cy="406400"/>
          </a:xfrm>
          <a:prstGeom prst="rect">
            <a:avLst/>
          </a:prstGeom>
        </p:spPr>
      </p:pic>
      <p:sp>
        <p:nvSpPr>
          <p:cNvPr id="51" name="AutoShape 10"/>
          <p:cNvSpPr/>
          <p:nvPr>
            <p:custDataLst>
              <p:tags r:id="rId12"/>
            </p:custDataLst>
          </p:nvPr>
        </p:nvSpPr>
        <p:spPr>
          <a:xfrm>
            <a:off x="5461000" y="2095500"/>
            <a:ext cx="241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严禁涉邪涉恐</a:t>
            </a:r>
            <a:endParaRPr lang="en-US" sz="1100"/>
          </a:p>
        </p:txBody>
      </p:sp>
      <p:sp>
        <p:nvSpPr>
          <p:cNvPr id="52" name="AutoShape 11"/>
          <p:cNvSpPr/>
          <p:nvPr>
            <p:custDataLst>
              <p:tags r:id="rId13"/>
            </p:custDataLst>
          </p:nvPr>
        </p:nvSpPr>
        <p:spPr>
          <a:xfrm>
            <a:off x="5461000" y="24765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1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不参与网络宗教、迷信、邪教、分裂极端、民族仇恨等非法活动。</a:t>
            </a:r>
            <a:endParaRPr lang="en-US" sz="1100"/>
          </a:p>
        </p:txBody>
      </p:sp>
      <p:sp>
        <p:nvSpPr>
          <p:cNvPr id="53" name="AutoShape 12"/>
          <p:cNvSpPr/>
          <p:nvPr>
            <p:custDataLst>
              <p:tags r:id="rId14"/>
            </p:custDataLst>
          </p:nvPr>
        </p:nvSpPr>
        <p:spPr>
          <a:xfrm>
            <a:off x="8318500" y="1206500"/>
            <a:ext cx="2794000" cy="1905000"/>
          </a:xfrm>
          <a:prstGeom prst="roundRect">
            <a:avLst>
              <a:gd name="adj" fmla="val 8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381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4" name="AutoShape 13"/>
          <p:cNvSpPr/>
          <p:nvPr>
            <p:custDataLst>
              <p:tags r:id="rId15"/>
            </p:custDataLst>
          </p:nvPr>
        </p:nvSpPr>
        <p:spPr>
          <a:xfrm>
            <a:off x="8509000" y="1397000"/>
            <a:ext cx="63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06</a:t>
            </a:r>
            <a:endParaRPr lang="en-US" sz="1100"/>
          </a:p>
        </p:txBody>
      </p:sp>
      <p:pic>
        <p:nvPicPr>
          <p:cNvPr id="55" name="Picture 1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271000" y="1460500"/>
            <a:ext cx="406400" cy="406400"/>
          </a:xfrm>
          <a:prstGeom prst="rect">
            <a:avLst/>
          </a:prstGeom>
        </p:spPr>
      </p:pic>
      <p:sp>
        <p:nvSpPr>
          <p:cNvPr id="56" name="AutoShape 15"/>
          <p:cNvSpPr/>
          <p:nvPr>
            <p:custDataLst>
              <p:tags r:id="rId19"/>
            </p:custDataLst>
          </p:nvPr>
        </p:nvSpPr>
        <p:spPr>
          <a:xfrm>
            <a:off x="8509000" y="2095500"/>
            <a:ext cx="241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严禁违规翻墙</a:t>
            </a:r>
            <a:endParaRPr lang="en-US" sz="1100"/>
          </a:p>
        </p:txBody>
      </p:sp>
      <p:sp>
        <p:nvSpPr>
          <p:cNvPr id="57" name="AutoShape 16"/>
          <p:cNvSpPr/>
          <p:nvPr>
            <p:custDataLst>
              <p:tags r:id="rId20"/>
            </p:custDataLst>
          </p:nvPr>
        </p:nvSpPr>
        <p:spPr>
          <a:xfrm>
            <a:off x="8509000" y="24765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1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不擅自使用非法定信道访问境外网站、APP，严守网络边界。</a:t>
            </a:r>
            <a:endParaRPr lang="en-US" sz="1100"/>
          </a:p>
        </p:txBody>
      </p:sp>
      <p:sp>
        <p:nvSpPr>
          <p:cNvPr id="58" name="AutoShape 17"/>
          <p:cNvSpPr/>
          <p:nvPr>
            <p:custDataLst>
              <p:tags r:id="rId21"/>
            </p:custDataLst>
          </p:nvPr>
        </p:nvSpPr>
        <p:spPr>
          <a:xfrm>
            <a:off x="5270500" y="3365500"/>
            <a:ext cx="2794000" cy="1905000"/>
          </a:xfrm>
          <a:prstGeom prst="roundRect">
            <a:avLst>
              <a:gd name="adj" fmla="val 8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381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9" name="AutoShape 18"/>
          <p:cNvSpPr/>
          <p:nvPr>
            <p:custDataLst>
              <p:tags r:id="rId22"/>
            </p:custDataLst>
          </p:nvPr>
        </p:nvSpPr>
        <p:spPr>
          <a:xfrm>
            <a:off x="5461000" y="3556000"/>
            <a:ext cx="63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07</a:t>
            </a:r>
            <a:endParaRPr lang="en-US" sz="1100"/>
          </a:p>
        </p:txBody>
      </p:sp>
      <p:pic>
        <p:nvPicPr>
          <p:cNvPr id="60" name="Picture 1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223000" y="3619500"/>
            <a:ext cx="406400" cy="406400"/>
          </a:xfrm>
          <a:prstGeom prst="rect">
            <a:avLst/>
          </a:prstGeom>
        </p:spPr>
      </p:pic>
      <p:sp>
        <p:nvSpPr>
          <p:cNvPr id="61" name="AutoShape 20"/>
          <p:cNvSpPr/>
          <p:nvPr>
            <p:custDataLst>
              <p:tags r:id="rId26"/>
            </p:custDataLst>
          </p:nvPr>
        </p:nvSpPr>
        <p:spPr>
          <a:xfrm>
            <a:off x="5461000" y="4254500"/>
            <a:ext cx="241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严禁泄露秘密</a:t>
            </a:r>
            <a:endParaRPr lang="en-US" sz="1100"/>
          </a:p>
        </p:txBody>
      </p:sp>
      <p:sp>
        <p:nvSpPr>
          <p:cNvPr id="62" name="AutoShape 21"/>
          <p:cNvSpPr/>
          <p:nvPr>
            <p:custDataLst>
              <p:tags r:id="rId27"/>
            </p:custDataLst>
          </p:nvPr>
        </p:nvSpPr>
        <p:spPr>
          <a:xfrm>
            <a:off x="5461000" y="46355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1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严禁通过网络泄露党和国家秘密、工作秘密及各类涉密文件资料。</a:t>
            </a:r>
            <a:endParaRPr lang="en-US" sz="1100"/>
          </a:p>
        </p:txBody>
      </p:sp>
      <p:sp>
        <p:nvSpPr>
          <p:cNvPr id="63" name="AutoShape 22"/>
          <p:cNvSpPr/>
          <p:nvPr>
            <p:custDataLst>
              <p:tags r:id="rId28"/>
            </p:custDataLst>
          </p:nvPr>
        </p:nvSpPr>
        <p:spPr>
          <a:xfrm>
            <a:off x="8318500" y="3365500"/>
            <a:ext cx="2794000" cy="1905000"/>
          </a:xfrm>
          <a:prstGeom prst="roundRect">
            <a:avLst>
              <a:gd name="adj" fmla="val 8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52400" dist="381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4" name="AutoShape 23"/>
          <p:cNvSpPr/>
          <p:nvPr>
            <p:custDataLst>
              <p:tags r:id="rId29"/>
            </p:custDataLst>
          </p:nvPr>
        </p:nvSpPr>
        <p:spPr>
          <a:xfrm>
            <a:off x="8509000" y="3556000"/>
            <a:ext cx="63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08</a:t>
            </a:r>
            <a:endParaRPr lang="en-US" sz="1100"/>
          </a:p>
        </p:txBody>
      </p:sp>
      <p:pic>
        <p:nvPicPr>
          <p:cNvPr id="65" name="Picture 24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271000" y="3619500"/>
            <a:ext cx="406400" cy="406400"/>
          </a:xfrm>
          <a:prstGeom prst="rect">
            <a:avLst/>
          </a:prstGeom>
        </p:spPr>
      </p:pic>
      <p:sp>
        <p:nvSpPr>
          <p:cNvPr id="66" name="AutoShape 25"/>
          <p:cNvSpPr/>
          <p:nvPr>
            <p:custDataLst>
              <p:tags r:id="rId33"/>
            </p:custDataLst>
          </p:nvPr>
        </p:nvSpPr>
        <p:spPr>
          <a:xfrm>
            <a:off x="8509000" y="4254500"/>
            <a:ext cx="241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严禁以网谋私</a:t>
            </a:r>
            <a:endParaRPr lang="en-US" sz="1100"/>
          </a:p>
        </p:txBody>
      </p:sp>
      <p:sp>
        <p:nvSpPr>
          <p:cNvPr id="67" name="AutoShape 26"/>
          <p:cNvSpPr/>
          <p:nvPr>
            <p:custDataLst>
              <p:tags r:id="rId34"/>
            </p:custDataLst>
          </p:nvPr>
        </p:nvSpPr>
        <p:spPr>
          <a:xfrm>
            <a:off x="8509000" y="46355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1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不利用删帖、控评、发布信息等网络操作便利，谋取不正当利益。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AutoShape 5"/>
          <p:cNvSpPr/>
          <p:nvPr>
            <p:custDataLst>
              <p:tags r:id="rId6"/>
            </p:custDataLst>
          </p:nvPr>
        </p:nvSpPr>
        <p:spPr>
          <a:xfrm>
            <a:off x="982980" y="2095500"/>
            <a:ext cx="4953000" cy="2032000"/>
          </a:xfrm>
          <a:prstGeom prst="roundRect">
            <a:avLst>
              <a:gd name="adj" fmla="val 7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9" name="AutoShape 6"/>
          <p:cNvSpPr/>
          <p:nvPr>
            <p:custDataLst>
              <p:tags r:id="rId7"/>
            </p:custDataLst>
          </p:nvPr>
        </p:nvSpPr>
        <p:spPr>
          <a:xfrm>
            <a:off x="982980" y="2095500"/>
            <a:ext cx="4953000" cy="50800"/>
          </a:xfrm>
          <a:prstGeom prst="roundRect">
            <a:avLst>
              <a:gd name="adj" fmla="val 0"/>
            </a:avLst>
          </a:prstGeom>
          <a:solidFill>
            <a:srgbClr val="C91F3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0" name="AutoShape 7"/>
          <p:cNvSpPr/>
          <p:nvPr>
            <p:custDataLst>
              <p:tags r:id="rId8"/>
            </p:custDataLst>
          </p:nvPr>
        </p:nvSpPr>
        <p:spPr>
          <a:xfrm>
            <a:off x="1236980" y="2349500"/>
            <a:ext cx="101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09</a:t>
            </a:r>
            <a:endParaRPr lang="en-US" sz="1100"/>
          </a:p>
        </p:txBody>
      </p:sp>
      <p:sp>
        <p:nvSpPr>
          <p:cNvPr id="81" name="AutoShape 8"/>
          <p:cNvSpPr/>
          <p:nvPr>
            <p:custDataLst>
              <p:tags r:id="rId9"/>
            </p:custDataLst>
          </p:nvPr>
        </p:nvSpPr>
        <p:spPr>
          <a:xfrm>
            <a:off x="2379980" y="2413000"/>
            <a:ext cx="330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严禁低俗失德</a:t>
            </a:r>
            <a:endParaRPr lang="en-US" sz="1100"/>
          </a:p>
        </p:txBody>
      </p:sp>
      <p:sp>
        <p:nvSpPr>
          <p:cNvPr id="82" name="AutoShape 9"/>
          <p:cNvSpPr/>
          <p:nvPr>
            <p:custDataLst>
              <p:tags r:id="rId10"/>
            </p:custDataLst>
          </p:nvPr>
        </p:nvSpPr>
        <p:spPr>
          <a:xfrm>
            <a:off x="2379980" y="2984500"/>
            <a:ext cx="330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坚决抵制和不传播色情、暴力、谣言、网络暴力及各类低俗恶俗信息，自觉维护网络清朗空间。</a:t>
            </a:r>
            <a:endParaRPr lang="en-US" sz="1100"/>
          </a:p>
        </p:txBody>
      </p:sp>
      <p:sp>
        <p:nvSpPr>
          <p:cNvPr id="83" name="AutoShape 10"/>
          <p:cNvSpPr/>
          <p:nvPr>
            <p:custDataLst>
              <p:tags r:id="rId11"/>
            </p:custDataLst>
          </p:nvPr>
        </p:nvSpPr>
        <p:spPr>
          <a:xfrm>
            <a:off x="6189980" y="2095500"/>
            <a:ext cx="4953000" cy="2032000"/>
          </a:xfrm>
          <a:prstGeom prst="roundRect">
            <a:avLst>
              <a:gd name="adj" fmla="val 7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4" name="AutoShape 11"/>
          <p:cNvSpPr/>
          <p:nvPr>
            <p:custDataLst>
              <p:tags r:id="rId12"/>
            </p:custDataLst>
          </p:nvPr>
        </p:nvSpPr>
        <p:spPr>
          <a:xfrm>
            <a:off x="6189980" y="2095500"/>
            <a:ext cx="4953000" cy="50800"/>
          </a:xfrm>
          <a:prstGeom prst="roundRect">
            <a:avLst>
              <a:gd name="adj" fmla="val 0"/>
            </a:avLst>
          </a:prstGeom>
          <a:solidFill>
            <a:srgbClr val="C91F3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5" name="AutoShape 12"/>
          <p:cNvSpPr/>
          <p:nvPr>
            <p:custDataLst>
              <p:tags r:id="rId13"/>
            </p:custDataLst>
          </p:nvPr>
        </p:nvSpPr>
        <p:spPr>
          <a:xfrm>
            <a:off x="6443980" y="2349500"/>
            <a:ext cx="101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10</a:t>
            </a:r>
            <a:endParaRPr lang="en-US" sz="1100"/>
          </a:p>
        </p:txBody>
      </p:sp>
      <p:sp>
        <p:nvSpPr>
          <p:cNvPr id="86" name="AutoShape 13"/>
          <p:cNvSpPr/>
          <p:nvPr>
            <p:custDataLst>
              <p:tags r:id="rId14"/>
            </p:custDataLst>
          </p:nvPr>
        </p:nvSpPr>
        <p:spPr>
          <a:xfrm>
            <a:off x="7586980" y="2413000"/>
            <a:ext cx="330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严禁失管失教</a:t>
            </a:r>
            <a:endParaRPr lang="en-US" sz="1100"/>
          </a:p>
        </p:txBody>
      </p:sp>
      <p:sp>
        <p:nvSpPr>
          <p:cNvPr id="87" name="AutoShape 14"/>
          <p:cNvSpPr/>
          <p:nvPr>
            <p:custDataLst>
              <p:tags r:id="rId15"/>
            </p:custDataLst>
          </p:nvPr>
        </p:nvSpPr>
        <p:spPr>
          <a:xfrm>
            <a:off x="7586980" y="2984500"/>
            <a:ext cx="330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严格教育、管理和监督家属、子女及身边工作人员的网络言行，防止出现失察失管、放任自流的情况。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 l="18965" r="18965"/>
          <a:stretch>
            <a:fillRect/>
          </a:stretch>
        </p:blipFill>
        <p:spPr>
          <a:xfrm>
            <a:off x="334466" y="1270179"/>
            <a:ext cx="4063365" cy="3682425"/>
          </a:xfrm>
          <a:prstGeom prst="roundRect">
            <a:avLst>
              <a:gd name="adj" fmla="val 4137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>
            <p:custDataLst>
              <p:tags r:id="rId7"/>
            </p:custDataLst>
          </p:nvPr>
        </p:nvSpPr>
        <p:spPr>
          <a:xfrm>
            <a:off x="5478542" y="1016198"/>
            <a:ext cx="2793563" cy="1841212"/>
          </a:xfrm>
          <a:prstGeom prst="roundRect">
            <a:avLst>
              <a:gd name="adj" fmla="val 827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254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32502" y="1270159"/>
            <a:ext cx="457129" cy="457129"/>
          </a:xfrm>
          <a:prstGeom prst="rect">
            <a:avLst/>
          </a:prstGeom>
        </p:spPr>
      </p:pic>
      <p:sp>
        <p:nvSpPr>
          <p:cNvPr id="9" name="AutoShape 9"/>
          <p:cNvSpPr/>
          <p:nvPr>
            <p:custDataLst>
              <p:tags r:id="rId11"/>
            </p:custDataLst>
          </p:nvPr>
        </p:nvSpPr>
        <p:spPr>
          <a:xfrm>
            <a:off x="6367403" y="1295555"/>
            <a:ext cx="1650742" cy="3809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先审后发</a:t>
            </a:r>
            <a:endParaRPr lang="en-US" sz="1100"/>
          </a:p>
        </p:txBody>
      </p:sp>
      <p:sp>
        <p:nvSpPr>
          <p:cNvPr id="10" name="AutoShape 10"/>
          <p:cNvSpPr/>
          <p:nvPr>
            <p:custDataLst>
              <p:tags r:id="rId12"/>
            </p:custDataLst>
          </p:nvPr>
        </p:nvSpPr>
        <p:spPr>
          <a:xfrm>
            <a:off x="5732502" y="1905060"/>
            <a:ext cx="2412623" cy="76188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言论、图片、视频、链接，要先过</a:t>
            </a:r>
            <a:r>
              <a:rPr lang="en-US" sz="12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政治关、纪律关</a:t>
            </a:r>
            <a:r>
              <a:rPr lang="en-US" sz="12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。</a:t>
            </a:r>
            <a:endParaRPr lang="en-US" sz="1100"/>
          </a:p>
        </p:txBody>
      </p:sp>
      <p:sp>
        <p:nvSpPr>
          <p:cNvPr id="11" name="AutoShape 11"/>
          <p:cNvSpPr/>
          <p:nvPr>
            <p:custDataLst>
              <p:tags r:id="rId13"/>
            </p:custDataLst>
          </p:nvPr>
        </p:nvSpPr>
        <p:spPr>
          <a:xfrm>
            <a:off x="8526066" y="1016198"/>
            <a:ext cx="2793563" cy="1841212"/>
          </a:xfrm>
          <a:prstGeom prst="roundRect">
            <a:avLst>
              <a:gd name="adj" fmla="val 827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254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780026" y="1270159"/>
            <a:ext cx="457129" cy="457129"/>
          </a:xfrm>
          <a:prstGeom prst="rect">
            <a:avLst/>
          </a:prstGeom>
        </p:spPr>
      </p:pic>
      <p:sp>
        <p:nvSpPr>
          <p:cNvPr id="3" name="AutoShape 13"/>
          <p:cNvSpPr/>
          <p:nvPr>
            <p:custDataLst>
              <p:tags r:id="rId17"/>
            </p:custDataLst>
          </p:nvPr>
        </p:nvSpPr>
        <p:spPr>
          <a:xfrm>
            <a:off x="9414927" y="1295555"/>
            <a:ext cx="1650742" cy="3809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不传不信</a:t>
            </a:r>
            <a:endParaRPr lang="en-US" sz="1100"/>
          </a:p>
        </p:txBody>
      </p:sp>
      <p:sp>
        <p:nvSpPr>
          <p:cNvPr id="4" name="AutoShape 14"/>
          <p:cNvSpPr/>
          <p:nvPr>
            <p:custDataLst>
              <p:tags r:id="rId18"/>
            </p:custDataLst>
          </p:nvPr>
        </p:nvSpPr>
        <p:spPr>
          <a:xfrm>
            <a:off x="8780026" y="1905060"/>
            <a:ext cx="2412623" cy="76188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对敏感信息、小道消息等，坚持</a:t>
            </a:r>
            <a:r>
              <a:rPr lang="en-US" sz="12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不转、不评、不存</a:t>
            </a:r>
            <a:r>
              <a:rPr lang="en-US" sz="12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。</a:t>
            </a:r>
            <a:endParaRPr lang="en-US" sz="1100"/>
          </a:p>
        </p:txBody>
      </p:sp>
      <p:sp>
        <p:nvSpPr>
          <p:cNvPr id="17" name="AutoShape 15"/>
          <p:cNvSpPr/>
          <p:nvPr>
            <p:custDataLst>
              <p:tags r:id="rId19"/>
            </p:custDataLst>
          </p:nvPr>
        </p:nvSpPr>
        <p:spPr>
          <a:xfrm>
            <a:off x="5478542" y="3111371"/>
            <a:ext cx="2793563" cy="1841212"/>
          </a:xfrm>
          <a:prstGeom prst="roundRect">
            <a:avLst>
              <a:gd name="adj" fmla="val 827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254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pic>
        <p:nvPicPr>
          <p:cNvPr id="18" name="Picture 16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732502" y="3365331"/>
            <a:ext cx="457129" cy="457129"/>
          </a:xfrm>
          <a:prstGeom prst="rect">
            <a:avLst/>
          </a:prstGeom>
        </p:spPr>
      </p:pic>
      <p:sp>
        <p:nvSpPr>
          <p:cNvPr id="19" name="AutoShape 17"/>
          <p:cNvSpPr/>
          <p:nvPr>
            <p:custDataLst>
              <p:tags r:id="rId23"/>
            </p:custDataLst>
          </p:nvPr>
        </p:nvSpPr>
        <p:spPr>
          <a:xfrm>
            <a:off x="6367403" y="3390727"/>
            <a:ext cx="1650742" cy="3809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主动发声</a:t>
            </a:r>
            <a:endParaRPr lang="en-US" sz="1100"/>
          </a:p>
        </p:txBody>
      </p:sp>
      <p:sp>
        <p:nvSpPr>
          <p:cNvPr id="20" name="AutoShape 18"/>
          <p:cNvSpPr/>
          <p:nvPr>
            <p:custDataLst>
              <p:tags r:id="rId24"/>
            </p:custDataLst>
          </p:nvPr>
        </p:nvSpPr>
        <p:spPr>
          <a:xfrm>
            <a:off x="5732502" y="4000232"/>
            <a:ext cx="2412623" cy="76188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积极宣传党的政策与正能量，</a:t>
            </a:r>
            <a:r>
              <a:rPr lang="en-US" sz="12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走好网上群众路线</a:t>
            </a:r>
            <a:r>
              <a:rPr lang="en-US" sz="12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。</a:t>
            </a:r>
            <a:endParaRPr lang="en-US" sz="1100"/>
          </a:p>
        </p:txBody>
      </p:sp>
      <p:sp>
        <p:nvSpPr>
          <p:cNvPr id="21" name="AutoShape 19"/>
          <p:cNvSpPr/>
          <p:nvPr>
            <p:custDataLst>
              <p:tags r:id="rId25"/>
            </p:custDataLst>
          </p:nvPr>
        </p:nvSpPr>
        <p:spPr>
          <a:xfrm>
            <a:off x="8526066" y="3111371"/>
            <a:ext cx="2793563" cy="1841212"/>
          </a:xfrm>
          <a:prstGeom prst="roundRect">
            <a:avLst>
              <a:gd name="adj" fmla="val 827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254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pic>
        <p:nvPicPr>
          <p:cNvPr id="22" name="Picture 20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780026" y="3365331"/>
            <a:ext cx="457129" cy="457129"/>
          </a:xfrm>
          <a:prstGeom prst="rect">
            <a:avLst/>
          </a:prstGeom>
        </p:spPr>
      </p:pic>
      <p:sp>
        <p:nvSpPr>
          <p:cNvPr id="23" name="AutoShape 21"/>
          <p:cNvSpPr/>
          <p:nvPr>
            <p:custDataLst>
              <p:tags r:id="rId29"/>
            </p:custDataLst>
          </p:nvPr>
        </p:nvSpPr>
        <p:spPr>
          <a:xfrm>
            <a:off x="9414927" y="3390727"/>
            <a:ext cx="1650742" cy="3809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管好身边</a:t>
            </a:r>
            <a:endParaRPr lang="en-US" sz="1100"/>
          </a:p>
        </p:txBody>
      </p:sp>
      <p:sp>
        <p:nvSpPr>
          <p:cNvPr id="24" name="AutoShape 22"/>
          <p:cNvSpPr/>
          <p:nvPr>
            <p:custDataLst>
              <p:tags r:id="rId30"/>
            </p:custDataLst>
          </p:nvPr>
        </p:nvSpPr>
        <p:spPr>
          <a:xfrm>
            <a:off x="8780026" y="4000232"/>
            <a:ext cx="2412623" cy="76188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2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约束家属亲友，</a:t>
            </a:r>
            <a:r>
              <a:rPr lang="en-US" sz="12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发现违规及时制止</a:t>
            </a:r>
            <a:r>
              <a:rPr lang="en-US" sz="1200" b="0" i="0" u="none" strike="noStrike">
                <a:solidFill>
                  <a:srgbClr val="666666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，共同维护环境。</a:t>
            </a:r>
            <a:endParaRPr lang="en-US" sz="1100"/>
          </a:p>
        </p:txBody>
      </p:sp>
      <p:sp>
        <p:nvSpPr>
          <p:cNvPr id="28" name="AutoShape 4"/>
          <p:cNvSpPr/>
          <p:nvPr/>
        </p:nvSpPr>
        <p:spPr>
          <a:xfrm>
            <a:off x="262890" y="189230"/>
            <a:ext cx="6807835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28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05</a:t>
            </a:r>
            <a:r>
              <a:rPr lang="zh-CN" altLang="en-US" sz="28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：党员怎么做：守规矩、作表率</a:t>
            </a:r>
            <a:endParaRPr lang="zh-CN" altLang="en-US" sz="2800" b="1" i="0" u="none" strike="noStrike">
              <a:solidFill>
                <a:srgbClr val="C91F37"/>
              </a:solidFill>
              <a:latin typeface="Noto Sans SC" panose="020B0500000000000000" charset="-122"/>
              <a:ea typeface="Noto Sans SC" panose="020B0500000000000000" charset="-122"/>
              <a:cs typeface="Noto Sans SC" panose="020B0500000000000000" charset="-122"/>
              <a:sym typeface="Noto Sans SC" panose="020B05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4"/>
          <p:cNvSpPr/>
          <p:nvPr/>
        </p:nvSpPr>
        <p:spPr>
          <a:xfrm>
            <a:off x="982345" y="304165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zh-CN" altLang="en-US" sz="28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红线与底线</a:t>
            </a:r>
            <a:r>
              <a:rPr lang="en-US" altLang="zh-CN" sz="28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——</a:t>
            </a:r>
            <a:r>
              <a:rPr lang="zh-CN" altLang="en-US" sz="28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时刻牢记</a:t>
            </a:r>
            <a:endParaRPr lang="zh-CN" altLang="en-US" sz="2800" b="1" i="0" u="none" strike="noStrike">
              <a:solidFill>
                <a:srgbClr val="C91F37"/>
              </a:solidFill>
              <a:latin typeface="Noto Sans SC" panose="020B0500000000000000" charset="-122"/>
              <a:ea typeface="Noto Sans SC" panose="020B0500000000000000" charset="-122"/>
              <a:cs typeface="Noto Sans SC" panose="020B0500000000000000" charset="-122"/>
              <a:sym typeface="Noto Sans SC" panose="020B0500000000000000" charset="-122"/>
            </a:endParaRPr>
          </a:p>
        </p:txBody>
      </p:sp>
      <p:sp>
        <p:nvSpPr>
          <p:cNvPr id="5" name="AutoShape 5"/>
          <p:cNvSpPr/>
          <p:nvPr>
            <p:custDataLst>
              <p:tags r:id="rId6"/>
            </p:custDataLst>
          </p:nvPr>
        </p:nvSpPr>
        <p:spPr>
          <a:xfrm>
            <a:off x="944721" y="1531818"/>
            <a:ext cx="3301484" cy="3555444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63500" dir="27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sp>
        <p:nvSpPr>
          <p:cNvPr id="2" name="AutoShape 6"/>
          <p:cNvSpPr/>
          <p:nvPr>
            <p:custDataLst>
              <p:tags r:id="rId7"/>
            </p:custDataLst>
          </p:nvPr>
        </p:nvSpPr>
        <p:spPr>
          <a:xfrm>
            <a:off x="1198682" y="1785779"/>
            <a:ext cx="812673" cy="812673"/>
          </a:xfrm>
          <a:prstGeom prst="ellipse">
            <a:avLst/>
          </a:prstGeom>
          <a:solidFill>
            <a:srgbClr val="C91F37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pic>
        <p:nvPicPr>
          <p:cNvPr id="25" name="Picture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01850" y="1988947"/>
            <a:ext cx="406337" cy="406337"/>
          </a:xfrm>
          <a:prstGeom prst="rect">
            <a:avLst/>
          </a:prstGeom>
        </p:spPr>
      </p:pic>
      <p:sp>
        <p:nvSpPr>
          <p:cNvPr id="26" name="AutoShape 8"/>
          <p:cNvSpPr/>
          <p:nvPr>
            <p:custDataLst>
              <p:tags r:id="rId11"/>
            </p:custDataLst>
          </p:nvPr>
        </p:nvSpPr>
        <p:spPr>
          <a:xfrm>
            <a:off x="2214523" y="1938155"/>
            <a:ext cx="1777722" cy="50792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政治红线</a:t>
            </a:r>
            <a:endParaRPr lang="en-US" sz="1100"/>
          </a:p>
        </p:txBody>
      </p:sp>
      <p:cxnSp>
        <p:nvCxnSpPr>
          <p:cNvPr id="27" name="Connector 9"/>
          <p:cNvCxnSpPr/>
          <p:nvPr>
            <p:custDataLst>
              <p:tags r:id="rId12"/>
            </p:custDataLst>
          </p:nvPr>
        </p:nvCxnSpPr>
        <p:spPr>
          <a:xfrm rot="-15626">
            <a:off x="1198696" y="2795271"/>
            <a:ext cx="2793563" cy="12698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91F37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AutoShape 10"/>
          <p:cNvSpPr/>
          <p:nvPr>
            <p:custDataLst>
              <p:tags r:id="rId13"/>
            </p:custDataLst>
          </p:nvPr>
        </p:nvSpPr>
        <p:spPr>
          <a:xfrm>
            <a:off x="1198682" y="3055580"/>
            <a:ext cx="2793563" cy="1396782"/>
          </a:xfrm>
          <a:prstGeom prst="roundRect">
            <a:avLst>
              <a:gd name="adj" fmla="val 7272"/>
            </a:avLst>
          </a:prstGeom>
          <a:solidFill>
            <a:srgbClr val="F9F0F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sp>
        <p:nvSpPr>
          <p:cNvPr id="30" name="AutoShape 11"/>
          <p:cNvSpPr/>
          <p:nvPr>
            <p:custDataLst>
              <p:tags r:id="rId14"/>
            </p:custDataLst>
          </p:nvPr>
        </p:nvSpPr>
        <p:spPr>
          <a:xfrm>
            <a:off x="1325662" y="3246051"/>
            <a:ext cx="2539603" cy="114282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网络不是法外之地，</a:t>
            </a:r>
            <a:r>
              <a:rPr lang="en-US" sz="12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妄议中央、历史虚无、造谣传谣</a:t>
            </a:r>
            <a:r>
              <a:rPr lang="en-US" sz="1200" b="0" i="0" u="none" strike="noStrike">
                <a:solidFill>
                  <a:srgbClr val="555555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等行为一律严处，绝不姑息。</a:t>
            </a:r>
            <a:endParaRPr lang="en-US" sz="1100"/>
          </a:p>
        </p:txBody>
      </p:sp>
      <p:sp>
        <p:nvSpPr>
          <p:cNvPr id="31" name="AutoShape 12"/>
          <p:cNvSpPr/>
          <p:nvPr>
            <p:custDataLst>
              <p:tags r:id="rId15"/>
            </p:custDataLst>
          </p:nvPr>
        </p:nvSpPr>
        <p:spPr>
          <a:xfrm>
            <a:off x="4373185" y="1531818"/>
            <a:ext cx="3301484" cy="3555444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63500" dir="27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sp>
        <p:nvSpPr>
          <p:cNvPr id="32" name="AutoShape 13"/>
          <p:cNvSpPr/>
          <p:nvPr>
            <p:custDataLst>
              <p:tags r:id="rId16"/>
            </p:custDataLst>
          </p:nvPr>
        </p:nvSpPr>
        <p:spPr>
          <a:xfrm>
            <a:off x="4627146" y="1785779"/>
            <a:ext cx="812673" cy="812673"/>
          </a:xfrm>
          <a:prstGeom prst="ellipse">
            <a:avLst/>
          </a:prstGeom>
          <a:solidFill>
            <a:srgbClr val="C91F37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pic>
        <p:nvPicPr>
          <p:cNvPr id="33" name="Picture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830314" y="1988947"/>
            <a:ext cx="406337" cy="406337"/>
          </a:xfrm>
          <a:prstGeom prst="rect">
            <a:avLst/>
          </a:prstGeom>
        </p:spPr>
      </p:pic>
      <p:sp>
        <p:nvSpPr>
          <p:cNvPr id="34" name="AutoShape 15"/>
          <p:cNvSpPr/>
          <p:nvPr>
            <p:custDataLst>
              <p:tags r:id="rId20"/>
            </p:custDataLst>
          </p:nvPr>
        </p:nvSpPr>
        <p:spPr>
          <a:xfrm>
            <a:off x="5642987" y="1938155"/>
            <a:ext cx="1777722" cy="50792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纪律底线</a:t>
            </a:r>
            <a:endParaRPr lang="en-US" sz="1100"/>
          </a:p>
        </p:txBody>
      </p:sp>
      <p:cxnSp>
        <p:nvCxnSpPr>
          <p:cNvPr id="35" name="Connector 16"/>
          <p:cNvCxnSpPr/>
          <p:nvPr>
            <p:custDataLst>
              <p:tags r:id="rId21"/>
            </p:custDataLst>
          </p:nvPr>
        </p:nvCxnSpPr>
        <p:spPr>
          <a:xfrm rot="-15626">
            <a:off x="4627160" y="2795271"/>
            <a:ext cx="2793563" cy="12698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91F37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AutoShape 17"/>
          <p:cNvSpPr/>
          <p:nvPr>
            <p:custDataLst>
              <p:tags r:id="rId22"/>
            </p:custDataLst>
          </p:nvPr>
        </p:nvSpPr>
        <p:spPr>
          <a:xfrm>
            <a:off x="4627146" y="3055580"/>
            <a:ext cx="2793563" cy="1396782"/>
          </a:xfrm>
          <a:prstGeom prst="roundRect">
            <a:avLst>
              <a:gd name="adj" fmla="val 7272"/>
            </a:avLst>
          </a:prstGeom>
          <a:solidFill>
            <a:srgbClr val="F9F0F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sp>
        <p:nvSpPr>
          <p:cNvPr id="37" name="AutoShape 18"/>
          <p:cNvSpPr/>
          <p:nvPr>
            <p:custDataLst>
              <p:tags r:id="rId23"/>
            </p:custDataLst>
          </p:nvPr>
        </p:nvSpPr>
        <p:spPr>
          <a:xfrm>
            <a:off x="4754126" y="3246051"/>
            <a:ext cx="2539603" cy="114282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微信、微博、抖音、群组、直播等</a:t>
            </a:r>
            <a:r>
              <a:rPr lang="en-US" sz="12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全平台受监督</a:t>
            </a:r>
            <a:r>
              <a:rPr lang="en-US" sz="1200" b="0" i="0" u="none" strike="noStrike">
                <a:solidFill>
                  <a:srgbClr val="555555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，无论是实名还是匿名，违规言行都将被严肃追责。</a:t>
            </a:r>
            <a:endParaRPr lang="en-US" sz="1100"/>
          </a:p>
        </p:txBody>
      </p:sp>
      <p:sp>
        <p:nvSpPr>
          <p:cNvPr id="38" name="AutoShape 19"/>
          <p:cNvSpPr/>
          <p:nvPr>
            <p:custDataLst>
              <p:tags r:id="rId24"/>
            </p:custDataLst>
          </p:nvPr>
        </p:nvSpPr>
        <p:spPr>
          <a:xfrm>
            <a:off x="7801650" y="1531818"/>
            <a:ext cx="3301484" cy="3555444"/>
          </a:xfrm>
          <a:prstGeom prst="roundRect">
            <a:avLst>
              <a:gd name="adj" fmla="val 461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90500" dist="63500" dir="27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sp>
        <p:nvSpPr>
          <p:cNvPr id="39" name="AutoShape 20"/>
          <p:cNvSpPr/>
          <p:nvPr>
            <p:custDataLst>
              <p:tags r:id="rId25"/>
            </p:custDataLst>
          </p:nvPr>
        </p:nvSpPr>
        <p:spPr>
          <a:xfrm>
            <a:off x="8055610" y="1785779"/>
            <a:ext cx="812673" cy="812673"/>
          </a:xfrm>
          <a:prstGeom prst="ellipse">
            <a:avLst/>
          </a:prstGeom>
          <a:solidFill>
            <a:srgbClr val="C91F37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pic>
        <p:nvPicPr>
          <p:cNvPr id="40" name="Picture 2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258778" y="1988947"/>
            <a:ext cx="406337" cy="406337"/>
          </a:xfrm>
          <a:prstGeom prst="rect">
            <a:avLst/>
          </a:prstGeom>
        </p:spPr>
      </p:pic>
      <p:sp>
        <p:nvSpPr>
          <p:cNvPr id="41" name="AutoShape 22"/>
          <p:cNvSpPr/>
          <p:nvPr>
            <p:custDataLst>
              <p:tags r:id="rId29"/>
            </p:custDataLst>
          </p:nvPr>
        </p:nvSpPr>
        <p:spPr>
          <a:xfrm>
            <a:off x="9071451" y="1938155"/>
            <a:ext cx="1777722" cy="50792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责任底线</a:t>
            </a:r>
            <a:endParaRPr lang="en-US" sz="1100"/>
          </a:p>
        </p:txBody>
      </p:sp>
      <p:cxnSp>
        <p:nvCxnSpPr>
          <p:cNvPr id="42" name="Connector 23"/>
          <p:cNvCxnSpPr/>
          <p:nvPr>
            <p:custDataLst>
              <p:tags r:id="rId30"/>
            </p:custDataLst>
          </p:nvPr>
        </p:nvCxnSpPr>
        <p:spPr>
          <a:xfrm rot="-15626">
            <a:off x="8055624" y="2795271"/>
            <a:ext cx="2793563" cy="12698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91F37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" name="AutoShape 24"/>
          <p:cNvSpPr/>
          <p:nvPr>
            <p:custDataLst>
              <p:tags r:id="rId31"/>
            </p:custDataLst>
          </p:nvPr>
        </p:nvSpPr>
        <p:spPr>
          <a:xfrm>
            <a:off x="8055610" y="3055580"/>
            <a:ext cx="2793563" cy="1396782"/>
          </a:xfrm>
          <a:prstGeom prst="roundRect">
            <a:avLst>
              <a:gd name="adj" fmla="val 7272"/>
            </a:avLst>
          </a:prstGeom>
          <a:solidFill>
            <a:srgbClr val="F9F0F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490" tIns="63490" rIns="63490" bIns="63490" rtlCol="0" anchor="ctr"/>
          <a:lstStyle/>
          <a:p>
            <a:pPr algn="ctr">
              <a:defRPr/>
            </a:pPr>
          </a:p>
        </p:txBody>
      </p:sp>
      <p:sp>
        <p:nvSpPr>
          <p:cNvPr id="44" name="AutoShape 25"/>
          <p:cNvSpPr/>
          <p:nvPr>
            <p:custDataLst>
              <p:tags r:id="rId32"/>
            </p:custDataLst>
          </p:nvPr>
        </p:nvSpPr>
        <p:spPr>
          <a:xfrm>
            <a:off x="8182590" y="3246051"/>
            <a:ext cx="2539603" cy="114282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555555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严格落实“三负责”原则：</a:t>
            </a:r>
            <a:r>
              <a:rPr lang="en-US" sz="12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谁发布谁负责、谁转发谁负责、谁建群谁负责</a:t>
            </a:r>
            <a:r>
              <a:rPr lang="en-US" sz="1200" b="0" i="0" u="none" strike="noStrike">
                <a:solidFill>
                  <a:srgbClr val="555555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，做到守土有责。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>
            <a:off x="0" y="-15240"/>
            <a:ext cx="12190730" cy="6861175"/>
          </a:xfrm>
          <a:prstGeom prst="rect">
            <a:avLst/>
          </a:prstGeom>
          <a:blipFill dpi="0" rotWithShape="1">
            <a:blip r:embed="rId2">
              <a:alphaModFix amt="67000"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108839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14" name="Picture 5" descr="C:\Users\Administrator\素材\2017\7\未标题-4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1" y="5590034"/>
            <a:ext cx="12190413" cy="126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5435600"/>
            <a:ext cx="2134870" cy="142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919485" y="5157349"/>
            <a:ext cx="1025549" cy="919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-635" y="189865"/>
            <a:ext cx="12162790" cy="5727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algn="ctr" fontAlgn="auto"/>
            <a:r>
              <a:rPr lang="en-US" altLang="zh-CN" sz="3200" b="1">
                <a:solidFill>
                  <a:srgbClr val="FF0000"/>
                </a:solidFill>
              </a:rPr>
              <a:t> </a:t>
            </a:r>
            <a:r>
              <a:rPr lang="zh-CN" sz="3200" b="1">
                <a:solidFill>
                  <a:srgbClr val="FF0000"/>
                </a:solidFill>
              </a:rPr>
              <a:t>随堂检测</a:t>
            </a:r>
            <a:endParaRPr lang="zh-CN" sz="32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3200" y="934085"/>
            <a:ext cx="11881485" cy="4804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3. </a:t>
            </a:r>
            <a:r>
              <a:rPr lang="zh-CN" altLang="en-US" sz="2000"/>
              <a:t>党员网络行为管理工作主体责任由（）承担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A. </a:t>
            </a:r>
            <a:r>
              <a:rPr lang="zh-CN" altLang="en-US" sz="2000"/>
              <a:t>各级纪检监察机关</a:t>
            </a:r>
            <a:r>
              <a:rPr lang="en-US" altLang="zh-CN" sz="2000"/>
              <a:t>     B. </a:t>
            </a:r>
            <a:r>
              <a:rPr lang="zh-CN" altLang="en-US" sz="2000"/>
              <a:t>各级党组织</a:t>
            </a:r>
            <a:r>
              <a:rPr lang="en-US" altLang="zh-CN" sz="2000"/>
              <a:t>     C. </a:t>
            </a:r>
            <a:r>
              <a:rPr lang="zh-CN" altLang="en-US" sz="2000"/>
              <a:t>各级网信部门</a:t>
            </a:r>
            <a:r>
              <a:rPr lang="en-US" altLang="zh-CN" sz="2000"/>
              <a:t>     D. </a:t>
            </a:r>
            <a:r>
              <a:rPr lang="zh-CN" altLang="en-US" sz="2000"/>
              <a:t>各级宣传部门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4. </a:t>
            </a:r>
            <a:r>
              <a:rPr lang="zh-CN" altLang="en-US" sz="2000"/>
              <a:t>党员实施网络行为，必须坚守（）首要政治要求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A. </a:t>
            </a:r>
            <a:r>
              <a:rPr lang="zh-CN" altLang="en-US" sz="2000"/>
              <a:t>严守财经纪律</a:t>
            </a:r>
            <a:r>
              <a:rPr lang="en-US" altLang="zh-CN" sz="2000"/>
              <a:t>     B. </a:t>
            </a:r>
            <a:r>
              <a:rPr lang="zh-CN" altLang="en-US" sz="2000"/>
              <a:t>严守政治纪律和政治规矩</a:t>
            </a:r>
            <a:r>
              <a:rPr lang="en-US" altLang="zh-CN" sz="2000"/>
              <a:t>     C. </a:t>
            </a:r>
            <a:r>
              <a:rPr lang="zh-CN" altLang="en-US" sz="2000"/>
              <a:t>严守工作纪律</a:t>
            </a:r>
            <a:r>
              <a:rPr lang="en-US" altLang="zh-CN" sz="2000"/>
              <a:t>     D. </a:t>
            </a:r>
            <a:r>
              <a:rPr lang="zh-CN" altLang="en-US" sz="2000"/>
              <a:t>严守生活纪律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5. </a:t>
            </a:r>
            <a:r>
              <a:rPr lang="zh-CN" altLang="en-US" sz="2000"/>
              <a:t>党员严禁通过网络泄露、扩散党和国家秘密、（）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A. </a:t>
            </a:r>
            <a:r>
              <a:rPr lang="zh-CN" altLang="en-US" sz="2000"/>
              <a:t>个人隐私</a:t>
            </a:r>
            <a:r>
              <a:rPr lang="en-US" altLang="zh-CN" sz="2000"/>
              <a:t>     B. </a:t>
            </a:r>
            <a:r>
              <a:rPr lang="zh-CN" altLang="en-US" sz="2000"/>
              <a:t>工作秘密</a:t>
            </a:r>
            <a:r>
              <a:rPr lang="en-US" altLang="zh-CN" sz="2000"/>
              <a:t>     C. </a:t>
            </a:r>
            <a:r>
              <a:rPr lang="zh-CN" altLang="en-US" sz="2000"/>
              <a:t>民生信息</a:t>
            </a:r>
            <a:r>
              <a:rPr lang="en-US" altLang="zh-CN" sz="2000"/>
              <a:t>     D. </a:t>
            </a:r>
            <a:r>
              <a:rPr lang="zh-CN" altLang="en-US" sz="2000"/>
              <a:t>企业信息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6. </a:t>
            </a:r>
            <a:r>
              <a:rPr lang="zh-CN" altLang="en-US" sz="2000"/>
              <a:t>党员网上斗争责任包括（）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A. </a:t>
            </a:r>
            <a:r>
              <a:rPr lang="zh-CN" altLang="en-US" sz="2000"/>
              <a:t>敢于批驳网上错误思潮、错误言论</a:t>
            </a:r>
            <a:r>
              <a:rPr lang="en-US" altLang="zh-CN" sz="2000"/>
              <a:t>    B. </a:t>
            </a:r>
            <a:r>
              <a:rPr lang="zh-CN" altLang="en-US" sz="2000"/>
              <a:t>主动澄清虚假信息、引导社会共识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C. </a:t>
            </a:r>
            <a:r>
              <a:rPr lang="zh-CN" altLang="en-US" sz="2000"/>
              <a:t>及时上报重大网络意识形态风险</a:t>
            </a:r>
            <a:r>
              <a:rPr lang="en-US" altLang="zh-CN" sz="2000"/>
              <a:t>         D. </a:t>
            </a:r>
            <a:r>
              <a:rPr lang="zh-CN" altLang="en-US" sz="2000"/>
              <a:t>消极回避、不发声不表态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7. </a:t>
            </a:r>
            <a:r>
              <a:rPr lang="zh-CN" altLang="en-US" sz="2000"/>
              <a:t>违反党员网络行为规定，视情节轻重可给予（）处理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r>
              <a:rPr lang="en-US" altLang="zh-CN" sz="2000"/>
              <a:t>A. </a:t>
            </a:r>
            <a:r>
              <a:rPr lang="zh-CN" altLang="en-US" sz="2000"/>
              <a:t>谈话提醒</a:t>
            </a:r>
            <a:r>
              <a:rPr lang="en-US" altLang="zh-CN" sz="2000"/>
              <a:t>     B. </a:t>
            </a:r>
            <a:r>
              <a:rPr lang="zh-CN" altLang="en-US" sz="2000"/>
              <a:t>批评教育</a:t>
            </a:r>
            <a:r>
              <a:rPr lang="en-US" altLang="zh-CN" sz="2000"/>
              <a:t>     C. </a:t>
            </a:r>
            <a:r>
              <a:rPr lang="zh-CN" altLang="en-US" sz="2000"/>
              <a:t>组织处理</a:t>
            </a:r>
            <a:r>
              <a:rPr lang="en-US" altLang="zh-CN" sz="2000"/>
              <a:t>     D. </a:t>
            </a:r>
            <a:r>
              <a:rPr lang="zh-CN" altLang="en-US" sz="2000"/>
              <a:t>党纪政务处分</a:t>
            </a:r>
            <a:endParaRPr lang="zh-CN" altLang="en-US" sz="2000"/>
          </a:p>
          <a:p>
            <a:pPr indent="-360045" algn="l" fontAlgn="auto">
              <a:lnSpc>
                <a:spcPct val="100000"/>
              </a:lnSpc>
            </a:pPr>
            <a:endParaRPr lang="en-US" altLang="zh-CN" sz="2000"/>
          </a:p>
        </p:txBody>
      </p:sp>
      <p:sp>
        <p:nvSpPr>
          <p:cNvPr id="28" name="AutoShape 4"/>
          <p:cNvSpPr/>
          <p:nvPr/>
        </p:nvSpPr>
        <p:spPr>
          <a:xfrm>
            <a:off x="8487410" y="2853055"/>
            <a:ext cx="3733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C91F37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B/B/B/ABC/ABCD</a:t>
            </a:r>
            <a:endParaRPr lang="zh-CN" altLang="en-US" sz="2800" b="1" i="0" u="none" strike="noStrike">
              <a:solidFill>
                <a:srgbClr val="C91F37"/>
              </a:solidFill>
              <a:latin typeface="Noto Sans SC" panose="020B0500000000000000" charset="-122"/>
              <a:ea typeface="Noto Sans SC" panose="020B0500000000000000" charset="-122"/>
              <a:cs typeface="Noto Sans SC" panose="020B0500000000000000" charset="-122"/>
              <a:sym typeface="Noto Sans SC" panose="020B05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Administrator\素材\2017\7\36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0413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C:\Users\Administrator\素材\2017\7\未标题-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5125639"/>
            <a:ext cx="12190413" cy="173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istrator\素材\2017\7\未标题-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" y="3319278"/>
            <a:ext cx="5805683" cy="354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Administrator\素材\2017\7\未标题-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63171" y="5125639"/>
            <a:ext cx="1837720" cy="164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10"/>
          <p:cNvSpPr txBox="1"/>
          <p:nvPr/>
        </p:nvSpPr>
        <p:spPr>
          <a:xfrm>
            <a:off x="5114925" y="2349500"/>
            <a:ext cx="3389630" cy="1080135"/>
          </a:xfrm>
          <a:prstGeom prst="rect">
            <a:avLst/>
          </a:prstGeom>
          <a:noFill/>
        </p:spPr>
        <p:txBody>
          <a:bodyPr wrap="square" lIns="65000" tIns="32500" rIns="65000" bIns="32500">
            <a:spAutoFit/>
          </a:bodyPr>
          <a:lstStyle/>
          <a:p>
            <a:pPr algn="r" defTabSz="1088390"/>
            <a:r>
              <a:rPr lang="zh-CN" altLang="en-US" sz="6600" b="1" dirty="0">
                <a:solidFill>
                  <a:srgbClr val="FF0000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  <a:cs typeface="+mn-ea"/>
                <a:sym typeface="+mn-lt"/>
              </a:rPr>
              <a:t>谢谢！</a:t>
            </a:r>
            <a:endParaRPr lang="zh-CN" altLang="en-US" sz="6600" b="1" dirty="0">
              <a:solidFill>
                <a:srgbClr val="FF0000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  <a:cs typeface="+mn-ea"/>
              <a:sym typeface="+mn-lt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/>
          <a:srcRect b="33209"/>
          <a:stretch>
            <a:fillRect/>
          </a:stretch>
        </p:blipFill>
        <p:spPr>
          <a:xfrm>
            <a:off x="0" y="0"/>
            <a:ext cx="6734523" cy="292572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32273"/>
            <a:ext cx="4127416" cy="20792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" presetID="3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800" decel="100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800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800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" presetID="3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800" decel="100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800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00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800" decel="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</p:bldLst>
      </p:timing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3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4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5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6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7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8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9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10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11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12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13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14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15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16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17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18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19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20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21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22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23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24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25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26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27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28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29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30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31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32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33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34.xml><?xml version="1.0" encoding="utf-8"?>
<p:tagLst xmlns:p="http://schemas.openxmlformats.org/presentationml/2006/main">
  <p:tag name="KSO_WM_DIAGRAM_VIRTUALLY_FRAME" val="{&quot;height&quot;:320,&quot;left&quot;:410,&quot;top&quot;:160,&quot;width&quot;:480}"/>
</p:tagLst>
</file>

<file path=ppt/tags/tag35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36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37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38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39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40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41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42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43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44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45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46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47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48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49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50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51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52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53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54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55.xml><?xml version="1.0" encoding="utf-8"?>
<p:tagLst xmlns:p="http://schemas.openxmlformats.org/presentationml/2006/main">
  <p:tag name="KSO_WM_DIAGRAM_VIRTUALLY_FRAME" val="{&quot;height&quot;:320,&quot;left&quot;:430,&quot;top&quot;:160,&quot;width&quot;:460}"/>
</p:tagLst>
</file>

<file path=ppt/tags/tag56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57.xml><?xml version="1.0" encoding="utf-8"?>
<p:tagLst xmlns:p="http://schemas.openxmlformats.org/presentationml/2006/main">
  <p:tag name="KSO_WM_DIAGRAM_VIRTUALLY_FRAME" val="{&quot;height&quot;:165,&quot;left&quot;:77.4,&quot;top&quot;:165,&quot;width&quot;:802.6}"/>
</p:tagLst>
</file>

<file path=ppt/tags/tag58.xml><?xml version="1.0" encoding="utf-8"?>
<p:tagLst xmlns:p="http://schemas.openxmlformats.org/presentationml/2006/main">
  <p:tag name="KSO_WM_DIAGRAM_VIRTUALLY_FRAME" val="{&quot;height&quot;:165,&quot;left&quot;:77.4,&quot;top&quot;:165,&quot;width&quot;:802.6}"/>
</p:tagLst>
</file>

<file path=ppt/tags/tag59.xml><?xml version="1.0" encoding="utf-8"?>
<p:tagLst xmlns:p="http://schemas.openxmlformats.org/presentationml/2006/main">
  <p:tag name="KSO_WM_DIAGRAM_VIRTUALLY_FRAME" val="{&quot;height&quot;:165,&quot;left&quot;:77.4,&quot;top&quot;:165,&quot;width&quot;:802.6}"/>
</p:tagLst>
</file>

<file path=ppt/tags/tag60.xml><?xml version="1.0" encoding="utf-8"?>
<p:tagLst xmlns:p="http://schemas.openxmlformats.org/presentationml/2006/main">
  <p:tag name="KSO_WM_DIAGRAM_VIRTUALLY_FRAME" val="{&quot;height&quot;:165,&quot;left&quot;:77.4,&quot;top&quot;:165,&quot;width&quot;:802.6}"/>
</p:tagLst>
</file>

<file path=ppt/tags/tag61.xml><?xml version="1.0" encoding="utf-8"?>
<p:tagLst xmlns:p="http://schemas.openxmlformats.org/presentationml/2006/main">
  <p:tag name="KSO_WM_DIAGRAM_VIRTUALLY_FRAME" val="{&quot;height&quot;:165,&quot;left&quot;:77.4,&quot;top&quot;:165,&quot;width&quot;:802.6}"/>
</p:tagLst>
</file>

<file path=ppt/tags/tag62.xml><?xml version="1.0" encoding="utf-8"?>
<p:tagLst xmlns:p="http://schemas.openxmlformats.org/presentationml/2006/main">
  <p:tag name="KSO_WM_DIAGRAM_VIRTUALLY_FRAME" val="{&quot;height&quot;:165,&quot;left&quot;:77.4,&quot;top&quot;:165,&quot;width&quot;:802.6}"/>
</p:tagLst>
</file>

<file path=ppt/tags/tag63.xml><?xml version="1.0" encoding="utf-8"?>
<p:tagLst xmlns:p="http://schemas.openxmlformats.org/presentationml/2006/main">
  <p:tag name="KSO_WM_DIAGRAM_VIRTUALLY_FRAME" val="{&quot;height&quot;:165,&quot;left&quot;:77.4,&quot;top&quot;:165,&quot;width&quot;:802.6}"/>
</p:tagLst>
</file>

<file path=ppt/tags/tag64.xml><?xml version="1.0" encoding="utf-8"?>
<p:tagLst xmlns:p="http://schemas.openxmlformats.org/presentationml/2006/main">
  <p:tag name="KSO_WM_DIAGRAM_VIRTUALLY_FRAME" val="{&quot;height&quot;:165,&quot;left&quot;:77.4,&quot;top&quot;:165,&quot;width&quot;:802.6}"/>
</p:tagLst>
</file>

<file path=ppt/tags/tag65.xml><?xml version="1.0" encoding="utf-8"?>
<p:tagLst xmlns:p="http://schemas.openxmlformats.org/presentationml/2006/main">
  <p:tag name="KSO_WM_DIAGRAM_VIRTUALLY_FRAME" val="{&quot;height&quot;:165,&quot;left&quot;:77.4,&quot;top&quot;:165,&quot;width&quot;:802.6}"/>
</p:tagLst>
</file>

<file path=ppt/tags/tag66.xml><?xml version="1.0" encoding="utf-8"?>
<p:tagLst xmlns:p="http://schemas.openxmlformats.org/presentationml/2006/main">
  <p:tag name="KSO_WM_DIAGRAM_VIRTUALLY_FRAME" val="{&quot;height&quot;:165,&quot;left&quot;:77.4,&quot;top&quot;:165,&quot;width&quot;:802.6}"/>
</p:tagLst>
</file>

<file path=ppt/tags/tag67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68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69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70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71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72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73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74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75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76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77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78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79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80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81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82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83.xml><?xml version="1.0" encoding="utf-8"?>
<p:tagLst xmlns:p="http://schemas.openxmlformats.org/presentationml/2006/main">
  <p:tag name="KSO_WM_DIAGRAM_VIRTUALLY_FRAME" val="{&quot;height&quot;:380.00159694881893,&quot;left&quot;:431.3812598425196,&quot;top&quot;:80.0155905511811,&quot;width&quot;:470.9781151574804}"/>
</p:tagLst>
</file>

<file path=ppt/tags/tag84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85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86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87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88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89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90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91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92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93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94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95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96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97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98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99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100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101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102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103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104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105.xml><?xml version="1.0" encoding="utf-8"?>
<p:tagLst xmlns:p="http://schemas.openxmlformats.org/presentationml/2006/main">
  <p:tag name="KSO_WM_DIAGRAM_VIRTUALLY_FRAME" val="{&quot;height&quot;:279.9562844488189,&quot;left&quot;:74.38748031496063,&quot;top&quot;:120.6155905511811,&quot;width&quot;:799.8750393700786}"/>
</p:tagLst>
</file>

<file path=ppt/tags/tag106.xml><?xml version="1.0" encoding="utf-8"?>
<p:tagLst xmlns:p="http://schemas.openxmlformats.org/presentationml/2006/main">
  <p:tag name="KSO_WM_UNIT_PLACING_PICTURE_USER_VIEWPORT" val="{&quot;height&quot;:10802.500787401576,&quot;width&quot;:19197.500787401576}"/>
</p:tagLst>
</file>

<file path=ppt/tags/tag107.xml><?xml version="1.0" encoding="utf-8"?>
<p:tagLst xmlns:p="http://schemas.openxmlformats.org/presentationml/2006/main">
  <p:tag name="KSO_WPP_MARK_KEY" val="6e0397c5-a1a9-44b5-a086-ae246afca406"/>
  <p:tag name="COMMONDATA" val="eyJoZGlkIjoiNDk4ZDViMGI2MTM0ZGY1NjUzYTY3MTlmZWY5ZmI1OTIifQ=="/>
  <p:tag name="resource_record_key" val="{&quot;70&quot;:[3315342]}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5555</Words>
  <Application>WPS 演示</Application>
  <PresentationFormat>自定义</PresentationFormat>
  <Paragraphs>298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Arial Unicode MS</vt:lpstr>
      <vt:lpstr>Calibri</vt:lpstr>
      <vt:lpstr>等线</vt:lpstr>
      <vt:lpstr>Noto Sans SC</vt:lpstr>
      <vt:lpstr>方正粗黑宋简体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PPT背景图片</dc:title>
  <dc:creator>第一PPT</dc:creator>
  <cp:keywords>www.1ppt.com</cp:keywords>
  <dc:description>www.1ppt.com</dc:description>
  <cp:lastModifiedBy>WPS_1528188927</cp:lastModifiedBy>
  <cp:revision>78</cp:revision>
  <dcterms:created xsi:type="dcterms:W3CDTF">2019-12-24T09:15:00Z</dcterms:created>
  <dcterms:modified xsi:type="dcterms:W3CDTF">2026-04-20T08:49:20Z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2C5A27142D86486A8CA8ED88A9AA28D1_13</vt:lpwstr>
  </property>
  <property fmtid="{D5CDD505-2E9C-101B-9397-08002B2CF9AE}" pid="3" name="KSOProductBuildVer">
    <vt:lpwstr>2052-12.1.0.25225</vt:lpwstr>
  </property>
</Properties>
</file>