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6"/>
  </p:notesMasterIdLst>
  <p:sldIdLst>
    <p:sldId id="256" r:id="rId4"/>
    <p:sldId id="346" r:id="rId5"/>
    <p:sldId id="534" r:id="rId7"/>
    <p:sldId id="436" r:id="rId8"/>
    <p:sldId id="521" r:id="rId9"/>
    <p:sldId id="547" r:id="rId10"/>
    <p:sldId id="548" r:id="rId11"/>
    <p:sldId id="556" r:id="rId12"/>
    <p:sldId id="549" r:id="rId13"/>
    <p:sldId id="526" r:id="rId14"/>
    <p:sldId id="554" r:id="rId15"/>
    <p:sldId id="551" r:id="rId16"/>
    <p:sldId id="552" r:id="rId17"/>
    <p:sldId id="557" r:id="rId18"/>
    <p:sldId id="558" r:id="rId19"/>
    <p:sldId id="559" r:id="rId20"/>
    <p:sldId id="560" r:id="rId21"/>
    <p:sldId id="555" r:id="rId22"/>
    <p:sldId id="561" r:id="rId23"/>
    <p:sldId id="550" r:id="rId24"/>
    <p:sldId id="563" r:id="rId25"/>
    <p:sldId id="564" r:id="rId26"/>
    <p:sldId id="565" r:id="rId27"/>
    <p:sldId id="566" r:id="rId28"/>
    <p:sldId id="553" r:id="rId29"/>
    <p:sldId id="541" r:id="rId30"/>
    <p:sldId id="385" r:id="rId31"/>
    <p:sldId id="486" r:id="rId32"/>
  </p:sldIdLst>
  <p:sldSz cx="12190095" cy="6859270"/>
  <p:notesSz cx="6858000" cy="9144000"/>
  <p:custDataLst>
    <p:tags r:id="rId36"/>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1" userDrawn="1">
          <p15:clr>
            <a:srgbClr val="A4A3A4"/>
          </p15:clr>
        </p15:guide>
        <p15:guide id="2" pos="38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1914" y="834"/>
      </p:cViewPr>
      <p:guideLst>
        <p:guide orient="horz" pos="2151"/>
        <p:guide pos="384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6" Type="http://schemas.openxmlformats.org/officeDocument/2006/relationships/tags" Target="tags/tag28.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C9EE-7A8E-4F6F-8542-295DB0A1DF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4C26-88D9-42C6-BEFF-56856EB00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C:\Users\Administrator\素材\2017\7\未标题-3.png"/>
          <p:cNvPicPr>
            <a:picLocks noChangeAspect="1" noChangeArrowheads="1"/>
          </p:cNvPicPr>
          <p:nvPr userDrawn="1"/>
        </p:nvPicPr>
        <p:blipFill>
          <a:blip r:embed="rId3" cstate="screen"/>
          <a:srcRect/>
          <a:stretch>
            <a:fillRect/>
          </a:stretch>
        </p:blipFill>
        <p:spPr bwMode="auto">
          <a:xfrm flipH="1">
            <a:off x="11095957" y="6094090"/>
            <a:ext cx="1147414" cy="765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Administrator\素材\2017\7\未标题-2.png"/>
          <p:cNvPicPr>
            <a:picLocks noChangeAspect="1" noChangeArrowheads="1"/>
          </p:cNvPicPr>
          <p:nvPr userDrawn="1"/>
        </p:nvPicPr>
        <p:blipFill>
          <a:blip r:embed="rId4" cstate="screen"/>
          <a:srcRect/>
          <a:stretch>
            <a:fillRect/>
          </a:stretch>
        </p:blipFill>
        <p:spPr bwMode="auto">
          <a:xfrm>
            <a:off x="190550" y="45418"/>
            <a:ext cx="844179" cy="757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80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52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4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0" y="-635"/>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0" y="3390900"/>
            <a:ext cx="5687060" cy="34683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372110" y="2061845"/>
            <a:ext cx="11817985" cy="899795"/>
          </a:xfrm>
          <a:prstGeom prst="rect">
            <a:avLst/>
          </a:prstGeom>
          <a:noFill/>
        </p:spPr>
        <p:txBody>
          <a:bodyPr wrap="none" lIns="65000" tIns="32500" rIns="65000" bIns="3250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4400" b="1" noProof="0" dirty="0">
                <a:ln>
                  <a:noFill/>
                </a:ln>
                <a:solidFill>
                  <a:srgbClr val="FF0000"/>
                </a:solidFill>
                <a:effectLst/>
                <a:uLnTx/>
                <a:uFillTx/>
                <a:latin typeface="微软雅黑" panose="020B0503020204020204" charset="-122"/>
                <a:ea typeface="微软雅黑" panose="020B0503020204020204" charset="-122"/>
                <a:cs typeface="+mn-ea"/>
                <a:sym typeface="+mn-ea"/>
              </a:rPr>
              <a:t>《市委六届八次全会精神》学习</a:t>
            </a:r>
            <a:endParaRPr lang="zh-CN" altLang="en-US" sz="44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40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endParaRPr lang="en-US" altLang="zh-CN" sz="40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4000" b="1" noProof="0" dirty="0">
                <a:ln>
                  <a:noFill/>
                </a:ln>
                <a:solidFill>
                  <a:srgbClr val="FF0000"/>
                </a:solidFill>
                <a:effectLst/>
                <a:uLnTx/>
                <a:uFillTx/>
                <a:latin typeface="微软雅黑" panose="020B0503020204020204" charset="-122"/>
                <a:ea typeface="微软雅黑" panose="020B0503020204020204" charset="-122"/>
                <a:cs typeface="+mn-ea"/>
                <a:sym typeface="+mn-ea"/>
              </a:rPr>
              <a:t>                </a:t>
            </a:r>
            <a:endParaRPr lang="en-US" altLang="zh-CN" sz="4000" b="1"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pic>
        <p:nvPicPr>
          <p:cNvPr id="36" name="图片 35"/>
          <p:cNvPicPr>
            <a:picLocks noChangeAspect="1"/>
          </p:cNvPicPr>
          <p:nvPr/>
        </p:nvPicPr>
        <p:blipFill>
          <a:blip r:embed="rId5"/>
          <a:stretch>
            <a:fillRect/>
          </a:stretch>
        </p:blipFill>
        <p:spPr>
          <a:xfrm>
            <a:off x="0" y="-32273"/>
            <a:ext cx="4127416" cy="2079264"/>
          </a:xfrm>
          <a:prstGeom prst="rect">
            <a:avLst/>
          </a:prstGeom>
        </p:spPr>
      </p:pic>
      <p:sp>
        <p:nvSpPr>
          <p:cNvPr id="2" name="TextBox 10"/>
          <p:cNvSpPr txBox="1"/>
          <p:nvPr>
            <p:custDataLst>
              <p:tags r:id="rId6"/>
            </p:custDataLst>
          </p:nvPr>
        </p:nvSpPr>
        <p:spPr>
          <a:xfrm>
            <a:off x="7174865" y="4509770"/>
            <a:ext cx="4643120" cy="939165"/>
          </a:xfrm>
          <a:prstGeom prst="rect">
            <a:avLst/>
          </a:prstGeom>
          <a:noFill/>
        </p:spPr>
        <p:txBody>
          <a:bodyPr wrap="none" lIns="65000" tIns="32500" rIns="65000" bIns="32500">
            <a:noAutofit/>
          </a:bodyPr>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主讲人：李尤桃</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       </a:t>
            </a:r>
            <a:r>
              <a:rPr lang="zh-CN" altLang="en-US" sz="2000" noProof="0" dirty="0">
                <a:ln>
                  <a:noFill/>
                </a:ln>
                <a:solidFill>
                  <a:schemeClr val="tx1"/>
                </a:solidFill>
                <a:effectLst/>
                <a:uLnTx/>
                <a:uFillTx/>
                <a:latin typeface="微软雅黑" panose="020B0503020204020204" charset="-122"/>
                <a:ea typeface="微软雅黑" panose="020B0503020204020204" charset="-122"/>
                <a:cs typeface="+mn-ea"/>
                <a:sym typeface="+mn-ea"/>
              </a:rPr>
              <a:t>日期：</a:t>
            </a:r>
            <a:r>
              <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rPr>
              <a:t>2026.01.25</a:t>
            </a:r>
            <a:endParaRPr lang="en-US" altLang="zh-CN" sz="2000" noProof="0" dirty="0">
              <a:ln>
                <a:noFill/>
              </a:ln>
              <a:solidFill>
                <a:schemeClr val="tx1"/>
              </a:solidFill>
              <a:effectLst/>
              <a:uLnTx/>
              <a:uFillTx/>
              <a:latin typeface="微软雅黑" panose="020B0503020204020204" charset="-122"/>
              <a:ea typeface="微软雅黑" panose="020B0503020204020204" charset="-122"/>
              <a:cs typeface="+mn-ea"/>
              <a:sym typeface="+mn-ea"/>
            </a:endParaRPr>
          </a:p>
        </p:txBody>
      </p:sp>
    </p:spTree>
  </p:cSld>
  <p:clrMapOvr>
    <a:masterClrMapping/>
  </p:clrMapOvr>
  <p:timing>
    <p:tnLst>
      <p:par>
        <p:cTn id="1" dur="indefinite" restart="never" nodeType="tmRoot"/>
      </p:par>
    </p:tnLst>
    <p:bldLst>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343025" y="261620"/>
            <a:ext cx="9225915" cy="572770"/>
          </a:xfrm>
          <a:prstGeom prst="rect">
            <a:avLst/>
          </a:prstGeom>
          <a:noFill/>
        </p:spPr>
        <p:txBody>
          <a:bodyPr wrap="square" rtlCol="0">
            <a:noAutofit/>
          </a:bodyPr>
          <a:p>
            <a:pPr indent="457200" algn="ctr" fontAlgn="auto"/>
            <a:r>
              <a:rPr lang="zh-CN" altLang="en-US" sz="3200" b="1">
                <a:solidFill>
                  <a:srgbClr val="FF0000"/>
                </a:solidFill>
              </a:rPr>
              <a:t>前言</a:t>
            </a:r>
            <a:endParaRPr lang="zh-CN" altLang="en-US" sz="3200" b="1">
              <a:solidFill>
                <a:srgbClr val="FF0000"/>
              </a:solidFill>
            </a:endParaRPr>
          </a:p>
        </p:txBody>
      </p:sp>
      <p:sp>
        <p:nvSpPr>
          <p:cNvPr id="2" name="文本框 1"/>
          <p:cNvSpPr txBox="1"/>
          <p:nvPr/>
        </p:nvSpPr>
        <p:spPr>
          <a:xfrm>
            <a:off x="478155" y="996950"/>
            <a:ext cx="11454765" cy="4984750"/>
          </a:xfrm>
          <a:prstGeom prst="rect">
            <a:avLst/>
          </a:prstGeom>
          <a:noFill/>
        </p:spPr>
        <p:txBody>
          <a:bodyPr wrap="square" rtlCol="0">
            <a:noAutofit/>
          </a:bodyPr>
          <a:p>
            <a:pPr indent="360045" algn="l" fontAlgn="auto">
              <a:lnSpc>
                <a:spcPct val="150000"/>
              </a:lnSpc>
            </a:pPr>
            <a:r>
              <a:rPr lang="en-US" altLang="zh-CN" sz="2000">
                <a:latin typeface="+mn-ea"/>
                <a:cs typeface="+mn-ea"/>
              </a:rPr>
              <a:t>   </a:t>
            </a:r>
            <a:endParaRPr lang="en-US" altLang="zh-CN" sz="2000">
              <a:latin typeface="+mn-ea"/>
              <a:cs typeface="+mn-ea"/>
            </a:endParaRPr>
          </a:p>
          <a:p>
            <a:pPr indent="360045" algn="l" fontAlgn="auto">
              <a:lnSpc>
                <a:spcPct val="150000"/>
              </a:lnSpc>
            </a:pPr>
            <a:endParaRPr lang="en-US" altLang="zh-CN" sz="2000">
              <a:latin typeface="+mn-ea"/>
              <a:cs typeface="+mn-ea"/>
            </a:endParaRPr>
          </a:p>
          <a:p>
            <a:pPr indent="360045" algn="l" fontAlgn="auto">
              <a:lnSpc>
                <a:spcPct val="150000"/>
              </a:lnSpc>
            </a:pPr>
            <a:r>
              <a:rPr lang="zh-CN" altLang="en-US" sz="2000">
                <a:latin typeface="+mn-ea"/>
                <a:cs typeface="+mn-ea"/>
              </a:rPr>
              <a:t>重庆市委六届八次全会是在全市上下深入学习贯彻习近平新时代中国特色社会主义思想和党的二十大精神，奋力推进新时代新征程新重庆建设的关键时期召开的重要会议。全会系统总结了前期工作成效，科学分析了当前发展形式，明确了下一阶段的目标任务和重点举措，为重庆高质量发展、高品质生活指明了前进方向、提供了根本遵循。深入学习领会和贯彻落实全会精神，是全市各级党组织和广大党员干部的重要政治任务。</a:t>
            </a: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0" y="1701165"/>
            <a:ext cx="12190730" cy="2544445"/>
          </a:xfrm>
          <a:prstGeom prst="rect">
            <a:avLst/>
          </a:prstGeom>
          <a:noFill/>
        </p:spPr>
        <p:txBody>
          <a:bodyPr wrap="square" rtlCol="0">
            <a:noAutofit/>
          </a:bodyPr>
          <a:p>
            <a:pPr indent="360045" algn="ctr" fontAlgn="auto">
              <a:lnSpc>
                <a:spcPct val="150000"/>
              </a:lnSpc>
            </a:pPr>
            <a:r>
              <a:rPr lang="zh-CN" altLang="en-US" sz="3600" b="1">
                <a:solidFill>
                  <a:srgbClr val="FF0000"/>
                </a:solidFill>
                <a:latin typeface="微软雅黑" panose="020B0503020204020204" charset="-122"/>
                <a:ea typeface="微软雅黑" panose="020B0503020204020204" charset="-122"/>
                <a:cs typeface="+mn-ea"/>
              </a:rPr>
              <a:t>第一部分</a:t>
            </a:r>
            <a:endParaRPr lang="zh-CN" altLang="en-US" sz="3600" b="1">
              <a:solidFill>
                <a:srgbClr val="FF0000"/>
              </a:solidFill>
              <a:latin typeface="微软雅黑" panose="020B0503020204020204" charset="-122"/>
              <a:ea typeface="微软雅黑" panose="020B0503020204020204" charset="-122"/>
              <a:cs typeface="+mn-ea"/>
            </a:endParaRPr>
          </a:p>
          <a:p>
            <a:pPr indent="360045" algn="ctr" fontAlgn="auto">
              <a:lnSpc>
                <a:spcPct val="150000"/>
              </a:lnSpc>
            </a:pPr>
            <a:r>
              <a:rPr lang="en-US" altLang="zh-CN" sz="3600" b="1">
                <a:solidFill>
                  <a:srgbClr val="FF0000"/>
                </a:solidFill>
                <a:latin typeface="微软雅黑" panose="020B0503020204020204" charset="-122"/>
                <a:ea typeface="微软雅黑" panose="020B0503020204020204" charset="-122"/>
                <a:cs typeface="+mn-ea"/>
              </a:rPr>
              <a:t>  </a:t>
            </a:r>
            <a:r>
              <a:rPr lang="zh-CN" altLang="en-US" sz="3600" b="1">
                <a:solidFill>
                  <a:srgbClr val="FF0000"/>
                </a:solidFill>
                <a:latin typeface="微软雅黑" panose="020B0503020204020204" charset="-122"/>
                <a:ea typeface="微软雅黑" panose="020B0503020204020204" charset="-122"/>
                <a:cs typeface="+mn-ea"/>
              </a:rPr>
              <a:t>全会</a:t>
            </a:r>
            <a:r>
              <a:rPr lang="zh-CN" sz="3600" b="1">
                <a:solidFill>
                  <a:srgbClr val="FF0000"/>
                </a:solidFill>
                <a:latin typeface="微软雅黑" panose="020B0503020204020204" charset="-122"/>
                <a:ea typeface="微软雅黑" panose="020B0503020204020204" charset="-122"/>
                <a:cs typeface="+mn-ea"/>
              </a:rPr>
              <a:t>基本情况</a:t>
            </a:r>
            <a:r>
              <a:rPr lang="en-US" altLang="zh-CN" sz="2000">
                <a:latin typeface="+mn-ea"/>
                <a:cs typeface="+mn-ea"/>
                <a:sym typeface="+mn-ea"/>
              </a:rPr>
              <a:t>          </a:t>
            </a: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ctr" fontAlgn="auto">
              <a:lnSpc>
                <a:spcPct val="150000"/>
              </a:lnSpc>
            </a:pPr>
            <a:r>
              <a:rPr lang="en-US" altLang="zh-CN" sz="2000">
                <a:latin typeface="+mn-ea"/>
                <a:cs typeface="+mn-ea"/>
                <a:sym typeface="+mn-ea"/>
              </a:rPr>
              <a:t>                         </a:t>
            </a:r>
            <a:endParaRPr lang="zh-CN" altLang="en-US" sz="2000">
              <a:latin typeface="+mn-ea"/>
              <a:cs typeface="+mn-ea"/>
            </a:endParaRPr>
          </a:p>
          <a:p>
            <a:pPr indent="360045" algn="l" fontAlgn="auto">
              <a:lnSpc>
                <a:spcPct val="150000"/>
              </a:lnSpc>
            </a:pPr>
            <a:endParaRPr lang="zh-CN" altLang="en-US" sz="2000">
              <a:latin typeface="+mn-ea"/>
              <a:cs typeface="+mn-ea"/>
            </a:endParaRPr>
          </a:p>
          <a:p>
            <a:pPr indent="360045" algn="l" fontAlgn="auto">
              <a:lnSpc>
                <a:spcPct val="150000"/>
              </a:lnSpc>
            </a:pP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L="457200" marR="0" lvl="0" indent="-457200" algn="ctr" defTabSz="1088390" fontAlgn="auto">
              <a:lnSpc>
                <a:spcPct val="100000"/>
              </a:lnSpc>
              <a:spcBef>
                <a:spcPts val="0"/>
              </a:spcBef>
              <a:spcAft>
                <a:spcPts val="1200"/>
              </a:spcAft>
              <a:buClrTx/>
              <a:buSzTx/>
              <a:buFont typeface="Wingdings" panose="05000000000000000000" charset="0"/>
              <a:buChar char="u"/>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5400" y="181610"/>
            <a:ext cx="12190095" cy="572770"/>
          </a:xfrm>
          <a:prstGeom prst="rect">
            <a:avLst/>
          </a:prstGeom>
          <a:noFill/>
        </p:spPr>
        <p:txBody>
          <a:bodyPr wrap="square" rtlCol="0">
            <a:noAutofit/>
          </a:bodyPr>
          <a:p>
            <a:pPr indent="457200" algn="ctr" fontAlgn="auto"/>
            <a:r>
              <a:rPr lang="en-US" altLang="zh-CN" sz="3200" b="1">
                <a:solidFill>
                  <a:srgbClr val="FF0000"/>
                </a:solidFill>
              </a:rPr>
              <a:t>   </a:t>
            </a:r>
            <a:r>
              <a:rPr lang="zh-CN" sz="3200" b="1">
                <a:solidFill>
                  <a:srgbClr val="FF0000"/>
                </a:solidFill>
              </a:rPr>
              <a:t>全会基本情况</a:t>
            </a:r>
            <a:endParaRPr lang="zh-CN" sz="3200" b="1">
              <a:solidFill>
                <a:srgbClr val="FF0000"/>
              </a:solidFill>
            </a:endParaRPr>
          </a:p>
        </p:txBody>
      </p:sp>
      <p:sp>
        <p:nvSpPr>
          <p:cNvPr id="2" name="文本框 1"/>
          <p:cNvSpPr txBox="1"/>
          <p:nvPr/>
        </p:nvSpPr>
        <p:spPr>
          <a:xfrm>
            <a:off x="-25400" y="1341120"/>
            <a:ext cx="11987530" cy="4615815"/>
          </a:xfrm>
          <a:prstGeom prst="rect">
            <a:avLst/>
          </a:prstGeom>
          <a:noFill/>
        </p:spPr>
        <p:txBody>
          <a:bodyPr wrap="square" rtlCol="0">
            <a:noAutofit/>
          </a:bodyPr>
          <a:p>
            <a:pPr indent="-360045" algn="l" fontAlgn="auto">
              <a:lnSpc>
                <a:spcPct val="100000"/>
              </a:lnSpc>
              <a:buFont typeface="Wingdings" panose="05000000000000000000" charset="0"/>
              <a:buChar char="u"/>
            </a:pPr>
            <a:r>
              <a:rPr lang="zh-CN" sz="2000"/>
              <a:t>召开时间</a:t>
            </a:r>
            <a:r>
              <a:rPr lang="zh-CN" altLang="en-US" sz="2000"/>
              <a:t>：</a:t>
            </a:r>
            <a:r>
              <a:rPr lang="en-US" sz="2000"/>
              <a:t>2025</a:t>
            </a:r>
            <a:r>
              <a:rPr lang="zh-CN" altLang="en-US" sz="2000"/>
              <a:t>年</a:t>
            </a:r>
            <a:r>
              <a:rPr lang="en-US" altLang="zh-CN" sz="2000"/>
              <a:t>11</a:t>
            </a:r>
            <a:r>
              <a:rPr lang="zh-CN" altLang="en-US" sz="2000"/>
              <a:t>月</a:t>
            </a:r>
            <a:r>
              <a:rPr lang="en-US" altLang="zh-CN" sz="2000"/>
              <a:t>24</a:t>
            </a:r>
            <a:r>
              <a:rPr lang="zh-CN" altLang="en-US" sz="2000"/>
              <a:t>日</a:t>
            </a:r>
            <a:r>
              <a:rPr lang="en-US" altLang="zh-CN" sz="2000"/>
              <a:t>-2025</a:t>
            </a:r>
            <a:r>
              <a:rPr lang="zh-CN" altLang="en-US" sz="2000"/>
              <a:t>年</a:t>
            </a:r>
            <a:r>
              <a:rPr lang="en-US" altLang="zh-CN" sz="2000"/>
              <a:t>11</a:t>
            </a:r>
            <a:r>
              <a:rPr lang="zh-CN" altLang="en-US" sz="2000"/>
              <a:t>月</a:t>
            </a:r>
            <a:r>
              <a:rPr lang="en-US" altLang="zh-CN" sz="2000"/>
              <a:t>25</a:t>
            </a:r>
            <a:r>
              <a:rPr lang="zh-CN" altLang="en-US" sz="2000"/>
              <a:t>日</a:t>
            </a:r>
            <a:endParaRPr lang="zh-CN" altLang="en-US" sz="2000"/>
          </a:p>
          <a:p>
            <a:pPr indent="-360045" algn="l" fontAlgn="auto">
              <a:lnSpc>
                <a:spcPct val="100000"/>
              </a:lnSpc>
              <a:buFont typeface="Wingdings" panose="05000000000000000000" charset="0"/>
              <a:buChar char="u"/>
            </a:pPr>
            <a:endParaRPr lang="zh-CN" altLang="en-US" sz="2000"/>
          </a:p>
          <a:p>
            <a:pPr indent="-360045" algn="l" fontAlgn="auto">
              <a:lnSpc>
                <a:spcPct val="100000"/>
              </a:lnSpc>
              <a:buFont typeface="Wingdings" panose="05000000000000000000" charset="0"/>
              <a:buChar char="u"/>
            </a:pPr>
            <a:r>
              <a:rPr lang="zh-CN" altLang="en-US" sz="2000"/>
              <a:t>参会人员：市委委员</a:t>
            </a:r>
            <a:r>
              <a:rPr lang="en-US" altLang="zh-CN" sz="2000"/>
              <a:t>72</a:t>
            </a:r>
            <a:r>
              <a:rPr lang="zh-CN" altLang="en-US" sz="2000"/>
              <a:t>名，候补委员</a:t>
            </a:r>
            <a:r>
              <a:rPr lang="en-US" altLang="zh-CN" sz="2000"/>
              <a:t>6</a:t>
            </a:r>
            <a:r>
              <a:rPr lang="zh-CN" altLang="en-US" sz="2000"/>
              <a:t>名，及有关方面负责同志等</a:t>
            </a:r>
            <a:endParaRPr lang="zh-CN" altLang="en-US" sz="2000"/>
          </a:p>
          <a:p>
            <a:pPr indent="-360045" algn="l" fontAlgn="auto">
              <a:lnSpc>
                <a:spcPct val="100000"/>
              </a:lnSpc>
              <a:buFont typeface="Wingdings" panose="05000000000000000000" charset="0"/>
              <a:buChar char="u"/>
            </a:pPr>
            <a:endParaRPr lang="zh-CN" altLang="en-US" sz="2000"/>
          </a:p>
          <a:p>
            <a:pPr indent="-360045" algn="l" fontAlgn="auto">
              <a:lnSpc>
                <a:spcPct val="100000"/>
              </a:lnSpc>
              <a:buFont typeface="Wingdings" panose="05000000000000000000" charset="0"/>
              <a:buChar char="u"/>
            </a:pPr>
            <a:r>
              <a:rPr lang="zh-CN" altLang="en-US" sz="2000"/>
              <a:t>主要任务：</a:t>
            </a:r>
            <a:r>
              <a:rPr lang="zh-CN" sz="2000"/>
              <a:t>深入学习贯彻党的二十四届四中全会精神，全面落实习近平总书记视察重庆重要讲话重要指</a:t>
            </a:r>
            <a:endParaRPr lang="zh-CN" sz="2000"/>
          </a:p>
          <a:p>
            <a:pPr indent="0" algn="l" fontAlgn="auto">
              <a:lnSpc>
                <a:spcPct val="100000"/>
              </a:lnSpc>
              <a:buFont typeface="Wingdings" panose="05000000000000000000" charset="0"/>
              <a:buNone/>
            </a:pPr>
            <a:r>
              <a:rPr lang="en-US" altLang="zh-CN" sz="2000"/>
              <a:t>                            </a:t>
            </a:r>
            <a:r>
              <a:rPr lang="zh-CN" sz="2000"/>
              <a:t>示精神，认真总结市委六届</a:t>
            </a:r>
            <a:r>
              <a:rPr lang="zh-CN" altLang="en-US" sz="2000"/>
              <a:t>六次全会以来主要工作，审议《中共重庆市委关于制定重庆市国</a:t>
            </a:r>
            <a:r>
              <a:rPr lang="en-US" altLang="zh-CN" sz="2000"/>
              <a:t>           </a:t>
            </a:r>
            <a:endParaRPr lang="en-US" altLang="zh-CN" sz="2000"/>
          </a:p>
          <a:p>
            <a:pPr indent="0" algn="l" fontAlgn="auto">
              <a:lnSpc>
                <a:spcPct val="100000"/>
              </a:lnSpc>
              <a:buFont typeface="Wingdings" panose="05000000000000000000" charset="0"/>
              <a:buNone/>
            </a:pPr>
            <a:r>
              <a:rPr lang="en-US" altLang="zh-CN" sz="2000"/>
              <a:t>                            </a:t>
            </a:r>
            <a:r>
              <a:rPr lang="zh-CN" altLang="en-US" sz="2000"/>
              <a:t>民经济和社会发展第十五个五年规划的建议（讨论稿）》，团结带领全市上下统一思想、统</a:t>
            </a:r>
            <a:endParaRPr lang="zh-CN" altLang="en-US" sz="2000"/>
          </a:p>
          <a:p>
            <a:pPr indent="0" algn="l" fontAlgn="auto">
              <a:lnSpc>
                <a:spcPct val="100000"/>
              </a:lnSpc>
              <a:buFont typeface="Wingdings" panose="05000000000000000000" charset="0"/>
              <a:buNone/>
            </a:pPr>
            <a:r>
              <a:rPr lang="zh-CN" altLang="en-US" sz="2000"/>
              <a:t> </a:t>
            </a:r>
            <a:r>
              <a:rPr lang="en-US" altLang="zh-CN" sz="2000"/>
              <a:t>                            </a:t>
            </a:r>
            <a:r>
              <a:rPr lang="zh-CN" altLang="en-US" sz="2000"/>
              <a:t>一意志、统一行动、保持定力、坚定信心、乘势而上，扎实推进</a:t>
            </a:r>
            <a:r>
              <a:rPr lang="en-US" altLang="zh-CN" sz="2000"/>
              <a:t>“</a:t>
            </a:r>
            <a:r>
              <a:rPr lang="zh-CN" altLang="en-US" sz="2000"/>
              <a:t>十五五</a:t>
            </a:r>
            <a:r>
              <a:rPr lang="en-US" altLang="zh-CN" sz="2000"/>
              <a:t>”</a:t>
            </a:r>
            <a:r>
              <a:rPr lang="zh-CN" altLang="en-US" sz="2000"/>
              <a:t>时期高质量发展，</a:t>
            </a:r>
            <a:endParaRPr lang="zh-CN" altLang="en-US" sz="2000"/>
          </a:p>
          <a:p>
            <a:pPr indent="0" algn="l" fontAlgn="auto">
              <a:lnSpc>
                <a:spcPct val="100000"/>
              </a:lnSpc>
              <a:buFont typeface="Wingdings" panose="05000000000000000000" charset="0"/>
              <a:buNone/>
            </a:pPr>
            <a:r>
              <a:rPr lang="zh-CN" altLang="en-US" sz="2000"/>
              <a:t> </a:t>
            </a:r>
            <a:r>
              <a:rPr lang="en-US" altLang="zh-CN" sz="2000"/>
              <a:t>                           </a:t>
            </a:r>
            <a:r>
              <a:rPr lang="zh-CN" altLang="en-US" sz="2000"/>
              <a:t>奋力开创现代化新重庆建设新局面。为全国确保基本实现社会主义现代化取得决定性进展作</a:t>
            </a:r>
            <a:endParaRPr lang="zh-CN" altLang="en-US" sz="2000"/>
          </a:p>
          <a:p>
            <a:pPr indent="0" algn="l" fontAlgn="auto">
              <a:lnSpc>
                <a:spcPct val="100000"/>
              </a:lnSpc>
              <a:buFont typeface="Wingdings" panose="05000000000000000000" charset="0"/>
              <a:buNone/>
            </a:pPr>
            <a:r>
              <a:rPr lang="zh-CN" altLang="en-US" sz="2000"/>
              <a:t> </a:t>
            </a:r>
            <a:r>
              <a:rPr lang="en-US" altLang="zh-CN" sz="2000"/>
              <a:t>                           </a:t>
            </a:r>
            <a:r>
              <a:rPr lang="zh-CN" altLang="en-US" sz="2000"/>
              <a:t>出更大重庆贡献。</a:t>
            </a:r>
            <a:endParaRPr lang="zh-CN" altLang="en-US" sz="2000"/>
          </a:p>
          <a:p>
            <a:pPr indent="0" algn="l" fontAlgn="auto">
              <a:lnSpc>
                <a:spcPct val="100000"/>
              </a:lnSpc>
              <a:buFont typeface="Wingdings" panose="05000000000000000000" charset="0"/>
              <a:buNone/>
            </a:pPr>
            <a:endParaRPr lang="zh-CN" altLang="en-US" sz="2000"/>
          </a:p>
          <a:p>
            <a:pPr marL="342900" indent="-342900" algn="l" fontAlgn="auto">
              <a:lnSpc>
                <a:spcPct val="100000"/>
              </a:lnSpc>
              <a:buFont typeface="Wingdings" panose="05000000000000000000" charset="0"/>
              <a:buChar char="u"/>
            </a:pPr>
            <a:r>
              <a:rPr lang="zh-CN" altLang="en-US" sz="2000"/>
              <a:t>全会审议通过：</a:t>
            </a:r>
            <a:r>
              <a:rPr lang="zh-CN" altLang="en-US" sz="2000">
                <a:sym typeface="+mn-ea"/>
              </a:rPr>
              <a:t>《中共重庆市委关于制定重庆市国民经济和社会发展第十五个五年规划的建议》</a:t>
            </a:r>
            <a:endParaRPr lang="zh-CN" altLang="en-US" sz="2000">
              <a:sym typeface="+mn-ea"/>
            </a:endParaRPr>
          </a:p>
          <a:p>
            <a:pPr indent="0" algn="l" fontAlgn="auto">
              <a:lnSpc>
                <a:spcPct val="100000"/>
              </a:lnSpc>
              <a:buFont typeface="Wingdings" panose="05000000000000000000" charset="0"/>
              <a:buNone/>
            </a:pPr>
            <a:r>
              <a:rPr lang="en-US" altLang="zh-CN" sz="2000"/>
              <a:t>                                     </a:t>
            </a:r>
            <a:r>
              <a:rPr lang="zh-CN" altLang="en-US" sz="2000"/>
              <a:t>《中国共产党重庆市第六届委员会第八次全体会议决议》</a:t>
            </a:r>
            <a:endParaRPr lang="zh-CN" altLang="en-US" sz="20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262255" y="909320"/>
            <a:ext cx="11271250" cy="3188335"/>
          </a:xfrm>
          <a:prstGeom prst="rect">
            <a:avLst/>
          </a:prstGeom>
          <a:noFill/>
        </p:spPr>
        <p:txBody>
          <a:bodyPr wrap="square" rtlCol="0">
            <a:noAutofit/>
          </a:bodyPr>
          <a:p>
            <a:pPr indent="-360045" algn="l" fontAlgn="auto">
              <a:lnSpc>
                <a:spcPct val="100000"/>
              </a:lnSpc>
            </a:pPr>
            <a:endParaRPr lang="en-US" altLang="zh-CN" sz="2000"/>
          </a:p>
          <a:p>
            <a:pPr indent="-360045" algn="l" fontAlgn="auto">
              <a:lnSpc>
                <a:spcPct val="100000"/>
              </a:lnSpc>
            </a:pPr>
            <a:r>
              <a:rPr lang="en-US" altLang="zh-CN" sz="2000"/>
              <a:t>        </a:t>
            </a:r>
            <a:r>
              <a:rPr lang="zh-CN" sz="2000"/>
              <a:t>会议期间，大家以饱满的政治热情和强烈的使命担当，紧扣扎实推动</a:t>
            </a:r>
            <a:r>
              <a:rPr lang="en-US" altLang="zh-CN" sz="2000"/>
              <a:t>“</a:t>
            </a:r>
            <a:r>
              <a:rPr lang="zh-CN" altLang="en-US" sz="2000"/>
              <a:t>十五五</a:t>
            </a:r>
            <a:r>
              <a:rPr lang="en-US" altLang="zh-CN" sz="2000"/>
              <a:t>”</a:t>
            </a:r>
            <a:r>
              <a:rPr lang="zh-CN" altLang="en-US" sz="2000"/>
              <a:t>时期高质量发展、密切联系思想实际、工作实际、未来实际、发展实际，认真讨论，踊跃建言献策，系统谋划未来</a:t>
            </a:r>
            <a:r>
              <a:rPr lang="en-US" altLang="zh-CN" sz="2000"/>
              <a:t>5</a:t>
            </a:r>
            <a:r>
              <a:rPr lang="zh-CN" altLang="en-US" sz="2000"/>
              <a:t>年经济社会发展目标任务。一致认为，全会：</a:t>
            </a:r>
            <a:endParaRPr lang="zh-CN" altLang="en-US" sz="2000"/>
          </a:p>
          <a:p>
            <a:pPr indent="-360045" algn="l" fontAlgn="auto">
              <a:lnSpc>
                <a:spcPct val="100000"/>
              </a:lnSpc>
            </a:pPr>
            <a:endParaRPr lang="zh-CN" altLang="en-US" sz="2000"/>
          </a:p>
          <a:p>
            <a:pPr indent="-360045" algn="l" fontAlgn="auto">
              <a:lnSpc>
                <a:spcPct val="100000"/>
              </a:lnSpc>
              <a:buFont typeface="Wingdings" panose="05000000000000000000" charset="0"/>
              <a:buChar char="Ø"/>
            </a:pPr>
            <a:r>
              <a:rPr lang="zh-CN" altLang="en-US" sz="2000"/>
              <a:t>进一步增强了深学细悟笃行党的二十届四中全会精神的政治自觉、思想自觉、行动自觉</a:t>
            </a:r>
            <a:endParaRPr lang="zh-CN" altLang="en-US" sz="2000"/>
          </a:p>
          <a:p>
            <a:pPr indent="-360045" algn="l" fontAlgn="auto">
              <a:lnSpc>
                <a:spcPct val="100000"/>
              </a:lnSpc>
              <a:buFont typeface="Wingdings" panose="05000000000000000000" charset="0"/>
              <a:buChar char="Ø"/>
            </a:pPr>
            <a:r>
              <a:rPr lang="zh-CN" altLang="en-US" sz="2000"/>
              <a:t>进一步增强了推动我市</a:t>
            </a:r>
            <a:r>
              <a:rPr lang="en-US" altLang="zh-CN" sz="2000"/>
              <a:t>“</a:t>
            </a:r>
            <a:r>
              <a:rPr lang="zh-CN" altLang="en-US" sz="2000"/>
              <a:t>十五五</a:t>
            </a:r>
            <a:r>
              <a:rPr lang="en-US" altLang="zh-CN" sz="2000"/>
              <a:t>”</a:t>
            </a:r>
            <a:r>
              <a:rPr lang="zh-CN" altLang="en-US" sz="2000"/>
              <a:t>时期经济社会高质量发展的信心决心</a:t>
            </a:r>
            <a:endParaRPr lang="zh-CN" altLang="en-US" sz="2000"/>
          </a:p>
          <a:p>
            <a:pPr indent="-360045" algn="l" fontAlgn="auto">
              <a:lnSpc>
                <a:spcPct val="100000"/>
              </a:lnSpc>
              <a:buFont typeface="Wingdings" panose="05000000000000000000" charset="0"/>
              <a:buChar char="Ø"/>
            </a:pPr>
            <a:r>
              <a:rPr lang="zh-CN" altLang="en-US" sz="2000"/>
              <a:t>进一步明确了</a:t>
            </a:r>
            <a:r>
              <a:rPr lang="en-US" altLang="zh-CN" sz="2000"/>
              <a:t>“</a:t>
            </a:r>
            <a:r>
              <a:rPr lang="zh-CN" altLang="en-US" sz="2000"/>
              <a:t>十五五</a:t>
            </a:r>
            <a:r>
              <a:rPr lang="en-US" altLang="zh-CN" sz="2000"/>
              <a:t>”</a:t>
            </a:r>
            <a:r>
              <a:rPr lang="zh-CN" altLang="en-US" sz="2000"/>
              <a:t>时期现代化新重庆建设的发展蓝图</a:t>
            </a:r>
            <a:endParaRPr lang="zh-CN" altLang="en-US" sz="2000"/>
          </a:p>
          <a:p>
            <a:pPr indent="-360045" algn="l" fontAlgn="auto">
              <a:lnSpc>
                <a:spcPct val="100000"/>
              </a:lnSpc>
              <a:buFont typeface="Wingdings" panose="05000000000000000000" charset="0"/>
              <a:buChar char="Ø"/>
            </a:pPr>
            <a:r>
              <a:rPr lang="zh-CN" altLang="en-US" sz="2000"/>
              <a:t>进一步凝聚了奋力谱写中国式现代化重庆篇章的共识合力，必将引领全市上下保持定力、坚定信心、乘势而上，持续推动现代化新重庆建设不断开创新局面、塑造新优势、迈上新台阶。</a:t>
            </a:r>
            <a:endParaRPr lang="zh-CN" altLang="en-US" sz="20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4975860"/>
          </a:xfrm>
          <a:prstGeom prst="rect">
            <a:avLst/>
          </a:prstGeom>
          <a:noFill/>
        </p:spPr>
        <p:txBody>
          <a:bodyPr wrap="square" rtlCol="0">
            <a:noAutofit/>
          </a:bodyPr>
          <a:p>
            <a:pPr indent="-360045" algn="l" fontAlgn="auto">
              <a:lnSpc>
                <a:spcPct val="100000"/>
              </a:lnSpc>
            </a:pPr>
            <a:r>
              <a:rPr lang="zh-CN" altLang="en-US" sz="2000">
                <a:highlight>
                  <a:srgbClr val="FFFF00"/>
                </a:highlight>
              </a:rPr>
              <a:t>一、深入学习贯彻习近平总书记关于</a:t>
            </a:r>
            <a:r>
              <a:rPr lang="en-US" altLang="zh-CN" sz="2000">
                <a:highlight>
                  <a:srgbClr val="FFFF00"/>
                </a:highlight>
              </a:rPr>
              <a:t>“</a:t>
            </a:r>
            <a:r>
              <a:rPr lang="zh-CN" altLang="en-US" sz="2000">
                <a:highlight>
                  <a:srgbClr val="FFFF00"/>
                </a:highlight>
              </a:rPr>
              <a:t>十五五</a:t>
            </a:r>
            <a:r>
              <a:rPr lang="en-US" altLang="zh-CN" sz="2000">
                <a:highlight>
                  <a:srgbClr val="FFFF00"/>
                </a:highlight>
              </a:rPr>
              <a:t>”</a:t>
            </a:r>
            <a:r>
              <a:rPr lang="zh-CN" altLang="en-US" sz="2000">
                <a:highlight>
                  <a:srgbClr val="FFFF00"/>
                </a:highlight>
              </a:rPr>
              <a:t>规划重要论述和党中央决策部署。</a:t>
            </a:r>
            <a:endParaRPr lang="zh-CN" altLang="en-US" sz="2000">
              <a:highlight>
                <a:srgbClr val="FFFF00"/>
              </a:highlight>
            </a:endParaRPr>
          </a:p>
          <a:p>
            <a:pPr indent="0" algn="l" fontAlgn="auto">
              <a:lnSpc>
                <a:spcPct val="100000"/>
              </a:lnSpc>
              <a:buFont typeface="+mj-ea"/>
              <a:buNone/>
            </a:pPr>
            <a:r>
              <a:rPr lang="en-US" altLang="zh-CN" sz="2000"/>
              <a:t>         </a:t>
            </a:r>
            <a:r>
              <a:rPr lang="zh-CN" altLang="en-US" sz="2000"/>
              <a:t>多次召开市委常委会会议、市委理论学习中心组专题学习会等学习贯彻，一体贯通学习习近平总书</a:t>
            </a:r>
            <a:r>
              <a:rPr lang="en-US" altLang="zh-CN" sz="2000"/>
              <a:t> </a:t>
            </a:r>
            <a:endParaRPr lang="en-US" altLang="zh-CN" sz="2000"/>
          </a:p>
          <a:p>
            <a:pPr indent="0" algn="l" fontAlgn="auto">
              <a:lnSpc>
                <a:spcPct val="100000"/>
              </a:lnSpc>
              <a:buFont typeface="+mj-ea"/>
              <a:buNone/>
            </a:pPr>
            <a:r>
              <a:rPr lang="en-US" altLang="zh-CN" sz="2000"/>
              <a:t>         </a:t>
            </a:r>
            <a:r>
              <a:rPr lang="zh-CN" altLang="en-US" sz="2000"/>
              <a:t>记关于</a:t>
            </a:r>
            <a:r>
              <a:rPr lang="en-US" altLang="zh-CN" sz="2000"/>
              <a:t>“</a:t>
            </a:r>
            <a:r>
              <a:rPr lang="zh-CN" altLang="en-US" sz="2000"/>
              <a:t>十五五</a:t>
            </a:r>
            <a:r>
              <a:rPr lang="en-US" altLang="zh-CN" sz="2000"/>
              <a:t>”</a:t>
            </a:r>
            <a:r>
              <a:rPr lang="zh-CN" altLang="en-US" sz="2000"/>
              <a:t>规划重要论述和视察重庆重要讲话的重要精神指示。</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000">
                <a:highlight>
                  <a:srgbClr val="FFFF00"/>
                </a:highlight>
              </a:rPr>
              <a:t>二、系统谋划重庆未来发展的全局性、战略性问题。</a:t>
            </a:r>
            <a:endParaRPr lang="zh-CN" altLang="en-US" sz="2000">
              <a:highlight>
                <a:srgbClr val="FFFF00"/>
              </a:highlight>
            </a:endParaRPr>
          </a:p>
          <a:p>
            <a:pPr indent="0" algn="l" fontAlgn="auto">
              <a:lnSpc>
                <a:spcPct val="100000"/>
              </a:lnSpc>
              <a:buFont typeface="+mj-ea"/>
              <a:buNone/>
            </a:pPr>
            <a:r>
              <a:rPr lang="zh-CN" altLang="en-US" sz="2000"/>
              <a:t> </a:t>
            </a:r>
            <a:r>
              <a:rPr lang="en-US" altLang="zh-CN" sz="2000"/>
              <a:t>        </a:t>
            </a:r>
            <a:r>
              <a:rPr lang="zh-CN" altLang="en-US" sz="2000"/>
              <a:t>部署由市领导牵头开展</a:t>
            </a:r>
            <a:r>
              <a:rPr lang="en-US" altLang="zh-CN" sz="2000"/>
              <a:t>17</a:t>
            </a:r>
            <a:r>
              <a:rPr lang="zh-CN" altLang="en-US" sz="2000"/>
              <a:t>项专题研究，袁家军书记亲自领题</a:t>
            </a:r>
            <a:r>
              <a:rPr lang="en-US" altLang="zh-CN" sz="2000"/>
              <a:t>“</a:t>
            </a:r>
            <a:r>
              <a:rPr lang="zh-CN" altLang="en-US" sz="2000"/>
              <a:t>十五五</a:t>
            </a:r>
            <a:r>
              <a:rPr lang="en-US" altLang="zh-CN" sz="2000"/>
              <a:t>”</a:t>
            </a:r>
            <a:r>
              <a:rPr lang="zh-CN" altLang="en-US" sz="2000"/>
              <a:t>时期我市经济社会发展的总体</a:t>
            </a:r>
            <a:endParaRPr lang="zh-CN" altLang="en-US" sz="2000"/>
          </a:p>
          <a:p>
            <a:pPr indent="0" algn="l" fontAlgn="auto">
              <a:lnSpc>
                <a:spcPct val="100000"/>
              </a:lnSpc>
              <a:buFont typeface="+mj-ea"/>
              <a:buNone/>
            </a:pPr>
            <a:r>
              <a:rPr lang="zh-CN" altLang="en-US" sz="2000"/>
              <a:t> </a:t>
            </a:r>
            <a:r>
              <a:rPr lang="en-US" altLang="zh-CN" sz="2000"/>
              <a:t>        </a:t>
            </a:r>
            <a:r>
              <a:rPr lang="zh-CN" altLang="en-US" sz="2000"/>
              <a:t>思路和目标研究，主持召开系列会议听取调研成果汇报，谋划提出一批牵一发动全身的重大项目、</a:t>
            </a:r>
            <a:endParaRPr lang="zh-CN" altLang="en-US" sz="2000"/>
          </a:p>
          <a:p>
            <a:pPr indent="0" algn="l" fontAlgn="auto">
              <a:lnSpc>
                <a:spcPct val="100000"/>
              </a:lnSpc>
              <a:buFont typeface="+mj-ea"/>
              <a:buNone/>
            </a:pPr>
            <a:r>
              <a:rPr lang="zh-CN" altLang="en-US" sz="2000"/>
              <a:t> </a:t>
            </a:r>
            <a:r>
              <a:rPr lang="en-US" altLang="zh-CN" sz="2000"/>
              <a:t>        </a:t>
            </a:r>
            <a:r>
              <a:rPr lang="zh-CN" altLang="en-US" sz="2000"/>
              <a:t>重大政策、重大改革、重大平台，为《建议》起草提供了基础支撑。</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000">
                <a:highlight>
                  <a:srgbClr val="FFFF00"/>
                </a:highlight>
              </a:rPr>
              <a:t>三、强化大成集智、民主科学决策。</a:t>
            </a:r>
            <a:endParaRPr lang="zh-CN" altLang="en-US" sz="2000">
              <a:highlight>
                <a:srgbClr val="FFFF00"/>
              </a:highlight>
            </a:endParaRPr>
          </a:p>
          <a:p>
            <a:pPr indent="0" algn="l" fontAlgn="auto">
              <a:lnSpc>
                <a:spcPct val="100000"/>
              </a:lnSpc>
              <a:buFont typeface="+mj-ea"/>
              <a:buNone/>
            </a:pPr>
            <a:r>
              <a:rPr lang="zh-CN" altLang="en-US" sz="2000"/>
              <a:t> </a:t>
            </a:r>
            <a:r>
              <a:rPr lang="en-US" altLang="zh-CN" sz="2000"/>
              <a:t>       </a:t>
            </a:r>
            <a:r>
              <a:rPr lang="zh-CN" altLang="en-US" sz="2000"/>
              <a:t>围绕谋划</a:t>
            </a:r>
            <a:r>
              <a:rPr lang="en-US" altLang="zh-CN" sz="2000"/>
              <a:t>“</a:t>
            </a:r>
            <a:r>
              <a:rPr lang="zh-CN" altLang="en-US" sz="2000"/>
              <a:t>十五五</a:t>
            </a:r>
            <a:r>
              <a:rPr lang="en-US" altLang="zh-CN" sz="2000"/>
              <a:t>”</a:t>
            </a:r>
            <a:r>
              <a:rPr lang="zh-CN" altLang="en-US" sz="2000"/>
              <a:t>发展，袁家军书记主持召开系列片区座谈会、党外人士座谈会，广泛听取意见建议，</a:t>
            </a:r>
            <a:endParaRPr lang="zh-CN" altLang="en-US" sz="2000"/>
          </a:p>
          <a:p>
            <a:pPr indent="0" algn="l" fontAlgn="auto">
              <a:lnSpc>
                <a:spcPct val="100000"/>
              </a:lnSpc>
              <a:buFont typeface="+mj-ea"/>
              <a:buNone/>
            </a:pPr>
            <a:r>
              <a:rPr lang="zh-CN" altLang="en-US" sz="2000"/>
              <a:t> </a:t>
            </a:r>
            <a:r>
              <a:rPr lang="en-US" altLang="zh-CN" sz="2000"/>
              <a:t>       </a:t>
            </a:r>
            <a:r>
              <a:rPr lang="zh-CN" altLang="en-US" sz="2000"/>
              <a:t>并委托胡衡华市长主持召开</a:t>
            </a:r>
            <a:r>
              <a:rPr lang="en-US" altLang="zh-CN" sz="2000"/>
              <a:t>“</a:t>
            </a:r>
            <a:r>
              <a:rPr lang="zh-CN" altLang="en-US" sz="2000"/>
              <a:t>十五五</a:t>
            </a:r>
            <a:r>
              <a:rPr lang="en-US" altLang="zh-CN" sz="2000"/>
              <a:t>”</a:t>
            </a:r>
            <a:r>
              <a:rPr lang="zh-CN" altLang="en-US" sz="2000"/>
              <a:t>规划专家座谈会，听取经济、科技等领域专家意见。开展市民网</a:t>
            </a:r>
            <a:r>
              <a:rPr lang="en-US" altLang="zh-CN" sz="2000"/>
              <a:t>   </a:t>
            </a:r>
            <a:endParaRPr lang="en-US" altLang="zh-CN" sz="2000"/>
          </a:p>
          <a:p>
            <a:pPr indent="0" algn="l" fontAlgn="auto">
              <a:lnSpc>
                <a:spcPct val="100000"/>
              </a:lnSpc>
              <a:buFont typeface="+mj-ea"/>
              <a:buNone/>
            </a:pPr>
            <a:r>
              <a:rPr lang="en-US" altLang="zh-CN" sz="2000"/>
              <a:t>       </a:t>
            </a:r>
            <a:r>
              <a:rPr lang="zh-CN" altLang="en-US" sz="2000"/>
              <a:t>上建言献策等活动，累计整理</a:t>
            </a:r>
            <a:r>
              <a:rPr lang="en-US" altLang="zh-CN" sz="2000"/>
              <a:t>1500</a:t>
            </a:r>
            <a:r>
              <a:rPr lang="zh-CN" altLang="en-US" sz="2000"/>
              <a:t>余条建议。《建议》初稿形成后，按照程序征求了各区县各部门、</a:t>
            </a:r>
            <a:endParaRPr lang="zh-CN" altLang="en-US" sz="2000"/>
          </a:p>
          <a:p>
            <a:pPr indent="0" algn="l" fontAlgn="auto">
              <a:lnSpc>
                <a:spcPct val="100000"/>
              </a:lnSpc>
              <a:buFont typeface="+mj-ea"/>
              <a:buNone/>
            </a:pPr>
            <a:r>
              <a:rPr lang="zh-CN" altLang="en-US" sz="2000"/>
              <a:t> </a:t>
            </a:r>
            <a:r>
              <a:rPr lang="en-US" altLang="zh-CN" sz="2000"/>
              <a:t>      </a:t>
            </a:r>
            <a:r>
              <a:rPr lang="zh-CN" altLang="en-US" sz="2000"/>
              <a:t>人民团体、企业、高校以及部分市级离退休党员老同志的意见建议，起草组充分研究吸收各方面意见</a:t>
            </a:r>
            <a:endParaRPr lang="zh-CN" altLang="en-US" sz="2000"/>
          </a:p>
          <a:p>
            <a:pPr indent="0" algn="l" fontAlgn="auto">
              <a:lnSpc>
                <a:spcPct val="100000"/>
              </a:lnSpc>
              <a:buFont typeface="+mj-ea"/>
              <a:buNone/>
            </a:pPr>
            <a:r>
              <a:rPr lang="zh-CN" altLang="en-US" sz="2000"/>
              <a:t> </a:t>
            </a:r>
            <a:r>
              <a:rPr lang="en-US" altLang="zh-CN" sz="2000"/>
              <a:t>      </a:t>
            </a:r>
            <a:r>
              <a:rPr lang="zh-CN" altLang="en-US" sz="2000"/>
              <a:t>建议，并经市委常委会会议审议，形成提交全会审议的《建议》稿。可以说，《建议起草》是发扬党</a:t>
            </a:r>
            <a:endParaRPr lang="zh-CN" altLang="en-US" sz="2000"/>
          </a:p>
          <a:p>
            <a:pPr indent="0" algn="l" fontAlgn="auto">
              <a:lnSpc>
                <a:spcPct val="100000"/>
              </a:lnSpc>
              <a:buFont typeface="+mj-ea"/>
              <a:buNone/>
            </a:pPr>
            <a:r>
              <a:rPr lang="zh-CN" altLang="en-US" sz="2000"/>
              <a:t> </a:t>
            </a:r>
            <a:r>
              <a:rPr lang="en-US" altLang="zh-CN" sz="2000"/>
              <a:t>       </a:t>
            </a:r>
            <a:r>
              <a:rPr lang="zh-CN" altLang="en-US" sz="2000"/>
              <a:t>内民主和全过程人民民主的一次生动实践，集中反映了全市人民的共同意愿。</a:t>
            </a: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   </a:t>
            </a:r>
            <a:r>
              <a:rPr lang="zh-CN" sz="3200" b="1">
                <a:solidFill>
                  <a:srgbClr val="FF0000"/>
                </a:solidFill>
              </a:rPr>
              <a:t>《建议》起草情况</a:t>
            </a:r>
            <a:r>
              <a:rPr lang="en-US" altLang="zh-CN" sz="3200" b="1">
                <a:solidFill>
                  <a:srgbClr val="FF0000"/>
                </a:solidFill>
              </a:rPr>
              <a:t>——</a:t>
            </a:r>
            <a:r>
              <a:rPr lang="zh-CN" altLang="en-US" sz="3200" b="1">
                <a:solidFill>
                  <a:srgbClr val="FF0000"/>
                </a:solidFill>
              </a:rPr>
              <a:t>统筹抓紧</a:t>
            </a:r>
            <a:r>
              <a:rPr lang="en-US" altLang="zh-CN" sz="3200" b="1">
                <a:solidFill>
                  <a:srgbClr val="FF0000"/>
                </a:solidFill>
              </a:rPr>
              <a:t>3</a:t>
            </a:r>
            <a:r>
              <a:rPr lang="zh-CN" altLang="en-US" sz="3200" b="1">
                <a:solidFill>
                  <a:srgbClr val="FF0000"/>
                </a:solidFill>
              </a:rPr>
              <a:t>方面</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4392295"/>
          </a:xfrm>
          <a:prstGeom prst="rect">
            <a:avLst/>
          </a:prstGeom>
          <a:noFill/>
        </p:spPr>
        <p:txBody>
          <a:bodyPr wrap="square" rtlCol="0">
            <a:noAutofit/>
          </a:bodyPr>
          <a:p>
            <a:pPr indent="-360045" algn="l" fontAlgn="auto">
              <a:lnSpc>
                <a:spcPct val="100000"/>
              </a:lnSpc>
            </a:pPr>
            <a:r>
              <a:rPr lang="zh-CN" altLang="en-US" sz="2000">
                <a:highlight>
                  <a:srgbClr val="FFFF00"/>
                </a:highlight>
              </a:rPr>
              <a:t>一、</a:t>
            </a:r>
            <a:r>
              <a:rPr lang="zh-CN" sz="2000">
                <a:highlight>
                  <a:srgbClr val="FFFF00"/>
                </a:highlight>
              </a:rPr>
              <a:t>全面对标细化落实党的二十届四中全会和中央《建议》部署</a:t>
            </a:r>
            <a:r>
              <a:rPr lang="zh-CN" altLang="en-US" sz="2000">
                <a:highlight>
                  <a:srgbClr val="FFFF00"/>
                </a:highlight>
              </a:rPr>
              <a:t>。</a:t>
            </a:r>
            <a:endParaRPr lang="zh-CN" altLang="en-US" sz="2000">
              <a:highlight>
                <a:srgbClr val="FFFF00"/>
              </a:highlight>
            </a:endParaRPr>
          </a:p>
          <a:p>
            <a:pPr indent="0" algn="l" fontAlgn="auto">
              <a:lnSpc>
                <a:spcPct val="100000"/>
              </a:lnSpc>
              <a:buFont typeface="+mj-ea"/>
              <a:buNone/>
            </a:pPr>
            <a:r>
              <a:rPr lang="en-US" altLang="zh-CN" sz="2000"/>
              <a:t>         </a:t>
            </a:r>
            <a:r>
              <a:rPr lang="zh-CN" altLang="en-US" sz="2000"/>
              <a:t>紧扣习近平总书记提出的</a:t>
            </a:r>
            <a:r>
              <a:rPr lang="en-US" altLang="zh-CN" sz="2000"/>
              <a:t>“</a:t>
            </a:r>
            <a:r>
              <a:rPr lang="zh-CN" altLang="en-US" sz="2000"/>
              <a:t>奋力谱写中国式现代化重庆篇章</a:t>
            </a:r>
            <a:r>
              <a:rPr lang="en-US" altLang="zh-CN" sz="2000"/>
              <a:t>”</a:t>
            </a:r>
            <a:r>
              <a:rPr lang="zh-CN" altLang="en-US" sz="2000"/>
              <a:t>总纲领总遵循，把</a:t>
            </a:r>
            <a:r>
              <a:rPr lang="en-US" altLang="zh-CN" sz="2000"/>
              <a:t>“</a:t>
            </a:r>
            <a:r>
              <a:rPr lang="zh-CN" altLang="en-US" sz="2000"/>
              <a:t>两大定位</a:t>
            </a:r>
            <a:r>
              <a:rPr lang="en-US" altLang="zh-CN" sz="2000"/>
              <a:t>”</a:t>
            </a:r>
            <a:r>
              <a:rPr lang="zh-CN" altLang="en-US" sz="2000"/>
              <a:t>作为谋划重</a:t>
            </a:r>
            <a:endParaRPr lang="zh-CN" altLang="en-US" sz="2000"/>
          </a:p>
          <a:p>
            <a:pPr indent="0" algn="l" fontAlgn="auto">
              <a:lnSpc>
                <a:spcPct val="100000"/>
              </a:lnSpc>
              <a:buFont typeface="+mj-ea"/>
              <a:buNone/>
            </a:pPr>
            <a:r>
              <a:rPr lang="zh-CN" altLang="en-US" sz="2000"/>
              <a:t> </a:t>
            </a:r>
            <a:r>
              <a:rPr lang="en-US" altLang="zh-CN" sz="2000"/>
              <a:t>        </a:t>
            </a:r>
            <a:r>
              <a:rPr lang="zh-CN" altLang="en-US" sz="2000"/>
              <a:t>庆重庆</a:t>
            </a:r>
            <a:r>
              <a:rPr lang="en-US" altLang="zh-CN" sz="2000"/>
              <a:t>“</a:t>
            </a:r>
            <a:r>
              <a:rPr lang="zh-CN" altLang="en-US" sz="2000"/>
              <a:t>十五五</a:t>
            </a:r>
            <a:r>
              <a:rPr lang="en-US" altLang="zh-CN" sz="2000"/>
              <a:t>”</a:t>
            </a:r>
            <a:r>
              <a:rPr lang="zh-CN" altLang="en-US" sz="2000"/>
              <a:t>发展的</a:t>
            </a:r>
            <a:r>
              <a:rPr lang="en-US" altLang="zh-CN" sz="2000"/>
              <a:t>“</a:t>
            </a:r>
            <a:r>
              <a:rPr lang="zh-CN" altLang="en-US" sz="2000"/>
              <a:t>纲</a:t>
            </a:r>
            <a:r>
              <a:rPr lang="en-US" altLang="zh-CN" sz="2000"/>
              <a:t>”</a:t>
            </a:r>
            <a:r>
              <a:rPr lang="zh-CN" altLang="en-US" sz="2000"/>
              <a:t>和</a:t>
            </a:r>
            <a:r>
              <a:rPr lang="en-US" altLang="zh-CN" sz="2000">
                <a:sym typeface="+mn-ea"/>
              </a:rPr>
              <a:t>“</a:t>
            </a:r>
            <a:r>
              <a:rPr lang="zh-CN" altLang="en-US" sz="2000">
                <a:sym typeface="+mn-ea"/>
              </a:rPr>
              <a:t>魂</a:t>
            </a:r>
            <a:r>
              <a:rPr lang="en-US" altLang="zh-CN" sz="2000">
                <a:sym typeface="+mn-ea"/>
              </a:rPr>
              <a:t>”</a:t>
            </a:r>
            <a:r>
              <a:rPr lang="zh-CN" altLang="en-US" sz="2000">
                <a:sym typeface="+mn-ea"/>
              </a:rPr>
              <a:t>，体系化落实党的二十届四中全会和中央《建议》</a:t>
            </a:r>
            <a:r>
              <a:rPr lang="zh-CN" sz="2000"/>
              <a:t>做出的各项部署，</a:t>
            </a:r>
            <a:endParaRPr lang="zh-CN" sz="2000"/>
          </a:p>
          <a:p>
            <a:pPr indent="0" algn="l" fontAlgn="auto">
              <a:lnSpc>
                <a:spcPct val="100000"/>
              </a:lnSpc>
              <a:buFont typeface="+mj-ea"/>
              <a:buNone/>
            </a:pPr>
            <a:r>
              <a:rPr lang="zh-CN" sz="2000"/>
              <a:t> </a:t>
            </a:r>
            <a:r>
              <a:rPr lang="en-US" altLang="zh-CN" sz="2000"/>
              <a:t>       </a:t>
            </a:r>
            <a:r>
              <a:rPr lang="zh-CN" sz="2000"/>
              <a:t>结合重庆实际逐步细化实化，确保</a:t>
            </a:r>
            <a:r>
              <a:rPr lang="en-US" altLang="zh-CN" sz="2000"/>
              <a:t>“</a:t>
            </a:r>
            <a:r>
              <a:rPr lang="zh-CN" altLang="en-US" sz="2000"/>
              <a:t>总书记有号令、党中央有部署、重庆见行动</a:t>
            </a:r>
            <a:r>
              <a:rPr lang="en-US" altLang="zh-CN" sz="2000"/>
              <a:t>”</a:t>
            </a:r>
            <a:r>
              <a:rPr lang="zh-CN" altLang="en-US" sz="2000"/>
              <a:t>一贯到底。</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000">
                <a:highlight>
                  <a:srgbClr val="FFFF00"/>
                </a:highlight>
              </a:rPr>
              <a:t>二、紧扣推动高质量发展主题。</a:t>
            </a:r>
            <a:endParaRPr lang="zh-CN" altLang="en-US" sz="2000">
              <a:highlight>
                <a:srgbClr val="FFFF00"/>
              </a:highlight>
            </a:endParaRPr>
          </a:p>
          <a:p>
            <a:pPr indent="0" algn="l" fontAlgn="auto">
              <a:lnSpc>
                <a:spcPct val="100000"/>
              </a:lnSpc>
              <a:buFont typeface="+mj-ea"/>
              <a:buNone/>
            </a:pPr>
            <a:r>
              <a:rPr lang="zh-CN" altLang="en-US" sz="2000"/>
              <a:t> </a:t>
            </a:r>
            <a:r>
              <a:rPr lang="en-US" altLang="zh-CN" sz="2000"/>
              <a:t>       </a:t>
            </a:r>
            <a:r>
              <a:rPr lang="zh-CN" sz="2000"/>
              <a:t>坚持把以科技创新引领构建现代化产业体系、激发新动能作为推动</a:t>
            </a:r>
            <a:r>
              <a:rPr lang="en-US" altLang="zh-CN" sz="2000"/>
              <a:t>“</a:t>
            </a:r>
            <a:r>
              <a:rPr lang="zh-CN" altLang="en-US" sz="2000"/>
              <a:t>十五五</a:t>
            </a:r>
            <a:r>
              <a:rPr lang="en-US" altLang="zh-CN" sz="2000"/>
              <a:t>”</a:t>
            </a:r>
            <a:r>
              <a:rPr lang="zh-CN" altLang="en-US" sz="2000"/>
              <a:t>发展的战略根基和核心引</a:t>
            </a:r>
            <a:endParaRPr lang="zh-CN" altLang="en-US" sz="2000"/>
          </a:p>
          <a:p>
            <a:pPr indent="0" algn="l" fontAlgn="auto">
              <a:lnSpc>
                <a:spcPct val="100000"/>
              </a:lnSpc>
              <a:buFont typeface="+mj-ea"/>
              <a:buNone/>
            </a:pPr>
            <a:r>
              <a:rPr lang="zh-CN" altLang="en-US" sz="2000"/>
              <a:t> </a:t>
            </a:r>
            <a:r>
              <a:rPr lang="en-US" altLang="zh-CN" sz="2000"/>
              <a:t>       </a:t>
            </a:r>
            <a:r>
              <a:rPr lang="zh-CN" altLang="en-US" sz="2000"/>
              <a:t>擎，聚焦高质量建设制造强市、增强市域创新整体效能、提升发展质量效益等重点工作，谋划研究一</a:t>
            </a:r>
            <a:endParaRPr lang="zh-CN" altLang="en-US" sz="2000"/>
          </a:p>
          <a:p>
            <a:pPr indent="0" algn="l" fontAlgn="auto">
              <a:lnSpc>
                <a:spcPct val="100000"/>
              </a:lnSpc>
              <a:buFont typeface="+mj-ea"/>
              <a:buNone/>
            </a:pPr>
            <a:r>
              <a:rPr lang="zh-CN" altLang="en-US" sz="2000"/>
              <a:t> </a:t>
            </a:r>
            <a:r>
              <a:rPr lang="en-US" altLang="zh-CN" sz="2000"/>
              <a:t>       </a:t>
            </a:r>
            <a:r>
              <a:rPr lang="zh-CN" altLang="en-US" sz="2000"/>
              <a:t>批对标中央决策部署、引领重庆未来发展的重大标志性举措。</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000">
                <a:highlight>
                  <a:srgbClr val="FFFF00"/>
                </a:highlight>
              </a:rPr>
              <a:t>三、锚定</a:t>
            </a:r>
            <a:r>
              <a:rPr lang="en-US" altLang="zh-CN" sz="2000">
                <a:highlight>
                  <a:srgbClr val="FFFF00"/>
                </a:highlight>
              </a:rPr>
              <a:t>“</a:t>
            </a:r>
            <a:r>
              <a:rPr lang="zh-CN" altLang="en-US" sz="2000">
                <a:highlight>
                  <a:srgbClr val="FFFF00"/>
                </a:highlight>
              </a:rPr>
              <a:t>争先进位</a:t>
            </a:r>
            <a:r>
              <a:rPr lang="en-US" altLang="zh-CN" sz="2000">
                <a:highlight>
                  <a:srgbClr val="FFFF00"/>
                </a:highlight>
              </a:rPr>
              <a:t>”</a:t>
            </a:r>
            <a:r>
              <a:rPr lang="zh-CN" altLang="en-US" sz="2000">
                <a:highlight>
                  <a:srgbClr val="FFFF00"/>
                </a:highlight>
              </a:rPr>
              <a:t>做好谋划。</a:t>
            </a:r>
            <a:endParaRPr lang="zh-CN" altLang="en-US" sz="2000">
              <a:highlight>
                <a:srgbClr val="FFFF00"/>
              </a:highlight>
            </a:endParaRPr>
          </a:p>
          <a:p>
            <a:pPr indent="0" algn="l" fontAlgn="auto">
              <a:lnSpc>
                <a:spcPct val="100000"/>
              </a:lnSpc>
              <a:buFont typeface="+mj-ea"/>
              <a:buNone/>
            </a:pPr>
            <a:r>
              <a:rPr lang="zh-CN" altLang="en-US" sz="2000"/>
              <a:t> </a:t>
            </a:r>
            <a:r>
              <a:rPr lang="en-US" altLang="zh-CN" sz="2000"/>
              <a:t>       </a:t>
            </a:r>
            <a:r>
              <a:rPr lang="zh-CN" sz="2000"/>
              <a:t>坚持</a:t>
            </a:r>
            <a:r>
              <a:rPr lang="en-US" altLang="zh-CN" sz="2000"/>
              <a:t>“</a:t>
            </a:r>
            <a:r>
              <a:rPr lang="zh-CN" altLang="en-US" sz="2000"/>
              <a:t>跳一跳、够得着</a:t>
            </a:r>
            <a:r>
              <a:rPr lang="en-US" altLang="zh-CN" sz="2000"/>
              <a:t>”</a:t>
            </a:r>
            <a:r>
              <a:rPr lang="zh-CN" altLang="en-US" sz="2000"/>
              <a:t>，在全国大局中看齐标宾、注意追兵。提出努力在西部地区基本实现社会主义</a:t>
            </a:r>
            <a:endParaRPr lang="zh-CN" altLang="en-US" sz="2000"/>
          </a:p>
          <a:p>
            <a:pPr indent="0" algn="l" fontAlgn="auto">
              <a:lnSpc>
                <a:spcPct val="100000"/>
              </a:lnSpc>
              <a:buFont typeface="+mj-ea"/>
              <a:buNone/>
            </a:pPr>
            <a:r>
              <a:rPr lang="zh-CN" altLang="en-US" sz="2000"/>
              <a:t> </a:t>
            </a:r>
            <a:r>
              <a:rPr lang="en-US" altLang="zh-CN" sz="2000"/>
              <a:t>       </a:t>
            </a:r>
            <a:r>
              <a:rPr lang="zh-CN" altLang="en-US" sz="2000"/>
              <a:t>现代化进程走在前列，分领域提出一批重大事项和核心指引，引领打造西部领先、全国先进和重庆辨</a:t>
            </a:r>
            <a:endParaRPr lang="zh-CN" altLang="en-US" sz="2000"/>
          </a:p>
          <a:p>
            <a:pPr indent="0" algn="l" fontAlgn="auto">
              <a:lnSpc>
                <a:spcPct val="100000"/>
              </a:lnSpc>
              <a:buFont typeface="+mj-ea"/>
              <a:buNone/>
            </a:pPr>
            <a:r>
              <a:rPr lang="zh-CN" altLang="en-US" sz="2000"/>
              <a:t> </a:t>
            </a:r>
            <a:r>
              <a:rPr lang="en-US" altLang="zh-CN" sz="2000"/>
              <a:t>       </a:t>
            </a:r>
            <a:r>
              <a:rPr lang="zh-CN" altLang="en-US" sz="2000"/>
              <a:t>识度的标志性成果。</a:t>
            </a: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   </a:t>
            </a:r>
            <a:r>
              <a:rPr lang="zh-CN" sz="3200" b="1">
                <a:solidFill>
                  <a:srgbClr val="FF0000"/>
                </a:solidFill>
              </a:rPr>
              <a:t>《建议》起草</a:t>
            </a:r>
            <a:r>
              <a:rPr lang="en-US" altLang="zh-CN" sz="3200" b="1">
                <a:solidFill>
                  <a:srgbClr val="FF0000"/>
                </a:solidFill>
              </a:rPr>
              <a:t>——</a:t>
            </a:r>
            <a:r>
              <a:rPr lang="zh-CN" altLang="en-US" sz="3200" b="1">
                <a:solidFill>
                  <a:srgbClr val="FF0000"/>
                </a:solidFill>
              </a:rPr>
              <a:t>重点把握</a:t>
            </a:r>
            <a:r>
              <a:rPr lang="en-US" altLang="zh-CN" sz="3200" b="1">
                <a:solidFill>
                  <a:srgbClr val="FF0000"/>
                </a:solidFill>
              </a:rPr>
              <a:t>3</a:t>
            </a:r>
            <a:r>
              <a:rPr lang="zh-CN" altLang="en-US" sz="3200" b="1">
                <a:solidFill>
                  <a:srgbClr val="FF0000"/>
                </a:solidFill>
              </a:rPr>
              <a:t>方面</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0" y="1701165"/>
            <a:ext cx="12190730" cy="2544445"/>
          </a:xfrm>
          <a:prstGeom prst="rect">
            <a:avLst/>
          </a:prstGeom>
          <a:noFill/>
        </p:spPr>
        <p:txBody>
          <a:bodyPr wrap="square" rtlCol="0">
            <a:noAutofit/>
          </a:bodyPr>
          <a:p>
            <a:pPr indent="360045" algn="ctr" fontAlgn="auto">
              <a:lnSpc>
                <a:spcPct val="150000"/>
              </a:lnSpc>
            </a:pPr>
            <a:r>
              <a:rPr lang="zh-CN" altLang="en-US" sz="3600" b="1">
                <a:solidFill>
                  <a:srgbClr val="FF0000"/>
                </a:solidFill>
                <a:latin typeface="微软雅黑" panose="020B0503020204020204" charset="-122"/>
                <a:ea typeface="微软雅黑" panose="020B0503020204020204" charset="-122"/>
                <a:cs typeface="+mn-ea"/>
              </a:rPr>
              <a:t>第二部分</a:t>
            </a:r>
            <a:endParaRPr lang="zh-CN" altLang="en-US" sz="3600" b="1">
              <a:solidFill>
                <a:srgbClr val="FF0000"/>
              </a:solidFill>
              <a:latin typeface="微软雅黑" panose="020B0503020204020204" charset="-122"/>
              <a:ea typeface="微软雅黑" panose="020B0503020204020204" charset="-122"/>
              <a:cs typeface="+mn-ea"/>
            </a:endParaRPr>
          </a:p>
          <a:p>
            <a:pPr indent="360045" algn="ctr" fontAlgn="auto">
              <a:lnSpc>
                <a:spcPct val="150000"/>
              </a:lnSpc>
            </a:pPr>
            <a:r>
              <a:rPr lang="en-US" altLang="zh-CN" sz="3600" b="1">
                <a:solidFill>
                  <a:srgbClr val="FF0000"/>
                </a:solidFill>
                <a:latin typeface="微软雅黑" panose="020B0503020204020204" charset="-122"/>
                <a:ea typeface="微软雅黑" panose="020B0503020204020204" charset="-122"/>
                <a:cs typeface="+mn-ea"/>
              </a:rPr>
              <a:t> “</a:t>
            </a:r>
            <a:r>
              <a:rPr lang="zh-CN" altLang="en-US" sz="3600" b="1">
                <a:solidFill>
                  <a:srgbClr val="FF0000"/>
                </a:solidFill>
                <a:latin typeface="微软雅黑" panose="020B0503020204020204" charset="-122"/>
                <a:ea typeface="微软雅黑" panose="020B0503020204020204" charset="-122"/>
                <a:cs typeface="+mn-ea"/>
              </a:rPr>
              <a:t>十五五</a:t>
            </a:r>
            <a:r>
              <a:rPr lang="en-US" altLang="zh-CN" sz="3600" b="1">
                <a:solidFill>
                  <a:srgbClr val="FF0000"/>
                </a:solidFill>
                <a:latin typeface="微软雅黑" panose="020B0503020204020204" charset="-122"/>
                <a:ea typeface="微软雅黑" panose="020B0503020204020204" charset="-122"/>
                <a:cs typeface="+mn-ea"/>
              </a:rPr>
              <a:t>”</a:t>
            </a:r>
            <a:r>
              <a:rPr lang="zh-CN" altLang="en-US" sz="3600" b="1">
                <a:solidFill>
                  <a:srgbClr val="FF0000"/>
                </a:solidFill>
                <a:latin typeface="微软雅黑" panose="020B0503020204020204" charset="-122"/>
                <a:ea typeface="微软雅黑" panose="020B0503020204020204" charset="-122"/>
                <a:cs typeface="+mn-ea"/>
              </a:rPr>
              <a:t>时期是现代化新重庆建设的关键时期</a:t>
            </a:r>
            <a:r>
              <a:rPr lang="en-US" altLang="zh-CN" sz="3600" b="1">
                <a:solidFill>
                  <a:srgbClr val="FF0000"/>
                </a:solidFill>
                <a:latin typeface="微软雅黑" panose="020B0503020204020204" charset="-122"/>
                <a:ea typeface="微软雅黑" panose="020B0503020204020204" charset="-122"/>
                <a:cs typeface="+mn-ea"/>
              </a:rPr>
              <a:t> </a:t>
            </a: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ctr" fontAlgn="auto">
              <a:lnSpc>
                <a:spcPct val="150000"/>
              </a:lnSpc>
            </a:pPr>
            <a:r>
              <a:rPr lang="en-US" altLang="zh-CN" sz="2000">
                <a:latin typeface="+mn-ea"/>
                <a:cs typeface="+mn-ea"/>
                <a:sym typeface="+mn-ea"/>
              </a:rPr>
              <a:t>                         </a:t>
            </a:r>
            <a:endParaRPr lang="zh-CN" altLang="en-US" sz="2000">
              <a:latin typeface="+mn-ea"/>
              <a:cs typeface="+mn-ea"/>
            </a:endParaRPr>
          </a:p>
          <a:p>
            <a:pPr indent="360045" algn="l" fontAlgn="auto">
              <a:lnSpc>
                <a:spcPct val="150000"/>
              </a:lnSpc>
            </a:pPr>
            <a:endParaRPr lang="zh-CN" altLang="en-US" sz="2000">
              <a:latin typeface="+mn-ea"/>
              <a:cs typeface="+mn-ea"/>
            </a:endParaRPr>
          </a:p>
          <a:p>
            <a:pPr indent="360045" algn="l" fontAlgn="auto">
              <a:lnSpc>
                <a:spcPct val="150000"/>
              </a:lnSpc>
            </a:pP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5189220"/>
          </a:xfrm>
          <a:prstGeom prst="rect">
            <a:avLst/>
          </a:prstGeom>
          <a:noFill/>
        </p:spPr>
        <p:txBody>
          <a:bodyPr wrap="square" rtlCol="0">
            <a:noAutofit/>
          </a:bodyPr>
          <a:p>
            <a:pPr indent="0" algn="l" fontAlgn="auto">
              <a:lnSpc>
                <a:spcPct val="100000"/>
              </a:lnSpc>
              <a:buFont typeface="+mj-ea"/>
              <a:buNone/>
            </a:pPr>
            <a:r>
              <a:rPr lang="en-US" altLang="zh-CN" sz="2000"/>
              <a:t>        </a:t>
            </a:r>
            <a:r>
              <a:rPr lang="zh-CN" sz="2000"/>
              <a:t>十四五时期在重庆发展史上具有里程碑意义。五年来，市委始终牢记习近平总书记殷殷嘱托，坚决贯彻党中央部署，团结带领全市人民聚焦做实</a:t>
            </a:r>
            <a:r>
              <a:rPr lang="en-US" altLang="zh-CN" sz="2000"/>
              <a:t>“</a:t>
            </a:r>
            <a:r>
              <a:rPr lang="zh-CN" altLang="en-US" sz="2000"/>
              <a:t>两大定位</a:t>
            </a:r>
            <a:r>
              <a:rPr lang="en-US" altLang="zh-CN" sz="2000"/>
              <a:t>”</a:t>
            </a:r>
            <a:r>
              <a:rPr lang="zh-CN" altLang="en-US" sz="2000"/>
              <a:t>、发挥</a:t>
            </a:r>
            <a:r>
              <a:rPr lang="en-US" altLang="zh-CN" sz="2000"/>
              <a:t>“</a:t>
            </a:r>
            <a:r>
              <a:rPr lang="zh-CN" altLang="en-US" sz="2000"/>
              <a:t>三个作用</a:t>
            </a:r>
            <a:r>
              <a:rPr lang="en-US" altLang="zh-CN" sz="2000"/>
              <a:t>”</a:t>
            </a:r>
            <a:r>
              <a:rPr lang="zh-CN" altLang="en-US" sz="2000"/>
              <a:t>，部署推进</a:t>
            </a:r>
            <a:r>
              <a:rPr lang="en-US" altLang="zh-CN" sz="2000"/>
              <a:t>“</a:t>
            </a:r>
            <a:r>
              <a:rPr lang="zh-CN" altLang="en-US" sz="2000"/>
              <a:t>六区一高地</a:t>
            </a:r>
            <a:r>
              <a:rPr lang="en-US" altLang="zh-CN" sz="2000"/>
              <a:t>”</a:t>
            </a:r>
            <a:r>
              <a:rPr lang="zh-CN" altLang="en-US" sz="2000"/>
              <a:t>建设，扎实推动中国式现代化在重庆的生动实践，现代化新重庆建设实现良好开局。</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rgbClr val="7030A0"/>
                </a:solidFill>
              </a:rPr>
              <a:t>主要体现为</a:t>
            </a:r>
            <a:r>
              <a:rPr lang="en-US" altLang="zh-CN" sz="2400" b="1">
                <a:solidFill>
                  <a:srgbClr val="7030A0"/>
                </a:solidFill>
              </a:rPr>
              <a:t>10</a:t>
            </a:r>
            <a:r>
              <a:rPr lang="zh-CN" altLang="en-US" sz="2400" b="1">
                <a:solidFill>
                  <a:srgbClr val="7030A0"/>
                </a:solidFill>
              </a:rPr>
              <a:t>个</a:t>
            </a:r>
            <a:r>
              <a:rPr lang="en-US" altLang="zh-CN" sz="2400" b="1">
                <a:solidFill>
                  <a:srgbClr val="7030A0"/>
                </a:solidFill>
              </a:rPr>
              <a:t>“</a:t>
            </a:r>
            <a:r>
              <a:rPr lang="zh-CN" altLang="en-US" sz="2400" b="1">
                <a:solidFill>
                  <a:srgbClr val="7030A0"/>
                </a:solidFill>
              </a:rPr>
              <a:t>新</a:t>
            </a:r>
            <a:r>
              <a:rPr lang="en-US" altLang="zh-CN" sz="2400" b="1">
                <a:solidFill>
                  <a:srgbClr val="7030A0"/>
                </a:solidFill>
              </a:rPr>
              <a:t>”</a:t>
            </a:r>
            <a:endParaRPr lang="zh-CN" altLang="en-US" sz="2400" b="1">
              <a:solidFill>
                <a:srgbClr val="7030A0"/>
              </a:solidFill>
            </a:endParaRPr>
          </a:p>
          <a:p>
            <a:pPr marL="457200" indent="-457200" algn="l" fontAlgn="auto">
              <a:lnSpc>
                <a:spcPct val="100000"/>
              </a:lnSpc>
              <a:buFont typeface="+mj-ea"/>
              <a:buAutoNum type="circleNumDbPlain"/>
            </a:pPr>
            <a:r>
              <a:rPr lang="zh-CN" altLang="en-US" sz="2000"/>
              <a:t>成渝地区双城经济圈建设迈上新台阶</a:t>
            </a:r>
            <a:endParaRPr lang="zh-CN" altLang="en-US" sz="2000"/>
          </a:p>
          <a:p>
            <a:pPr marL="457200" indent="-457200" algn="l" fontAlgn="auto">
              <a:lnSpc>
                <a:spcPct val="100000"/>
              </a:lnSpc>
              <a:buFont typeface="+mj-ea"/>
              <a:buAutoNum type="circleNumDbPlain"/>
            </a:pPr>
            <a:r>
              <a:rPr lang="zh-CN" altLang="en-US" sz="2000"/>
              <a:t>科技创新引领产业创新塑造新动能</a:t>
            </a:r>
            <a:endParaRPr lang="zh-CN" altLang="en-US" sz="2000"/>
          </a:p>
          <a:p>
            <a:pPr marL="457200" indent="-457200" algn="l" fontAlgn="auto">
              <a:lnSpc>
                <a:spcPct val="100000"/>
              </a:lnSpc>
              <a:buFont typeface="+mj-ea"/>
              <a:buAutoNum type="circleNumDbPlain"/>
            </a:pPr>
            <a:r>
              <a:rPr lang="zh-CN" altLang="en-US" sz="2000"/>
              <a:t>扩大高水平对外开放形成新优势</a:t>
            </a:r>
            <a:endParaRPr lang="zh-CN" altLang="en-US" sz="2000"/>
          </a:p>
          <a:p>
            <a:pPr marL="457200" indent="-457200" algn="l" fontAlgn="auto">
              <a:lnSpc>
                <a:spcPct val="100000"/>
              </a:lnSpc>
              <a:buFont typeface="+mj-ea"/>
              <a:buAutoNum type="circleNumDbPlain"/>
            </a:pPr>
            <a:r>
              <a:rPr lang="zh-CN" altLang="en-US" sz="2000"/>
              <a:t>全面深化改革实现新突破</a:t>
            </a:r>
            <a:endParaRPr lang="zh-CN" altLang="en-US" sz="2000"/>
          </a:p>
          <a:p>
            <a:pPr marL="457200" indent="-457200" algn="l" fontAlgn="auto">
              <a:lnSpc>
                <a:spcPct val="100000"/>
              </a:lnSpc>
              <a:buFont typeface="+mj-ea"/>
              <a:buAutoNum type="circleNumDbPlain"/>
            </a:pPr>
            <a:r>
              <a:rPr lang="zh-CN" altLang="en-US" sz="2000"/>
              <a:t>数字重庆赋能超大城市治理取得新成效</a:t>
            </a:r>
            <a:endParaRPr lang="zh-CN" altLang="en-US" sz="2000"/>
          </a:p>
          <a:p>
            <a:pPr marL="457200" indent="-457200" algn="l" fontAlgn="auto">
              <a:lnSpc>
                <a:spcPct val="100000"/>
              </a:lnSpc>
              <a:buFont typeface="+mj-ea"/>
              <a:buAutoNum type="circleNumDbPlain"/>
            </a:pPr>
            <a:r>
              <a:rPr lang="zh-CN" altLang="en-US" sz="2000"/>
              <a:t>新时代文化强市建设迈出新步伐</a:t>
            </a:r>
            <a:endParaRPr lang="zh-CN" altLang="en-US" sz="2000"/>
          </a:p>
          <a:p>
            <a:pPr marL="457200" indent="-457200" algn="l" fontAlgn="auto">
              <a:lnSpc>
                <a:spcPct val="100000"/>
              </a:lnSpc>
              <a:buFont typeface="+mj-ea"/>
              <a:buAutoNum type="circleNumDbPlain"/>
            </a:pPr>
            <a:r>
              <a:rPr lang="zh-CN" altLang="en-US" sz="2000"/>
              <a:t>城乡融合乡村振兴形成新格局</a:t>
            </a:r>
            <a:endParaRPr lang="zh-CN" altLang="en-US" sz="2000"/>
          </a:p>
          <a:p>
            <a:pPr marL="457200" indent="-457200" algn="l" fontAlgn="auto">
              <a:lnSpc>
                <a:spcPct val="100000"/>
              </a:lnSpc>
              <a:buFont typeface="+mj-ea"/>
              <a:buAutoNum type="circleNumDbPlain"/>
            </a:pPr>
            <a:r>
              <a:rPr lang="zh-CN" altLang="en-US" sz="2000"/>
              <a:t>美丽重庆建设呈现新风貌</a:t>
            </a:r>
            <a:endParaRPr lang="zh-CN" altLang="en-US" sz="2000"/>
          </a:p>
          <a:p>
            <a:pPr marL="457200" indent="-457200" algn="l" fontAlgn="auto">
              <a:lnSpc>
                <a:spcPct val="100000"/>
              </a:lnSpc>
              <a:buFont typeface="+mj-ea"/>
              <a:buAutoNum type="circleNumDbPlain"/>
            </a:pPr>
            <a:r>
              <a:rPr lang="zh-CN" altLang="en-US" sz="2000"/>
              <a:t>惠民富民安民质效实现新提升</a:t>
            </a:r>
            <a:endParaRPr lang="zh-CN" altLang="en-US" sz="2000"/>
          </a:p>
          <a:p>
            <a:pPr marL="457200" indent="-457200" algn="l" fontAlgn="auto">
              <a:lnSpc>
                <a:spcPct val="100000"/>
              </a:lnSpc>
              <a:buFont typeface="+mj-ea"/>
              <a:buAutoNum type="circleNumDbPlain"/>
            </a:pPr>
            <a:r>
              <a:rPr lang="zh-CN" altLang="en-US" sz="2000"/>
              <a:t>全面从严管党治党展现新气象</a:t>
            </a: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  1</a:t>
            </a:r>
            <a:r>
              <a:rPr lang="zh-CN" altLang="en-US" sz="3200" b="1">
                <a:solidFill>
                  <a:srgbClr val="FF0000"/>
                </a:solidFill>
              </a:rPr>
              <a:t>、</a:t>
            </a:r>
            <a:r>
              <a:rPr lang="en-US" altLang="zh-CN" sz="3200" b="1">
                <a:solidFill>
                  <a:srgbClr val="FF0000"/>
                </a:solidFill>
              </a:rPr>
              <a:t>“ </a:t>
            </a:r>
            <a:r>
              <a:rPr lang="zh-CN" sz="3200" b="1">
                <a:solidFill>
                  <a:srgbClr val="FF0000"/>
                </a:solidFill>
              </a:rPr>
              <a:t>十四五</a:t>
            </a:r>
            <a:r>
              <a:rPr lang="en-US" altLang="zh-CN" sz="3200" b="1">
                <a:solidFill>
                  <a:srgbClr val="FF0000"/>
                </a:solidFill>
              </a:rPr>
              <a:t>”</a:t>
            </a:r>
            <a:r>
              <a:rPr lang="zh-CN" sz="3200" b="1">
                <a:solidFill>
                  <a:srgbClr val="FF0000"/>
                </a:solidFill>
              </a:rPr>
              <a:t>时期重庆取得的标志性成果</a:t>
            </a:r>
            <a:endParaRPr lang="zh-CN" sz="3200" b="1">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07035" y="405765"/>
            <a:ext cx="11271250" cy="4692650"/>
          </a:xfrm>
          <a:prstGeom prst="rect">
            <a:avLst/>
          </a:prstGeom>
          <a:noFill/>
        </p:spPr>
        <p:txBody>
          <a:bodyPr wrap="square" rtlCol="0">
            <a:noAutofit/>
          </a:bodyPr>
          <a:p>
            <a:pPr indent="-360045" algn="l" fontAlgn="auto">
              <a:lnSpc>
                <a:spcPct val="100000"/>
              </a:lnSpc>
            </a:pPr>
            <a:r>
              <a:rPr lang="en-US" altLang="zh-CN" sz="2000"/>
              <a:t>        </a:t>
            </a:r>
            <a:endParaRPr lang="en-US" altLang="zh-CN" sz="2000"/>
          </a:p>
          <a:p>
            <a:pPr indent="-360045" algn="l" fontAlgn="auto">
              <a:lnSpc>
                <a:spcPct val="100000"/>
              </a:lnSpc>
            </a:pPr>
            <a:endParaRPr lang="en-US" altLang="zh-CN" sz="2000"/>
          </a:p>
          <a:p>
            <a:pPr indent="-360045" algn="l" fontAlgn="auto">
              <a:lnSpc>
                <a:spcPct val="100000"/>
              </a:lnSpc>
            </a:pPr>
            <a:endParaRPr lang="en-US" altLang="zh-CN" sz="2000"/>
          </a:p>
          <a:p>
            <a:pPr indent="-360045" algn="l" fontAlgn="auto">
              <a:lnSpc>
                <a:spcPct val="100000"/>
              </a:lnSpc>
            </a:pPr>
            <a:endParaRPr lang="en-US" altLang="zh-CN" sz="2000"/>
          </a:p>
          <a:p>
            <a:pPr indent="-360045" algn="l" fontAlgn="auto">
              <a:lnSpc>
                <a:spcPct val="100000"/>
              </a:lnSpc>
            </a:pPr>
            <a:r>
              <a:rPr lang="zh-CN" sz="2000"/>
              <a:t>重庆成为中西部地区首个经济总量超过</a:t>
            </a:r>
            <a:r>
              <a:rPr lang="en-US" altLang="zh-CN" sz="2000"/>
              <a:t>3</a:t>
            </a:r>
            <a:r>
              <a:rPr lang="zh-CN" altLang="en-US" sz="2000"/>
              <a:t>万亿元的城市，人均地区生产总值突破</a:t>
            </a:r>
            <a:r>
              <a:rPr lang="en-US" altLang="zh-CN" sz="2000"/>
              <a:t>10</a:t>
            </a:r>
            <a:r>
              <a:rPr lang="zh-CN" altLang="en-US" sz="2000"/>
              <a:t>万元，为推动</a:t>
            </a:r>
            <a:r>
              <a:rPr lang="en-US" altLang="zh-CN" sz="2000"/>
              <a:t>“</a:t>
            </a:r>
            <a:r>
              <a:rPr lang="zh-CN" altLang="en-US" sz="2000"/>
              <a:t>十五五</a:t>
            </a:r>
            <a:r>
              <a:rPr lang="en-US" altLang="zh-CN" sz="2000"/>
              <a:t>”</a:t>
            </a:r>
            <a:r>
              <a:rPr lang="zh-CN" altLang="en-US" sz="2000"/>
              <a:t>时期经济社会高质量发展提供了坚实基础。</a:t>
            </a:r>
            <a:endParaRPr lang="zh-CN" altLang="en-US" sz="2000"/>
          </a:p>
          <a:p>
            <a:pPr indent="-360045" algn="l" fontAlgn="auto">
              <a:lnSpc>
                <a:spcPct val="100000"/>
              </a:lnSpc>
            </a:pPr>
            <a:endParaRPr lang="zh-CN" altLang="en-US" sz="2000"/>
          </a:p>
          <a:p>
            <a:pPr indent="-360045" algn="l" fontAlgn="auto">
              <a:lnSpc>
                <a:spcPct val="100000"/>
              </a:lnSpc>
            </a:pPr>
            <a:endParaRPr lang="zh-CN" altLang="en-US" sz="2000"/>
          </a:p>
          <a:p>
            <a:pPr indent="-360045" algn="l" fontAlgn="auto">
              <a:lnSpc>
                <a:spcPct val="100000"/>
              </a:lnSpc>
            </a:pPr>
            <a:r>
              <a:rPr lang="en-US" altLang="zh-CN" sz="2000"/>
              <a:t>        </a:t>
            </a:r>
            <a:r>
              <a:rPr lang="zh-CN" altLang="en-US" sz="2000"/>
              <a:t>总的看，</a:t>
            </a:r>
            <a:r>
              <a:rPr lang="en-US" altLang="zh-CN" sz="2000"/>
              <a:t>“</a:t>
            </a:r>
            <a:r>
              <a:rPr lang="zh-CN" altLang="en-US" sz="2000"/>
              <a:t>十四五</a:t>
            </a:r>
            <a:r>
              <a:rPr lang="en-US" altLang="zh-CN" sz="2000"/>
              <a:t>”</a:t>
            </a:r>
            <a:r>
              <a:rPr lang="zh-CN" altLang="en-US" sz="2000"/>
              <a:t>时期发展历程极不平凡、发展成就令人鼓舞，现代化新重庆建设从夯基垒台、立柱架梁到蓄势聚能、纵深推进，实现发展理念思路、方法手段、体制机制等系统性塑造，制约我市高质量发展的结构性难题和体制性矛盾得到有力破解，发展动力活力显著增强，在全国大局中的战略位势全面提升。</a:t>
            </a:r>
            <a:endParaRPr lang="zh-CN" altLang="en-US" sz="2000">
              <a:sym typeface="+mn-ea"/>
            </a:endParaRPr>
          </a:p>
          <a:p>
            <a:pPr indent="-360045" algn="l" fontAlgn="auto">
              <a:lnSpc>
                <a:spcPct val="100000"/>
              </a:lnSpc>
            </a:pPr>
            <a:endParaRPr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2494915"/>
          </a:xfrm>
          <a:prstGeom prst="rect">
            <a:avLst/>
          </a:prstGeom>
          <a:noFill/>
        </p:spPr>
        <p:txBody>
          <a:bodyPr wrap="square" rtlCol="0">
            <a:noAutofit/>
          </a:bodyPr>
          <a:p>
            <a:pPr marL="457200" indent="-457200" algn="l" fontAlgn="auto">
              <a:lnSpc>
                <a:spcPct val="100000"/>
              </a:lnSpc>
              <a:buFont typeface="+mj-ea"/>
              <a:buAutoNum type="circleNumDbPlain"/>
            </a:pPr>
            <a:r>
              <a:rPr lang="zh-CN" altLang="en-US" sz="2000">
                <a:sym typeface="+mn-ea"/>
              </a:rPr>
              <a:t>重庆产业能级还不够高</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科技创新能力还不够强</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中心城区引领带动城乡融合作用发挥不足</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投融资模式亟待转型</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稳就业促收压力加大</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人口结构变化对经济发展和社会治理提出新课题</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生态环保、民生保障、安全生产、风险防控等领域仍存在短板弱项</a:t>
            </a:r>
            <a:endParaRPr lang="zh-CN" altLang="en-US" sz="2000">
              <a:sym typeface="+mn-ea"/>
            </a:endParaRPr>
          </a:p>
          <a:p>
            <a:pPr indent="0" algn="l" fontAlgn="auto">
              <a:lnSpc>
                <a:spcPct val="100000"/>
              </a:lnSpc>
              <a:buFont typeface="+mj-ea"/>
              <a:buNone/>
            </a:pPr>
            <a:r>
              <a:rPr lang="en-US" altLang="zh-CN" sz="2000">
                <a:sym typeface="+mn-ea"/>
              </a:rPr>
              <a:t>......</a:t>
            </a:r>
            <a:endParaRPr lang="en-US" altLang="zh-CN" sz="2000">
              <a:sym typeface="+mn-ea"/>
            </a:endParaRPr>
          </a:p>
          <a:p>
            <a:pPr indent="0" algn="l" fontAlgn="auto">
              <a:lnSpc>
                <a:spcPct val="100000"/>
              </a:lnSpc>
              <a:buFont typeface="+mj-ea"/>
              <a:buNone/>
            </a:pPr>
            <a:endParaRPr lang="en-US" altLang="zh-CN" sz="2000">
              <a:sym typeface="+mn-ea"/>
            </a:endParaRPr>
          </a:p>
          <a:p>
            <a:pPr indent="0" algn="l" fontAlgn="auto">
              <a:lnSpc>
                <a:spcPct val="100000"/>
              </a:lnSpc>
              <a:buFont typeface="+mj-ea"/>
              <a:buNone/>
            </a:pPr>
            <a:r>
              <a:rPr lang="en-US" altLang="zh-CN" sz="2000">
                <a:sym typeface="+mn-ea"/>
              </a:rPr>
              <a:t>        </a:t>
            </a:r>
            <a:r>
              <a:rPr lang="zh-CN" altLang="en-US" sz="2000">
                <a:sym typeface="+mn-ea"/>
              </a:rPr>
              <a:t>这些问题必须高度重视，切实加以解决，机遇成于实干挑战，全面担当，在纵深推进中国式现代化大场景中，全国各地千帆竞发，百舸争流。重庆发展不进则退，慢进也是退，要始终胸怀两个大局，乘势而上，维持争先努力。在国家高质量发展版图中争创新地位，在服务构建新发展格局中拓展新优势，在创造高品质生活，促进共同富裕中取得新成效，在高水平统筹发展和安全推进治理现代化中形成新范式。不断推动现代化新重庆建设</a:t>
            </a:r>
            <a:endParaRPr lang="zh-CN" altLang="en-US" sz="2000">
              <a:sym typeface="+mn-ea"/>
            </a:endParaRPr>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sym typeface="+mn-ea"/>
              </a:rPr>
              <a:t>2</a:t>
            </a:r>
            <a:r>
              <a:rPr lang="zh-CN" altLang="en-US" sz="3200" b="1">
                <a:solidFill>
                  <a:srgbClr val="FF0000"/>
                </a:solidFill>
                <a:sym typeface="+mn-ea"/>
              </a:rPr>
              <a:t>、</a:t>
            </a:r>
            <a:r>
              <a:rPr lang="en-US" altLang="zh-CN" sz="3200" b="1">
                <a:solidFill>
                  <a:srgbClr val="FF0000"/>
                </a:solidFill>
                <a:sym typeface="+mn-ea"/>
              </a:rPr>
              <a:t>  “ </a:t>
            </a:r>
            <a:r>
              <a:rPr lang="zh-CN" sz="3200" b="1">
                <a:solidFill>
                  <a:srgbClr val="FF0000"/>
                </a:solidFill>
                <a:sym typeface="+mn-ea"/>
              </a:rPr>
              <a:t>十五五</a:t>
            </a:r>
            <a:r>
              <a:rPr lang="en-US" altLang="zh-CN" sz="3200" b="1">
                <a:solidFill>
                  <a:srgbClr val="FF0000"/>
                </a:solidFill>
                <a:sym typeface="+mn-ea"/>
              </a:rPr>
              <a:t>”</a:t>
            </a:r>
            <a:r>
              <a:rPr lang="zh-CN" sz="3200" b="1">
                <a:solidFill>
                  <a:srgbClr val="FF0000"/>
                </a:solidFill>
                <a:sym typeface="+mn-ea"/>
              </a:rPr>
              <a:t>时期：</a:t>
            </a:r>
            <a:r>
              <a:rPr lang="zh-CN" sz="3200" b="1">
                <a:solidFill>
                  <a:srgbClr val="FF0000"/>
                </a:solidFill>
              </a:rPr>
              <a:t>重庆经济社会面临的挑战</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3457575"/>
          </a:xfrm>
          <a:prstGeom prst="rect">
            <a:avLst/>
          </a:prstGeom>
          <a:noFill/>
        </p:spPr>
        <p:txBody>
          <a:bodyPr wrap="square" rtlCol="0">
            <a:noAutofit/>
          </a:bodyPr>
          <a:p>
            <a:pPr indent="0" algn="l" fontAlgn="auto">
              <a:lnSpc>
                <a:spcPct val="100000"/>
              </a:lnSpc>
              <a:buFont typeface="+mj-ea"/>
              <a:buNone/>
            </a:pPr>
            <a:r>
              <a:rPr lang="en-US" altLang="zh-CN" sz="2000"/>
              <a:t>        </a:t>
            </a:r>
            <a:endParaRPr lang="en-US" altLang="zh-CN" sz="2000"/>
          </a:p>
          <a:p>
            <a:pPr indent="0" algn="l" fontAlgn="auto">
              <a:lnSpc>
                <a:spcPct val="100000"/>
              </a:lnSpc>
              <a:buFont typeface="+mj-ea"/>
              <a:buNone/>
            </a:pPr>
            <a:r>
              <a:rPr lang="en-US" altLang="zh-CN" sz="2000"/>
              <a:t>        </a:t>
            </a:r>
            <a:r>
              <a:rPr lang="zh-CN" sz="2000"/>
              <a:t>十五五时期是现代化新重庆建设积厚成势、整体跃升的关键阶段，重庆将迎来直辖</a:t>
            </a:r>
            <a:r>
              <a:rPr lang="en-US" altLang="zh-CN" sz="2000"/>
              <a:t>30</a:t>
            </a:r>
            <a:r>
              <a:rPr lang="zh-CN" altLang="en-US" sz="2000"/>
              <a:t>周年、长江经济带发展战略实施</a:t>
            </a:r>
            <a:r>
              <a:rPr lang="en-US" altLang="zh-CN" sz="2000"/>
              <a:t>10</a:t>
            </a:r>
            <a:r>
              <a:rPr lang="zh-CN" altLang="en-US" sz="2000"/>
              <a:t>周年、成渝地区双城经济圈建设</a:t>
            </a:r>
            <a:r>
              <a:rPr lang="en-US" altLang="zh-CN" sz="2000"/>
              <a:t>10</a:t>
            </a:r>
            <a:r>
              <a:rPr lang="zh-CN" altLang="en-US" sz="2000"/>
              <a:t>周年等系列重要历史节点，经济社会发展呈现</a:t>
            </a:r>
            <a:r>
              <a:rPr lang="en-US" altLang="zh-CN" sz="2000">
                <a:highlight>
                  <a:srgbClr val="FFFF00"/>
                </a:highlight>
              </a:rPr>
              <a:t>“</a:t>
            </a:r>
            <a:r>
              <a:rPr lang="zh-CN" altLang="en-US" sz="2000">
                <a:highlight>
                  <a:srgbClr val="FFFF00"/>
                </a:highlight>
              </a:rPr>
              <a:t>五大新阶段</a:t>
            </a:r>
            <a:r>
              <a:rPr lang="en-US" altLang="zh-CN" sz="2000">
                <a:highlight>
                  <a:srgbClr val="FFFF00"/>
                </a:highlight>
              </a:rPr>
              <a:t>”</a:t>
            </a:r>
            <a:r>
              <a:rPr lang="zh-CN" altLang="en-US" sz="2000">
                <a:highlight>
                  <a:srgbClr val="FFFF00"/>
                </a:highlight>
              </a:rPr>
              <a:t>：</a:t>
            </a:r>
            <a:endParaRPr lang="zh-CN" altLang="en-US" sz="2000">
              <a:highlight>
                <a:srgbClr val="FFFF00"/>
              </a:highlight>
            </a:endParaRPr>
          </a:p>
          <a:p>
            <a:pPr indent="0" algn="l" fontAlgn="auto">
              <a:lnSpc>
                <a:spcPct val="100000"/>
              </a:lnSpc>
              <a:buFont typeface="+mj-ea"/>
              <a:buNone/>
            </a:pPr>
            <a:endParaRPr lang="zh-CN" altLang="en-US" sz="2000">
              <a:highlight>
                <a:srgbClr val="FFFF00"/>
              </a:highlight>
            </a:endParaRPr>
          </a:p>
          <a:p>
            <a:pPr marL="457200" indent="-457200" algn="l" fontAlgn="auto">
              <a:lnSpc>
                <a:spcPct val="100000"/>
              </a:lnSpc>
              <a:buFont typeface="+mj-ea"/>
              <a:buAutoNum type="circleNumDbPlain"/>
            </a:pPr>
            <a:r>
              <a:rPr lang="zh-CN" altLang="en-US" sz="2000"/>
              <a:t>发展动能从主要依靠传统要素驱动加快转向创新驱动新质生产力发展的新阶段</a:t>
            </a:r>
            <a:endParaRPr lang="zh-CN" altLang="en-US" sz="2000"/>
          </a:p>
          <a:p>
            <a:pPr marL="457200" indent="-457200" algn="l" fontAlgn="auto">
              <a:lnSpc>
                <a:spcPct val="100000"/>
              </a:lnSpc>
              <a:buFont typeface="+mj-ea"/>
              <a:buAutoNum type="circleNumDbPlain"/>
            </a:pPr>
            <a:r>
              <a:rPr lang="zh-CN" altLang="en-US" sz="2000"/>
              <a:t>开放格局从平台构建、通道链接加快转向扩大制度型开放、放大枢纽综合效能的新阶段</a:t>
            </a:r>
            <a:endParaRPr lang="zh-CN" altLang="en-US" sz="2000"/>
          </a:p>
          <a:p>
            <a:pPr marL="457200" indent="-457200" algn="l" fontAlgn="auto">
              <a:lnSpc>
                <a:spcPct val="100000"/>
              </a:lnSpc>
              <a:buFont typeface="+mj-ea"/>
              <a:buAutoNum type="circleNumDbPlain"/>
            </a:pPr>
            <a:r>
              <a:rPr lang="zh-CN" altLang="en-US" sz="2000"/>
              <a:t>治理模式从数字赋能条块治理加快转向</a:t>
            </a:r>
            <a:r>
              <a:rPr lang="en-US" altLang="zh-CN" sz="2000"/>
              <a:t>AI</a:t>
            </a:r>
            <a:r>
              <a:rPr lang="zh-CN" altLang="en-US" sz="2000"/>
              <a:t>赋能整体治理的新阶段</a:t>
            </a:r>
            <a:endParaRPr lang="zh-CN" altLang="en-US" sz="2000"/>
          </a:p>
          <a:p>
            <a:pPr marL="457200" indent="-457200" algn="l" fontAlgn="auto">
              <a:lnSpc>
                <a:spcPct val="100000"/>
              </a:lnSpc>
              <a:buFont typeface="+mj-ea"/>
              <a:buAutoNum type="circleNumDbPlain"/>
            </a:pPr>
            <a:r>
              <a:rPr lang="zh-CN" altLang="en-US" sz="2000"/>
              <a:t>民生建设从保障基本、兜住底线加快转向统筹兜底保障与促进惠普均衡、共同富裕的新阶段</a:t>
            </a:r>
            <a:endParaRPr lang="zh-CN" altLang="en-US" sz="2000"/>
          </a:p>
          <a:p>
            <a:pPr marL="457200" indent="-457200" algn="l" fontAlgn="auto">
              <a:lnSpc>
                <a:spcPct val="100000"/>
              </a:lnSpc>
              <a:buFont typeface="+mj-ea"/>
              <a:buAutoNum type="circleNumDbPlain"/>
            </a:pPr>
            <a:r>
              <a:rPr lang="zh-CN" altLang="en-US" sz="2000"/>
              <a:t>人口发展由总量较快增长、人口红利充分释放加快转向老龄化少子化和区域分化加剧、人才红利接续赋能的新阶段</a:t>
            </a:r>
            <a:endParaRPr lang="zh-CN" altLang="en-US" sz="2000"/>
          </a:p>
          <a:p>
            <a:pPr marL="457200" indent="-457200" algn="l" fontAlgn="auto">
              <a:lnSpc>
                <a:spcPct val="100000"/>
              </a:lnSpc>
              <a:buFont typeface="+mj-ea"/>
              <a:buAutoNum type="circleNumDbPlain"/>
            </a:pPr>
            <a:endParaRPr lang="zh-CN" altLang="en-US" sz="2000">
              <a:sym typeface="+mn-ea"/>
            </a:endParaRPr>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sym typeface="+mn-ea"/>
              </a:rPr>
              <a:t> 3</a:t>
            </a:r>
            <a:r>
              <a:rPr lang="zh-CN" altLang="en-US" sz="3200" b="1">
                <a:solidFill>
                  <a:srgbClr val="FF0000"/>
                </a:solidFill>
                <a:sym typeface="+mn-ea"/>
              </a:rPr>
              <a:t>、</a:t>
            </a:r>
            <a:r>
              <a:rPr lang="en-US" altLang="zh-CN" sz="3200" b="1">
                <a:solidFill>
                  <a:srgbClr val="FF0000"/>
                </a:solidFill>
                <a:sym typeface="+mn-ea"/>
              </a:rPr>
              <a:t>“ </a:t>
            </a:r>
            <a:r>
              <a:rPr lang="zh-CN" sz="3200" b="1">
                <a:solidFill>
                  <a:srgbClr val="FF0000"/>
                </a:solidFill>
                <a:sym typeface="+mn-ea"/>
              </a:rPr>
              <a:t>十五五</a:t>
            </a:r>
            <a:r>
              <a:rPr lang="en-US" altLang="zh-CN" sz="3200" b="1">
                <a:solidFill>
                  <a:srgbClr val="FF0000"/>
                </a:solidFill>
                <a:sym typeface="+mn-ea"/>
              </a:rPr>
              <a:t>”</a:t>
            </a:r>
            <a:r>
              <a:rPr lang="zh-CN" sz="3200" b="1">
                <a:solidFill>
                  <a:srgbClr val="FF0000"/>
                </a:solidFill>
                <a:sym typeface="+mn-ea"/>
              </a:rPr>
              <a:t>时期：</a:t>
            </a:r>
            <a:r>
              <a:rPr lang="zh-CN" sz="3200" b="1">
                <a:solidFill>
                  <a:srgbClr val="FF0000"/>
                </a:solidFill>
              </a:rPr>
              <a:t>重庆经济社会面临的机遇</a:t>
            </a:r>
            <a:endParaRPr lang="zh-CN" altLang="en-US" sz="3200" b="1">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5546725"/>
          </a:xfrm>
          <a:prstGeom prst="rect">
            <a:avLst/>
          </a:prstGeom>
          <a:noFill/>
        </p:spPr>
        <p:txBody>
          <a:bodyPr wrap="square" rtlCol="0">
            <a:noAutofit/>
          </a:bodyPr>
          <a:p>
            <a:pPr indent="0" algn="l" fontAlgn="auto">
              <a:lnSpc>
                <a:spcPct val="100000"/>
              </a:lnSpc>
              <a:buFont typeface="+mj-ea"/>
              <a:buNone/>
            </a:pPr>
            <a:r>
              <a:rPr lang="zh-CN" altLang="en-US" sz="2000">
                <a:highlight>
                  <a:srgbClr val="FFFF00"/>
                </a:highlight>
                <a:sym typeface="+mn-ea"/>
              </a:rPr>
              <a:t>拥有</a:t>
            </a:r>
            <a:r>
              <a:rPr lang="en-US" altLang="zh-CN" sz="2000">
                <a:highlight>
                  <a:srgbClr val="FFFF00"/>
                </a:highlight>
                <a:sym typeface="+mn-ea"/>
              </a:rPr>
              <a:t>“</a:t>
            </a:r>
            <a:r>
              <a:rPr lang="zh-CN" altLang="en-US" sz="2000">
                <a:highlight>
                  <a:srgbClr val="FFFF00"/>
                </a:highlight>
                <a:sym typeface="+mn-ea"/>
              </a:rPr>
              <a:t>六大机遇</a:t>
            </a:r>
            <a:r>
              <a:rPr lang="en-US" altLang="zh-CN" sz="2000">
                <a:highlight>
                  <a:srgbClr val="FFFF00"/>
                </a:highlight>
                <a:sym typeface="+mn-ea"/>
              </a:rPr>
              <a:t>”</a:t>
            </a:r>
            <a:r>
              <a:rPr lang="zh-CN" altLang="en-US" sz="2000">
                <a:highlight>
                  <a:srgbClr val="FFFF00"/>
                </a:highlight>
                <a:sym typeface="+mn-ea"/>
              </a:rPr>
              <a:t>：</a:t>
            </a:r>
            <a:endParaRPr lang="zh-CN" altLang="en-US" sz="2000">
              <a:highlight>
                <a:srgbClr val="FFFF00"/>
              </a:highlight>
              <a:sym typeface="+mn-ea"/>
            </a:endParaRPr>
          </a:p>
          <a:p>
            <a:pPr indent="0" algn="l" fontAlgn="auto">
              <a:lnSpc>
                <a:spcPct val="100000"/>
              </a:lnSpc>
              <a:buFont typeface="+mj-ea"/>
              <a:buNone/>
            </a:pPr>
            <a:endParaRPr lang="zh-CN" altLang="en-US" sz="2000">
              <a:sym typeface="+mn-ea"/>
            </a:endParaRPr>
          </a:p>
          <a:p>
            <a:pPr marL="457200" indent="-457200" algn="l" fontAlgn="auto">
              <a:lnSpc>
                <a:spcPct val="100000"/>
              </a:lnSpc>
              <a:buFont typeface="+mj-ea"/>
              <a:buAutoNum type="circleNumDbPlain"/>
            </a:pPr>
            <a:r>
              <a:rPr lang="zh-CN" altLang="en-US" sz="2000">
                <a:sym typeface="+mn-ea"/>
              </a:rPr>
              <a:t>新时代西部大开发重要战略支点全面赋能</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内陆开放综合枢纽集成打造</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成渝地区双城经济圈建设纳入国家区域重大战略</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科技创新引领现代化产业体系迭代升级</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超大城市发展服务安全治理现代化释能增效</a:t>
            </a:r>
            <a:endParaRPr lang="zh-CN" altLang="en-US" sz="2000">
              <a:sym typeface="+mn-ea"/>
            </a:endParaRPr>
          </a:p>
          <a:p>
            <a:pPr marL="457200" indent="-457200" algn="l" fontAlgn="auto">
              <a:lnSpc>
                <a:spcPct val="100000"/>
              </a:lnSpc>
              <a:buFont typeface="+mj-ea"/>
              <a:buAutoNum type="circleNumDbPlain"/>
            </a:pPr>
            <a:r>
              <a:rPr lang="zh-CN" altLang="en-US" sz="2000">
                <a:sym typeface="+mn-ea"/>
              </a:rPr>
              <a:t>数智赋能全面深化改革纵深推进</a:t>
            </a:r>
            <a:endParaRPr lang="zh-CN" altLang="en-US" sz="2000">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0" y="1701165"/>
            <a:ext cx="12190730" cy="2544445"/>
          </a:xfrm>
          <a:prstGeom prst="rect">
            <a:avLst/>
          </a:prstGeom>
          <a:noFill/>
        </p:spPr>
        <p:txBody>
          <a:bodyPr wrap="square" rtlCol="0">
            <a:noAutofit/>
          </a:bodyPr>
          <a:p>
            <a:pPr indent="360045" algn="ctr" fontAlgn="auto">
              <a:lnSpc>
                <a:spcPct val="150000"/>
              </a:lnSpc>
            </a:pPr>
            <a:r>
              <a:rPr lang="zh-CN" altLang="en-US" sz="3600" b="1">
                <a:solidFill>
                  <a:srgbClr val="FF0000"/>
                </a:solidFill>
                <a:latin typeface="微软雅黑" panose="020B0503020204020204" charset="-122"/>
                <a:ea typeface="微软雅黑" panose="020B0503020204020204" charset="-122"/>
                <a:cs typeface="+mn-ea"/>
              </a:rPr>
              <a:t>第三部分</a:t>
            </a:r>
            <a:endParaRPr lang="zh-CN" altLang="en-US" sz="3600" b="1">
              <a:solidFill>
                <a:srgbClr val="FF0000"/>
              </a:solidFill>
              <a:latin typeface="微软雅黑" panose="020B0503020204020204" charset="-122"/>
              <a:ea typeface="微软雅黑" panose="020B0503020204020204" charset="-122"/>
              <a:cs typeface="+mn-ea"/>
            </a:endParaRPr>
          </a:p>
          <a:p>
            <a:pPr indent="360045" algn="ctr" fontAlgn="auto">
              <a:lnSpc>
                <a:spcPct val="150000"/>
              </a:lnSpc>
            </a:pPr>
            <a:r>
              <a:rPr lang="en-US" altLang="zh-CN" sz="3600" b="1">
                <a:solidFill>
                  <a:srgbClr val="FF0000"/>
                </a:solidFill>
                <a:latin typeface="微软雅黑" panose="020B0503020204020204" charset="-122"/>
                <a:ea typeface="微软雅黑" panose="020B0503020204020204" charset="-122"/>
                <a:cs typeface="+mn-ea"/>
              </a:rPr>
              <a:t>“</a:t>
            </a:r>
            <a:r>
              <a:rPr lang="zh-CN" altLang="en-US" sz="3600" b="1">
                <a:solidFill>
                  <a:srgbClr val="FF0000"/>
                </a:solidFill>
                <a:latin typeface="微软雅黑" panose="020B0503020204020204" charset="-122"/>
                <a:ea typeface="微软雅黑" panose="020B0503020204020204" charset="-122"/>
                <a:cs typeface="+mn-ea"/>
              </a:rPr>
              <a:t>十五五</a:t>
            </a:r>
            <a:r>
              <a:rPr lang="en-US" altLang="zh-CN" sz="3600" b="1">
                <a:solidFill>
                  <a:srgbClr val="FF0000"/>
                </a:solidFill>
                <a:latin typeface="微软雅黑" panose="020B0503020204020204" charset="-122"/>
                <a:ea typeface="微软雅黑" panose="020B0503020204020204" charset="-122"/>
                <a:cs typeface="+mn-ea"/>
              </a:rPr>
              <a:t>”</a:t>
            </a:r>
            <a:r>
              <a:rPr lang="zh-CN" altLang="en-US" sz="3600" b="1">
                <a:solidFill>
                  <a:srgbClr val="FF0000"/>
                </a:solidFill>
                <a:latin typeface="微软雅黑" panose="020B0503020204020204" charset="-122"/>
                <a:ea typeface="微软雅黑" panose="020B0503020204020204" charset="-122"/>
                <a:cs typeface="+mn-ea"/>
              </a:rPr>
              <a:t>时期重庆经济社会发展的指导思想和目标要求</a:t>
            </a: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ctr" fontAlgn="auto">
              <a:lnSpc>
                <a:spcPct val="150000"/>
              </a:lnSpc>
            </a:pPr>
            <a:r>
              <a:rPr lang="en-US" altLang="zh-CN" sz="2000">
                <a:latin typeface="+mn-ea"/>
                <a:cs typeface="+mn-ea"/>
                <a:sym typeface="+mn-ea"/>
              </a:rPr>
              <a:t>                         </a:t>
            </a:r>
            <a:endParaRPr lang="zh-CN" altLang="en-US" sz="2000">
              <a:latin typeface="+mn-ea"/>
              <a:cs typeface="+mn-ea"/>
            </a:endParaRPr>
          </a:p>
          <a:p>
            <a:pPr indent="360045" algn="l" fontAlgn="auto">
              <a:lnSpc>
                <a:spcPct val="150000"/>
              </a:lnSpc>
            </a:pPr>
            <a:endParaRPr lang="zh-CN" altLang="en-US" sz="2000">
              <a:latin typeface="+mn-ea"/>
              <a:cs typeface="+mn-ea"/>
            </a:endParaRPr>
          </a:p>
          <a:p>
            <a:pPr indent="360045" algn="l" fontAlgn="auto">
              <a:lnSpc>
                <a:spcPct val="150000"/>
              </a:lnSpc>
            </a:pP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1043305"/>
            <a:ext cx="11832590" cy="3121025"/>
          </a:xfrm>
          <a:prstGeom prst="rect">
            <a:avLst/>
          </a:prstGeom>
          <a:noFill/>
        </p:spPr>
        <p:txBody>
          <a:bodyPr wrap="square" rtlCol="0">
            <a:noAutofit/>
          </a:bodyPr>
          <a:p>
            <a:pPr indent="0" algn="l" fontAlgn="auto">
              <a:lnSpc>
                <a:spcPct val="100000"/>
              </a:lnSpc>
              <a:buFont typeface="+mj-ea"/>
              <a:buNone/>
            </a:pPr>
            <a:r>
              <a:rPr lang="en-US" altLang="zh-CN" sz="2000"/>
              <a:t>         </a:t>
            </a:r>
            <a:endParaRPr lang="en-US" altLang="zh-CN" sz="2000"/>
          </a:p>
          <a:p>
            <a:pPr indent="0" algn="l" fontAlgn="auto">
              <a:lnSpc>
                <a:spcPct val="100000"/>
              </a:lnSpc>
              <a:buFont typeface="+mj-ea"/>
              <a:buNone/>
            </a:pPr>
            <a:r>
              <a:rPr lang="en-US" altLang="zh-CN" sz="2000"/>
              <a:t>         </a:t>
            </a:r>
            <a:r>
              <a:rPr lang="zh-CN" altLang="en-US" sz="2000"/>
              <a:t>坚持马克思列宁主义、毛泽东思想、邓小平理论、</a:t>
            </a:r>
            <a:r>
              <a:rPr lang="en-US" altLang="zh-CN" sz="2000"/>
              <a:t>“</a:t>
            </a:r>
            <a:r>
              <a:rPr lang="zh-CN" altLang="en-US" sz="2000"/>
              <a:t>三个代表</a:t>
            </a:r>
            <a:r>
              <a:rPr lang="en-US" altLang="zh-CN" sz="2000"/>
              <a:t>”</a:t>
            </a:r>
            <a:r>
              <a:rPr lang="zh-CN" altLang="en-US" sz="2000"/>
              <a:t>重要思想、科学发展观，全面贯彻习近平新时代中国特色社会主义思想，深入贯彻党的二十大和二十届历次全会精神，深入落实习近平总书记视察重庆重要讲话重要指示精神，聚焦做实</a:t>
            </a:r>
            <a:r>
              <a:rPr lang="en-US" altLang="zh-CN" sz="2000"/>
              <a:t>“</a:t>
            </a:r>
            <a:r>
              <a:rPr lang="zh-CN" altLang="en-US" sz="2000"/>
              <a:t>两大定位</a:t>
            </a:r>
            <a:r>
              <a:rPr lang="en-US" altLang="zh-CN" sz="2000"/>
              <a:t>”</a:t>
            </a:r>
            <a:r>
              <a:rPr lang="zh-CN" altLang="en-US" sz="2000"/>
              <a:t>、发挥</a:t>
            </a:r>
            <a:r>
              <a:rPr lang="en-US" altLang="zh-CN" sz="2000"/>
              <a:t>“</a:t>
            </a:r>
            <a:r>
              <a:rPr lang="zh-CN" altLang="en-US" sz="2000"/>
              <a:t>三个作用</a:t>
            </a:r>
            <a:r>
              <a:rPr lang="en-US" altLang="zh-CN" sz="2000"/>
              <a:t>”</a:t>
            </a:r>
            <a:r>
              <a:rPr lang="zh-CN" altLang="en-US" sz="2000"/>
              <a:t>，统筹推进</a:t>
            </a:r>
            <a:r>
              <a:rPr lang="en-US" altLang="zh-CN" sz="2000"/>
              <a:t>“</a:t>
            </a:r>
            <a:r>
              <a:rPr lang="zh-CN" altLang="en-US" sz="2000"/>
              <a:t>五位一体</a:t>
            </a:r>
            <a:r>
              <a:rPr lang="en-US" altLang="zh-CN" sz="2000"/>
              <a:t>”</a:t>
            </a:r>
            <a:r>
              <a:rPr lang="zh-CN" altLang="en-US" sz="2000"/>
              <a:t>总体布局，协调推进</a:t>
            </a:r>
            <a:r>
              <a:rPr lang="en-US" altLang="zh-CN" sz="2000"/>
              <a:t>“</a:t>
            </a:r>
            <a:r>
              <a:rPr lang="zh-CN" altLang="en-US" sz="2000"/>
              <a:t>四个全面</a:t>
            </a:r>
            <a:r>
              <a:rPr lang="en-US" altLang="zh-CN" sz="2000"/>
              <a:t>”</a:t>
            </a:r>
            <a:r>
              <a:rPr lang="zh-CN" altLang="en-US" sz="2000"/>
              <a:t>战略布局，完整准确全面贯彻新发展理念，主动服务和融入新发展格局，坚持稳中求进工作总基调，坚持以经济建设为中心，以推动高质量发展为主题，以改革创新为根本动力，以满足人民日益增长的美好生活需要为根本目的，以全面从严治党为根本保障，</a:t>
            </a:r>
            <a:r>
              <a:rPr lang="zh-CN" altLang="en-US" sz="2000">
                <a:highlight>
                  <a:srgbClr val="FFFF00"/>
                </a:highlight>
              </a:rPr>
              <a:t>着力增强现代产业支撑力、科技创新策源力、开放枢纽辐射力、数智变革牵引力和党的建设统领力</a:t>
            </a:r>
            <a:r>
              <a:rPr lang="zh-CN" altLang="en-US" sz="2000"/>
              <a:t>，推动经济实现质的有效提升和量的合理增长，推动人的全面发展、全体人民共同富裕迈出坚实步伐，确保基本实现社会主义现代化取得决定性进展，以实干实绩实效奋力谱写中国式现代化重庆篇章。</a:t>
            </a: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 1</a:t>
            </a:r>
            <a:r>
              <a:rPr lang="zh-CN" altLang="en-US" sz="3200" b="1">
                <a:solidFill>
                  <a:srgbClr val="FF0000"/>
                </a:solidFill>
              </a:rPr>
              <a:t>、</a:t>
            </a:r>
            <a:r>
              <a:rPr lang="en-US" altLang="zh-CN" sz="3200" b="1">
                <a:solidFill>
                  <a:srgbClr val="FF0000"/>
                </a:solidFill>
              </a:rPr>
              <a:t> “ </a:t>
            </a:r>
            <a:r>
              <a:rPr lang="zh-CN" sz="3200" b="1">
                <a:solidFill>
                  <a:srgbClr val="FF0000"/>
                </a:solidFill>
              </a:rPr>
              <a:t>十五五</a:t>
            </a:r>
            <a:r>
              <a:rPr lang="en-US" altLang="zh-CN" sz="3200" b="1">
                <a:solidFill>
                  <a:srgbClr val="FF0000"/>
                </a:solidFill>
              </a:rPr>
              <a:t>”</a:t>
            </a:r>
            <a:r>
              <a:rPr lang="zh-CN" sz="3200" b="1">
                <a:solidFill>
                  <a:srgbClr val="FF0000"/>
                </a:solidFill>
              </a:rPr>
              <a:t>时期：经济社会发展的指导思想</a:t>
            </a:r>
            <a:endParaRPr lang="zh-CN" sz="3200" b="1">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41680"/>
            <a:ext cx="11832590" cy="5405755"/>
          </a:xfrm>
          <a:prstGeom prst="rect">
            <a:avLst/>
          </a:prstGeom>
          <a:noFill/>
        </p:spPr>
        <p:txBody>
          <a:bodyPr wrap="square" rtlCol="0">
            <a:noAutofit/>
          </a:bodyPr>
          <a:p>
            <a:pPr indent="0" algn="l" fontAlgn="auto">
              <a:lnSpc>
                <a:spcPct val="100000"/>
              </a:lnSpc>
              <a:buFont typeface="+mj-ea"/>
              <a:buNone/>
            </a:pPr>
            <a:r>
              <a:rPr lang="en-US" altLang="zh-CN" sz="2000"/>
              <a:t>   </a:t>
            </a:r>
            <a:r>
              <a:rPr lang="zh-CN" altLang="en-US" sz="2000"/>
              <a:t>推动</a:t>
            </a:r>
            <a:r>
              <a:rPr lang="en-US" altLang="zh-CN" sz="2000"/>
              <a:t>“</a:t>
            </a:r>
            <a:r>
              <a:rPr lang="zh-CN" altLang="en-US" sz="2000"/>
              <a:t>十五五</a:t>
            </a:r>
            <a:r>
              <a:rPr lang="en-US" altLang="zh-CN" sz="2000"/>
              <a:t>”</a:t>
            </a:r>
            <a:r>
              <a:rPr lang="zh-CN" altLang="en-US" sz="2000"/>
              <a:t>时期经济社会发展，必须牢牢把握、全面贯彻党中央明确的</a:t>
            </a:r>
            <a:r>
              <a:rPr lang="en-US" altLang="zh-CN" sz="2000"/>
              <a:t>“</a:t>
            </a:r>
            <a:r>
              <a:rPr lang="zh-CN" altLang="en-US" sz="2000"/>
              <a:t>六个坚持</a:t>
            </a:r>
            <a:r>
              <a:rPr lang="en-US" altLang="zh-CN" sz="2000"/>
              <a:t>”</a:t>
            </a:r>
            <a:r>
              <a:rPr lang="zh-CN" altLang="en-US" sz="2000"/>
              <a:t>原则。</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rgbClr val="7030A0"/>
                </a:solidFill>
              </a:rPr>
              <a:t>（</a:t>
            </a:r>
            <a:r>
              <a:rPr lang="en-US" altLang="zh-CN" sz="2400" b="1">
                <a:solidFill>
                  <a:srgbClr val="7030A0"/>
                </a:solidFill>
              </a:rPr>
              <a:t>1</a:t>
            </a:r>
            <a:r>
              <a:rPr lang="zh-CN" altLang="en-US" sz="2400" b="1">
                <a:solidFill>
                  <a:srgbClr val="7030A0"/>
                </a:solidFill>
              </a:rPr>
              <a:t>）坚持党的全面领导。</a:t>
            </a:r>
            <a:endParaRPr lang="zh-CN" altLang="en-US" sz="2400" b="1">
              <a:solidFill>
                <a:srgbClr val="7030A0"/>
              </a:solidFill>
            </a:endParaRPr>
          </a:p>
          <a:p>
            <a:pPr indent="0" algn="l" fontAlgn="auto">
              <a:lnSpc>
                <a:spcPct val="100000"/>
              </a:lnSpc>
              <a:buFont typeface="+mj-ea"/>
              <a:buNone/>
            </a:pPr>
            <a:r>
              <a:rPr lang="zh-CN" altLang="en-US" sz="2000"/>
              <a:t> </a:t>
            </a:r>
            <a:r>
              <a:rPr lang="en-US" altLang="zh-CN" sz="2000"/>
              <a:t>          </a:t>
            </a:r>
            <a:r>
              <a:rPr lang="zh-CN" altLang="en-US" sz="2000"/>
              <a:t>坚决维护党中央权威和集中统一领导，深刻领悟</a:t>
            </a:r>
            <a:r>
              <a:rPr lang="en-US" altLang="zh-CN" sz="2000"/>
              <a:t>“</a:t>
            </a:r>
            <a:r>
              <a:rPr lang="zh-CN" altLang="en-US" sz="2000"/>
              <a:t>两个确立</a:t>
            </a:r>
            <a:r>
              <a:rPr lang="en-US" altLang="zh-CN" sz="2000"/>
              <a:t>”</a:t>
            </a:r>
            <a:r>
              <a:rPr lang="zh-CN" altLang="en-US" sz="2000"/>
              <a:t>的决定性意义，把坚决做到</a:t>
            </a:r>
            <a:r>
              <a:rPr lang="en-US" altLang="zh-CN" sz="2000"/>
              <a:t>“</a:t>
            </a:r>
            <a:r>
              <a:rPr lang="zh-CN" altLang="en-US" sz="2000"/>
              <a:t>两个维护</a:t>
            </a:r>
            <a:r>
              <a:rPr lang="en-US" altLang="zh-CN" sz="2000"/>
              <a:t>” </a:t>
            </a:r>
            <a:endParaRPr lang="en-US" altLang="zh-CN" sz="2000"/>
          </a:p>
          <a:p>
            <a:pPr indent="0" algn="l" fontAlgn="auto">
              <a:lnSpc>
                <a:spcPct val="100000"/>
              </a:lnSpc>
              <a:buFont typeface="+mj-ea"/>
              <a:buNone/>
            </a:pPr>
            <a:r>
              <a:rPr lang="en-US" altLang="zh-CN" sz="2000"/>
              <a:t>           </a:t>
            </a:r>
            <a:r>
              <a:rPr lang="zh-CN" altLang="en-US" sz="2000"/>
              <a:t>融入现代化新重庆建设各方面全过程，完善抓党建带全局工作体系，推动习近平总书记重要指示批</a:t>
            </a:r>
            <a:endParaRPr lang="zh-CN" altLang="en-US" sz="2000"/>
          </a:p>
          <a:p>
            <a:pPr indent="0" algn="l" fontAlgn="auto">
              <a:lnSpc>
                <a:spcPct val="100000"/>
              </a:lnSpc>
              <a:buFont typeface="+mj-ea"/>
              <a:buNone/>
            </a:pPr>
            <a:r>
              <a:rPr lang="zh-CN" altLang="en-US" sz="2000"/>
              <a:t> </a:t>
            </a:r>
            <a:r>
              <a:rPr lang="en-US" altLang="zh-CN" sz="2000"/>
              <a:t>          </a:t>
            </a:r>
            <a:r>
              <a:rPr lang="zh-CN" altLang="en-US" sz="2000"/>
              <a:t>示和党中央宏观部署在市域中观和基层微观落实落地，确保</a:t>
            </a:r>
            <a:r>
              <a:rPr lang="en-US" altLang="zh-CN" sz="2000"/>
              <a:t>“</a:t>
            </a:r>
            <a:r>
              <a:rPr lang="zh-CN" altLang="en-US" sz="2000"/>
              <a:t>总书记有号令、党中央有部署，重庆</a:t>
            </a:r>
            <a:endParaRPr lang="zh-CN" altLang="en-US" sz="2000"/>
          </a:p>
          <a:p>
            <a:pPr indent="0" algn="l" fontAlgn="auto">
              <a:lnSpc>
                <a:spcPct val="100000"/>
              </a:lnSpc>
              <a:buFont typeface="+mj-ea"/>
              <a:buNone/>
            </a:pPr>
            <a:r>
              <a:rPr lang="zh-CN" altLang="en-US" sz="2000"/>
              <a:t> </a:t>
            </a:r>
            <a:r>
              <a:rPr lang="en-US" altLang="zh-CN" sz="2000"/>
              <a:t>          </a:t>
            </a:r>
            <a:r>
              <a:rPr lang="zh-CN" altLang="en-US" sz="2000"/>
              <a:t>见行动</a:t>
            </a:r>
            <a:r>
              <a:rPr lang="en-US" altLang="zh-CN" sz="2000"/>
              <a:t>”</a:t>
            </a:r>
            <a:r>
              <a:rPr lang="zh-CN" altLang="en-US" sz="2000"/>
              <a:t>一贯到底。</a:t>
            </a:r>
            <a:endParaRPr lang="zh-CN" altLang="en-US" sz="2000"/>
          </a:p>
          <a:p>
            <a:pPr indent="0" algn="l" fontAlgn="auto">
              <a:lnSpc>
                <a:spcPct val="100000"/>
              </a:lnSpc>
              <a:buFont typeface="+mj-ea"/>
              <a:buNone/>
            </a:pPr>
            <a:r>
              <a:rPr lang="zh-CN" altLang="en-US" sz="2400" b="1">
                <a:solidFill>
                  <a:srgbClr val="7030A0"/>
                </a:solidFill>
              </a:rPr>
              <a:t>（</a:t>
            </a:r>
            <a:r>
              <a:rPr lang="en-US" altLang="zh-CN" sz="2400" b="1">
                <a:solidFill>
                  <a:srgbClr val="7030A0"/>
                </a:solidFill>
              </a:rPr>
              <a:t>2</a:t>
            </a:r>
            <a:r>
              <a:rPr lang="zh-CN" altLang="en-US" sz="2400" b="1">
                <a:solidFill>
                  <a:srgbClr val="7030A0"/>
                </a:solidFill>
              </a:rPr>
              <a:t>）坚持人民至上。</a:t>
            </a:r>
            <a:endParaRPr lang="zh-CN" altLang="en-US" sz="2400" b="1">
              <a:solidFill>
                <a:srgbClr val="7030A0"/>
              </a:solidFill>
            </a:endParaRPr>
          </a:p>
          <a:p>
            <a:pPr indent="0" algn="l" fontAlgn="auto">
              <a:lnSpc>
                <a:spcPct val="100000"/>
              </a:lnSpc>
              <a:buFont typeface="+mj-ea"/>
              <a:buNone/>
            </a:pPr>
            <a:r>
              <a:rPr lang="zh-CN" altLang="en-US" sz="2000"/>
              <a:t> </a:t>
            </a:r>
            <a:r>
              <a:rPr lang="en-US" altLang="zh-CN" sz="2000"/>
              <a:t>          </a:t>
            </a:r>
            <a:r>
              <a:rPr lang="zh-CN" altLang="en-US" sz="2000"/>
              <a:t>深入践行</a:t>
            </a:r>
            <a:r>
              <a:rPr lang="en-US" altLang="zh-CN" sz="2000"/>
              <a:t>“</a:t>
            </a:r>
            <a:r>
              <a:rPr lang="zh-CN" altLang="en-US" sz="2000"/>
              <a:t>中国式现代化，民生为大</a:t>
            </a:r>
            <a:r>
              <a:rPr lang="en-US" altLang="zh-CN" sz="2000"/>
              <a:t>”</a:t>
            </a:r>
            <a:r>
              <a:rPr lang="zh-CN" altLang="en-US" sz="2000"/>
              <a:t>理念，注重在发展中保障和改善民生，在满足民生需求中拓展</a:t>
            </a:r>
            <a:r>
              <a:rPr lang="en-US" altLang="zh-CN" sz="2000"/>
              <a:t>  </a:t>
            </a:r>
            <a:endParaRPr lang="en-US" altLang="zh-CN" sz="2000"/>
          </a:p>
          <a:p>
            <a:pPr indent="0" algn="l" fontAlgn="auto">
              <a:lnSpc>
                <a:spcPct val="100000"/>
              </a:lnSpc>
              <a:buFont typeface="+mj-ea"/>
              <a:buNone/>
            </a:pPr>
            <a:r>
              <a:rPr lang="en-US" altLang="zh-CN" sz="2000"/>
              <a:t>           </a:t>
            </a:r>
            <a:r>
              <a:rPr lang="zh-CN" altLang="en-US" sz="2000"/>
              <a:t>发展空间，全面提升服务基层、服务企业、服务群众质效，推动经济和社会协调发展、物质文明和</a:t>
            </a:r>
            <a:endParaRPr lang="zh-CN" altLang="en-US" sz="2000"/>
          </a:p>
          <a:p>
            <a:pPr indent="0" algn="l" fontAlgn="auto">
              <a:lnSpc>
                <a:spcPct val="100000"/>
              </a:lnSpc>
              <a:buFont typeface="+mj-ea"/>
              <a:buNone/>
            </a:pPr>
            <a:r>
              <a:rPr lang="zh-CN" altLang="en-US" sz="2000"/>
              <a:t> </a:t>
            </a:r>
            <a:r>
              <a:rPr lang="en-US" altLang="zh-CN" sz="2000"/>
              <a:t>          </a:t>
            </a:r>
            <a:r>
              <a:rPr lang="zh-CN" altLang="en-US" sz="2000"/>
              <a:t>精神文明相得益彰，让群众获得感幸福感安全感更加充实。</a:t>
            </a:r>
            <a:endParaRPr lang="zh-CN" altLang="en-US" sz="2000"/>
          </a:p>
          <a:p>
            <a:pPr indent="0" algn="l" fontAlgn="auto">
              <a:lnSpc>
                <a:spcPct val="100000"/>
              </a:lnSpc>
              <a:buFont typeface="+mj-ea"/>
              <a:buNone/>
            </a:pPr>
            <a:r>
              <a:rPr lang="zh-CN" altLang="en-US" sz="2400" b="1">
                <a:solidFill>
                  <a:srgbClr val="7030A0"/>
                </a:solidFill>
              </a:rPr>
              <a:t>（</a:t>
            </a:r>
            <a:r>
              <a:rPr lang="en-US" altLang="zh-CN" sz="2400" b="1">
                <a:solidFill>
                  <a:srgbClr val="7030A0"/>
                </a:solidFill>
              </a:rPr>
              <a:t>3</a:t>
            </a:r>
            <a:r>
              <a:rPr lang="zh-CN" altLang="en-US" sz="2400" b="1">
                <a:solidFill>
                  <a:srgbClr val="7030A0"/>
                </a:solidFill>
              </a:rPr>
              <a:t>）坚持高质量发展。</a:t>
            </a:r>
            <a:endParaRPr lang="zh-CN" altLang="en-US" sz="2400" b="1">
              <a:solidFill>
                <a:srgbClr val="7030A0"/>
              </a:solidFill>
            </a:endParaRPr>
          </a:p>
          <a:p>
            <a:pPr indent="0" algn="l" fontAlgn="auto">
              <a:lnSpc>
                <a:spcPct val="100000"/>
              </a:lnSpc>
              <a:buFont typeface="+mj-ea"/>
              <a:buNone/>
            </a:pPr>
            <a:r>
              <a:rPr lang="zh-CN" altLang="en-US" sz="2000"/>
              <a:t> </a:t>
            </a:r>
            <a:r>
              <a:rPr lang="en-US" altLang="zh-CN" sz="2000"/>
              <a:t>          </a:t>
            </a:r>
            <a:r>
              <a:rPr lang="zh-CN" altLang="en-US" sz="2000"/>
              <a:t>以新发展理念引领发展，因地制宜发展新质生产力，把科技创新引领构建现代化产业体系、激发新</a:t>
            </a:r>
            <a:r>
              <a:rPr lang="en-US" altLang="zh-CN" sz="2000"/>
              <a:t>  </a:t>
            </a:r>
            <a:endParaRPr lang="en-US" altLang="zh-CN" sz="2000"/>
          </a:p>
          <a:p>
            <a:pPr indent="0" algn="l" fontAlgn="auto">
              <a:lnSpc>
                <a:spcPct val="100000"/>
              </a:lnSpc>
              <a:buFont typeface="+mj-ea"/>
              <a:buNone/>
            </a:pPr>
            <a:r>
              <a:rPr lang="en-US" altLang="zh-CN" sz="2000"/>
              <a:t>           </a:t>
            </a:r>
            <a:r>
              <a:rPr lang="zh-CN" altLang="en-US" sz="2000"/>
              <a:t>动能作为高质量发展的战略根基和核心引擎，以超常规举措推动发展模式全面转入创新驱动发展轨</a:t>
            </a:r>
            <a:endParaRPr lang="zh-CN" altLang="en-US" sz="2000"/>
          </a:p>
          <a:p>
            <a:pPr indent="0" algn="l" fontAlgn="auto">
              <a:lnSpc>
                <a:spcPct val="100000"/>
              </a:lnSpc>
              <a:buFont typeface="+mj-ea"/>
              <a:buNone/>
            </a:pPr>
            <a:r>
              <a:rPr lang="zh-CN" altLang="en-US" sz="2000"/>
              <a:t> </a:t>
            </a:r>
            <a:r>
              <a:rPr lang="en-US" altLang="zh-CN" sz="2000"/>
              <a:t>          </a:t>
            </a:r>
            <a:r>
              <a:rPr lang="zh-CN" altLang="en-US" sz="2000"/>
              <a:t>道，促进经济结构优化升级，加快形成市场主导、效益导向的内涵式高质量发展新模式，推动经济</a:t>
            </a:r>
            <a:endParaRPr lang="zh-CN" altLang="en-US" sz="2000"/>
          </a:p>
          <a:p>
            <a:pPr indent="0" algn="l" fontAlgn="auto">
              <a:lnSpc>
                <a:spcPct val="100000"/>
              </a:lnSpc>
              <a:buFont typeface="+mj-ea"/>
              <a:buNone/>
            </a:pPr>
            <a:r>
              <a:rPr lang="zh-CN" altLang="en-US" sz="2000"/>
              <a:t> </a:t>
            </a:r>
            <a:r>
              <a:rPr lang="en-US" altLang="zh-CN" sz="2000"/>
              <a:t>          </a:t>
            </a:r>
            <a:r>
              <a:rPr lang="zh-CN" altLang="en-US" sz="2000"/>
              <a:t>持续健康发展和社会全面进步。</a:t>
            </a: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2</a:t>
            </a:r>
            <a:r>
              <a:rPr lang="zh-CN" altLang="en-US" sz="3200" b="1">
                <a:solidFill>
                  <a:srgbClr val="FF0000"/>
                </a:solidFill>
              </a:rPr>
              <a:t>、</a:t>
            </a:r>
            <a:r>
              <a:rPr lang="en-US" altLang="zh-CN" sz="3200" b="1">
                <a:solidFill>
                  <a:srgbClr val="FF0000"/>
                </a:solidFill>
              </a:rPr>
              <a:t> “ </a:t>
            </a:r>
            <a:r>
              <a:rPr lang="zh-CN" sz="3200" b="1">
                <a:solidFill>
                  <a:srgbClr val="FF0000"/>
                </a:solidFill>
              </a:rPr>
              <a:t>十五五</a:t>
            </a:r>
            <a:r>
              <a:rPr lang="en-US" altLang="zh-CN" sz="3200" b="1">
                <a:solidFill>
                  <a:srgbClr val="FF0000"/>
                </a:solidFill>
              </a:rPr>
              <a:t>”</a:t>
            </a:r>
            <a:r>
              <a:rPr lang="zh-CN" sz="3200" b="1">
                <a:solidFill>
                  <a:srgbClr val="FF0000"/>
                </a:solidFill>
              </a:rPr>
              <a:t>时期：经济社会发展必须遵循的原则</a:t>
            </a:r>
            <a:endParaRPr lang="zh-CN" sz="3200" b="1">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04850"/>
            <a:ext cx="12051665" cy="5917565"/>
          </a:xfrm>
          <a:prstGeom prst="rect">
            <a:avLst/>
          </a:prstGeom>
          <a:noFill/>
        </p:spPr>
        <p:txBody>
          <a:bodyPr wrap="square" rtlCol="0">
            <a:noAutofit/>
          </a:bodyPr>
          <a:p>
            <a:pPr indent="0" algn="l" fontAlgn="auto">
              <a:lnSpc>
                <a:spcPct val="100000"/>
              </a:lnSpc>
              <a:buFont typeface="+mj-ea"/>
              <a:buNone/>
            </a:pPr>
            <a:r>
              <a:rPr lang="en-US" altLang="zh-CN" sz="2000"/>
              <a:t>         </a:t>
            </a:r>
            <a:endParaRPr lang="en-US" altLang="zh-CN" sz="2000"/>
          </a:p>
          <a:p>
            <a:pPr indent="0" algn="l" fontAlgn="auto">
              <a:lnSpc>
                <a:spcPct val="100000"/>
              </a:lnSpc>
              <a:buFont typeface="+mj-ea"/>
              <a:buNone/>
            </a:pPr>
            <a:r>
              <a:rPr lang="zh-CN" altLang="en-US" sz="2400" b="1">
                <a:solidFill>
                  <a:srgbClr val="7030A0"/>
                </a:solidFill>
              </a:rPr>
              <a:t>（</a:t>
            </a:r>
            <a:r>
              <a:rPr lang="en-US" altLang="zh-CN" sz="2400" b="1">
                <a:solidFill>
                  <a:srgbClr val="7030A0"/>
                </a:solidFill>
              </a:rPr>
              <a:t>4</a:t>
            </a:r>
            <a:r>
              <a:rPr lang="zh-CN" altLang="en-US" sz="2400" b="1">
                <a:solidFill>
                  <a:srgbClr val="7030A0"/>
                </a:solidFill>
              </a:rPr>
              <a:t>）</a:t>
            </a:r>
            <a:r>
              <a:rPr lang="en-US" altLang="zh-CN" sz="2400" b="1">
                <a:solidFill>
                  <a:srgbClr val="7030A0"/>
                </a:solidFill>
              </a:rPr>
              <a:t> </a:t>
            </a:r>
            <a:r>
              <a:rPr lang="zh-CN" altLang="en-US" sz="2400" b="1">
                <a:solidFill>
                  <a:srgbClr val="7030A0"/>
                </a:solidFill>
                <a:sym typeface="+mn-ea"/>
              </a:rPr>
              <a:t>坚持全面深化改革。</a:t>
            </a:r>
            <a:endParaRPr lang="zh-CN" altLang="en-US" sz="2400" b="1">
              <a:solidFill>
                <a:srgbClr val="7030A0"/>
              </a:solidFill>
              <a:sym typeface="+mn-ea"/>
            </a:endParaRPr>
          </a:p>
          <a:p>
            <a:pPr indent="0" algn="l" fontAlgn="auto">
              <a:lnSpc>
                <a:spcPct val="100000"/>
              </a:lnSpc>
              <a:buFont typeface="+mj-ea"/>
              <a:buNone/>
            </a:pPr>
            <a:r>
              <a:rPr lang="en-US" altLang="zh-CN" sz="2000">
                <a:sym typeface="+mn-ea"/>
              </a:rPr>
              <a:t>         </a:t>
            </a:r>
            <a:r>
              <a:rPr lang="zh-CN" altLang="en-US" sz="2000">
                <a:sym typeface="+mn-ea"/>
              </a:rPr>
              <a:t>聚焦制约高质量发展的体制机制障碍，积极探索首创性、差别化改革，持续扩大高水平开放，将数智</a:t>
            </a:r>
            <a:endParaRPr lang="zh-CN" altLang="en-US" sz="2000">
              <a:sym typeface="+mn-ea"/>
            </a:endParaRPr>
          </a:p>
          <a:p>
            <a:pPr indent="0" algn="l" fontAlgn="auto">
              <a:lnSpc>
                <a:spcPct val="100000"/>
              </a:lnSpc>
              <a:buFont typeface="+mj-ea"/>
              <a:buNone/>
            </a:pPr>
            <a:r>
              <a:rPr lang="zh-CN" altLang="en-US" sz="2000">
                <a:sym typeface="+mn-ea"/>
              </a:rPr>
              <a:t> </a:t>
            </a:r>
            <a:r>
              <a:rPr lang="en-US" altLang="zh-CN" sz="2000">
                <a:sym typeface="+mn-ea"/>
              </a:rPr>
              <a:t>        </a:t>
            </a:r>
            <a:r>
              <a:rPr lang="zh-CN" altLang="en-US" sz="2000">
                <a:sym typeface="+mn-ea"/>
              </a:rPr>
              <a:t>化的理念方法手段融入改革全过程各方面，全面释放人工智能和数字重庆双向赋能产生的</a:t>
            </a:r>
            <a:r>
              <a:rPr lang="en-US" altLang="zh-CN" sz="2000">
                <a:sym typeface="+mn-ea"/>
              </a:rPr>
              <a:t>“</a:t>
            </a:r>
            <a:r>
              <a:rPr lang="zh-CN" altLang="en-US" sz="2000">
                <a:sym typeface="+mn-ea"/>
              </a:rPr>
              <a:t>溢出效应</a:t>
            </a:r>
            <a:r>
              <a:rPr lang="en-US" altLang="zh-CN" sz="2000">
                <a:sym typeface="+mn-ea"/>
              </a:rPr>
              <a:t>”</a:t>
            </a:r>
            <a:r>
              <a:rPr lang="zh-CN" altLang="en-US" sz="2000">
                <a:sym typeface="+mn-ea"/>
              </a:rPr>
              <a:t>，</a:t>
            </a:r>
            <a:r>
              <a:rPr lang="en-US" altLang="zh-CN" sz="2000">
                <a:sym typeface="+mn-ea"/>
              </a:rPr>
              <a:t> </a:t>
            </a:r>
            <a:endParaRPr lang="en-US" altLang="zh-CN" sz="2000">
              <a:sym typeface="+mn-ea"/>
            </a:endParaRPr>
          </a:p>
          <a:p>
            <a:pPr indent="0" algn="l" fontAlgn="auto">
              <a:lnSpc>
                <a:spcPct val="100000"/>
              </a:lnSpc>
              <a:buFont typeface="+mj-ea"/>
              <a:buNone/>
            </a:pPr>
            <a:r>
              <a:rPr lang="en-US" altLang="zh-CN" sz="2000">
                <a:sym typeface="+mn-ea"/>
              </a:rPr>
              <a:t>         </a:t>
            </a:r>
            <a:r>
              <a:rPr lang="zh-CN" altLang="en-US" sz="2000">
                <a:sym typeface="+mn-ea"/>
              </a:rPr>
              <a:t>引领推动经济发展模式、社会治理方式、政府管理机制变革重塑，持续增强发展动力和社会活力。</a:t>
            </a:r>
            <a:endParaRPr lang="zh-CN" altLang="en-US" sz="2000">
              <a:sym typeface="+mn-ea"/>
            </a:endParaRPr>
          </a:p>
          <a:p>
            <a:pPr indent="0" algn="l" fontAlgn="auto">
              <a:lnSpc>
                <a:spcPct val="100000"/>
              </a:lnSpc>
              <a:buFont typeface="+mj-ea"/>
              <a:buNone/>
            </a:pPr>
            <a:endParaRPr lang="zh-CN" altLang="en-US" sz="2000">
              <a:sym typeface="+mn-ea"/>
            </a:endParaRPr>
          </a:p>
          <a:p>
            <a:pPr indent="0" algn="l" fontAlgn="auto">
              <a:lnSpc>
                <a:spcPct val="100000"/>
              </a:lnSpc>
              <a:buFont typeface="+mj-ea"/>
              <a:buNone/>
            </a:pPr>
            <a:r>
              <a:rPr lang="zh-CN" altLang="en-US" sz="2400" b="1">
                <a:solidFill>
                  <a:srgbClr val="7030A0"/>
                </a:solidFill>
                <a:sym typeface="+mn-ea"/>
              </a:rPr>
              <a:t>（</a:t>
            </a:r>
            <a:r>
              <a:rPr lang="en-US" altLang="zh-CN" sz="2400" b="1">
                <a:solidFill>
                  <a:srgbClr val="7030A0"/>
                </a:solidFill>
                <a:sym typeface="+mn-ea"/>
              </a:rPr>
              <a:t>5</a:t>
            </a:r>
            <a:r>
              <a:rPr lang="zh-CN" altLang="en-US" sz="2400" b="1">
                <a:solidFill>
                  <a:srgbClr val="7030A0"/>
                </a:solidFill>
                <a:sym typeface="+mn-ea"/>
              </a:rPr>
              <a:t>）坚持有效市场和有为政府相结合。</a:t>
            </a:r>
            <a:endParaRPr lang="zh-CN" altLang="en-US" sz="2400" b="1">
              <a:solidFill>
                <a:srgbClr val="7030A0"/>
              </a:solidFill>
              <a:sym typeface="+mn-ea"/>
            </a:endParaRPr>
          </a:p>
          <a:p>
            <a:pPr indent="0" algn="l" fontAlgn="auto">
              <a:lnSpc>
                <a:spcPct val="100000"/>
              </a:lnSpc>
              <a:buFont typeface="+mj-ea"/>
              <a:buNone/>
            </a:pPr>
            <a:r>
              <a:rPr lang="en-US" altLang="zh-CN" sz="2000">
                <a:sym typeface="+mn-ea"/>
              </a:rPr>
              <a:t>        </a:t>
            </a:r>
            <a:r>
              <a:rPr lang="zh-CN" altLang="en-US" sz="2000">
                <a:sym typeface="+mn-ea"/>
              </a:rPr>
              <a:t>充分发挥市场在资源配置中的决定性作用，更好发挥政府作用，持续完善有为政府、有效市场高水平</a:t>
            </a:r>
            <a:r>
              <a:rPr lang="en-US" altLang="zh-CN" sz="2000">
                <a:sym typeface="+mn-ea"/>
              </a:rPr>
              <a:t>   </a:t>
            </a:r>
            <a:endParaRPr lang="en-US" altLang="zh-CN" sz="2000">
              <a:sym typeface="+mn-ea"/>
            </a:endParaRPr>
          </a:p>
          <a:p>
            <a:pPr indent="0" algn="l" fontAlgn="auto">
              <a:lnSpc>
                <a:spcPct val="100000"/>
              </a:lnSpc>
              <a:buFont typeface="+mj-ea"/>
              <a:buNone/>
            </a:pPr>
            <a:r>
              <a:rPr lang="en-US" altLang="zh-CN" sz="2000">
                <a:sym typeface="+mn-ea"/>
              </a:rPr>
              <a:t>         </a:t>
            </a:r>
            <a:r>
              <a:rPr lang="zh-CN" altLang="en-US" sz="2000">
                <a:sym typeface="+mn-ea"/>
              </a:rPr>
              <a:t>良性互动体制机制，进一步厘清政府与企业的职能边界、重塑政企关系，建设法治经济、信用经济，</a:t>
            </a:r>
            <a:endParaRPr lang="zh-CN" altLang="en-US" sz="2000">
              <a:sym typeface="+mn-ea"/>
            </a:endParaRPr>
          </a:p>
          <a:p>
            <a:pPr indent="0" algn="l" fontAlgn="auto">
              <a:lnSpc>
                <a:spcPct val="100000"/>
              </a:lnSpc>
              <a:buFont typeface="+mj-ea"/>
              <a:buNone/>
            </a:pPr>
            <a:r>
              <a:rPr lang="zh-CN" altLang="en-US" sz="2000">
                <a:sym typeface="+mn-ea"/>
              </a:rPr>
              <a:t> </a:t>
            </a:r>
            <a:r>
              <a:rPr lang="en-US" altLang="zh-CN" sz="2000">
                <a:sym typeface="+mn-ea"/>
              </a:rPr>
              <a:t>       </a:t>
            </a:r>
            <a:r>
              <a:rPr lang="zh-CN" altLang="en-US" sz="2000">
                <a:sym typeface="+mn-ea"/>
              </a:rPr>
              <a:t>打造市场化法治化国际化一流营商环境，促进资源配置效率最优化、效益最大化。</a:t>
            </a:r>
            <a:endParaRPr lang="zh-CN" altLang="en-US" sz="2000">
              <a:sym typeface="+mn-ea"/>
            </a:endParaRPr>
          </a:p>
          <a:p>
            <a:pPr indent="0" algn="l" fontAlgn="auto">
              <a:lnSpc>
                <a:spcPct val="100000"/>
              </a:lnSpc>
              <a:buFont typeface="+mj-ea"/>
              <a:buNone/>
            </a:pPr>
            <a:endParaRPr lang="zh-CN" altLang="en-US" sz="2400" b="1">
              <a:solidFill>
                <a:srgbClr val="7030A0"/>
              </a:solidFill>
              <a:sym typeface="+mn-ea"/>
            </a:endParaRPr>
          </a:p>
          <a:p>
            <a:pPr indent="0" algn="l" fontAlgn="auto">
              <a:lnSpc>
                <a:spcPct val="100000"/>
              </a:lnSpc>
              <a:buFont typeface="+mj-ea"/>
              <a:buNone/>
            </a:pPr>
            <a:r>
              <a:rPr lang="zh-CN" altLang="en-US" sz="2400" b="1">
                <a:solidFill>
                  <a:srgbClr val="7030A0"/>
                </a:solidFill>
                <a:sym typeface="+mn-ea"/>
              </a:rPr>
              <a:t>（</a:t>
            </a:r>
            <a:r>
              <a:rPr lang="en-US" altLang="zh-CN" sz="2400" b="1">
                <a:solidFill>
                  <a:srgbClr val="7030A0"/>
                </a:solidFill>
                <a:sym typeface="+mn-ea"/>
              </a:rPr>
              <a:t>6</a:t>
            </a:r>
            <a:r>
              <a:rPr lang="zh-CN" altLang="en-US" sz="2400" b="1">
                <a:solidFill>
                  <a:srgbClr val="7030A0"/>
                </a:solidFill>
                <a:sym typeface="+mn-ea"/>
              </a:rPr>
              <a:t>）坚持统筹发展和安全。</a:t>
            </a:r>
            <a:endParaRPr lang="zh-CN" altLang="en-US" sz="2400" b="1">
              <a:solidFill>
                <a:srgbClr val="7030A0"/>
              </a:solidFill>
              <a:sym typeface="+mn-ea"/>
            </a:endParaRPr>
          </a:p>
          <a:p>
            <a:pPr indent="0" algn="l" fontAlgn="auto">
              <a:lnSpc>
                <a:spcPct val="100000"/>
              </a:lnSpc>
              <a:buFont typeface="+mj-ea"/>
              <a:buNone/>
            </a:pPr>
            <a:r>
              <a:rPr lang="zh-CN" altLang="en-US" sz="2000">
                <a:sym typeface="+mn-ea"/>
              </a:rPr>
              <a:t> </a:t>
            </a:r>
            <a:r>
              <a:rPr lang="en-US" altLang="zh-CN" sz="2000">
                <a:sym typeface="+mn-ea"/>
              </a:rPr>
              <a:t>         </a:t>
            </a:r>
            <a:r>
              <a:rPr lang="zh-CN" altLang="en-US" sz="2000">
                <a:sym typeface="+mn-ea"/>
              </a:rPr>
              <a:t>强化底线思维、极限思维，深化多跨协同、整体智治，夯实基层基础、打通末端末梢、加强群防群治，</a:t>
            </a:r>
            <a:endParaRPr lang="zh-CN" altLang="en-US" sz="2000">
              <a:sym typeface="+mn-ea"/>
            </a:endParaRPr>
          </a:p>
          <a:p>
            <a:pPr indent="0" algn="l" fontAlgn="auto">
              <a:lnSpc>
                <a:spcPct val="100000"/>
              </a:lnSpc>
              <a:buFont typeface="+mj-ea"/>
              <a:buNone/>
            </a:pPr>
            <a:r>
              <a:rPr lang="zh-CN" altLang="en-US" sz="2000">
                <a:sym typeface="+mn-ea"/>
              </a:rPr>
              <a:t> </a:t>
            </a:r>
            <a:r>
              <a:rPr lang="en-US" altLang="zh-CN" sz="2000">
                <a:sym typeface="+mn-ea"/>
              </a:rPr>
              <a:t>          </a:t>
            </a:r>
            <a:r>
              <a:rPr lang="zh-CN" altLang="en-US" sz="2000">
                <a:sym typeface="+mn-ea"/>
              </a:rPr>
              <a:t>一体推进政治安全、经济金融、网络舆情、社会民生、平安稳定等各领域风险隐患全量全过程闭环管</a:t>
            </a:r>
            <a:endParaRPr lang="zh-CN" altLang="en-US" sz="2000">
              <a:sym typeface="+mn-ea"/>
            </a:endParaRPr>
          </a:p>
          <a:p>
            <a:pPr indent="0" algn="l" fontAlgn="auto">
              <a:lnSpc>
                <a:spcPct val="100000"/>
              </a:lnSpc>
              <a:buFont typeface="+mj-ea"/>
              <a:buNone/>
            </a:pPr>
            <a:r>
              <a:rPr lang="zh-CN" altLang="en-US" sz="2000">
                <a:sym typeface="+mn-ea"/>
              </a:rPr>
              <a:t> </a:t>
            </a:r>
            <a:r>
              <a:rPr lang="en-US" altLang="zh-CN" sz="2000">
                <a:sym typeface="+mn-ea"/>
              </a:rPr>
              <a:t>          </a:t>
            </a:r>
            <a:r>
              <a:rPr lang="zh-CN" altLang="en-US" sz="2000">
                <a:sym typeface="+mn-ea"/>
              </a:rPr>
              <a:t>控，实现高水平安全和高质量发展良性互动。</a:t>
            </a:r>
            <a:endParaRPr lang="zh-CN" altLang="en-US" sz="20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868045"/>
            <a:ext cx="11832590" cy="5330825"/>
          </a:xfrm>
          <a:prstGeom prst="rect">
            <a:avLst/>
          </a:prstGeom>
          <a:noFill/>
        </p:spPr>
        <p:txBody>
          <a:bodyPr wrap="square" rtlCol="0">
            <a:noAutofit/>
          </a:bodyPr>
          <a:p>
            <a:pPr indent="0" algn="l" fontAlgn="auto">
              <a:lnSpc>
                <a:spcPct val="100000"/>
              </a:lnSpc>
              <a:buFont typeface="+mj-ea"/>
              <a:buNone/>
            </a:pPr>
            <a:r>
              <a:rPr lang="en-US" altLang="zh-CN" sz="2000"/>
              <a:t>         </a:t>
            </a:r>
            <a:r>
              <a:rPr lang="zh-CN" altLang="en-US" sz="2000"/>
              <a:t>锚定</a:t>
            </a:r>
            <a:r>
              <a:rPr lang="en-US" altLang="zh-CN" sz="2000"/>
              <a:t>2030</a:t>
            </a:r>
            <a:r>
              <a:rPr lang="zh-CN" altLang="en-US" sz="2000"/>
              <a:t>年确保基本实现社会主义现代化取得决定性进展目标，基本建成新时代西部大开发重要战略支点和内陆开放综合枢纽，更好发挥</a:t>
            </a:r>
            <a:r>
              <a:rPr lang="en-US" altLang="zh-CN" sz="2000"/>
              <a:t>“</a:t>
            </a:r>
            <a:r>
              <a:rPr lang="zh-CN" altLang="en-US" sz="2000"/>
              <a:t>三个作用</a:t>
            </a:r>
            <a:r>
              <a:rPr lang="en-US" altLang="zh-CN" sz="2000"/>
              <a:t>”</a:t>
            </a:r>
            <a:r>
              <a:rPr lang="zh-CN" altLang="en-US" sz="2000"/>
              <a:t>，加快呈现全市域高质量发展、高水平开放、高品质生活、高效能治理的生动图景，努力在西部地区基本实现社会主义现代化进程中走在前列，打造西部领先、全国进位和重庆辨识度的标志性成果。</a:t>
            </a:r>
            <a:endParaRPr lang="zh-CN" altLang="en-US" sz="2000"/>
          </a:p>
          <a:p>
            <a:pPr indent="0" algn="l" fontAlgn="auto">
              <a:lnSpc>
                <a:spcPct val="100000"/>
              </a:lnSpc>
              <a:buFont typeface="+mj-ea"/>
              <a:buNone/>
            </a:pPr>
            <a:endParaRPr lang="zh-CN" altLang="en-US" sz="2000"/>
          </a:p>
          <a:p>
            <a:pPr marL="342900" indent="-342900" algn="l" fontAlgn="auto">
              <a:lnSpc>
                <a:spcPct val="100000"/>
              </a:lnSpc>
              <a:buFont typeface="Wingdings" panose="05000000000000000000" charset="0"/>
              <a:buChar char="p"/>
            </a:pPr>
            <a:r>
              <a:rPr lang="zh-CN" altLang="en-US" sz="2000"/>
              <a:t>支撑打造全国高质量发展重要增长极取得重大进展。</a:t>
            </a:r>
            <a:endParaRPr lang="zh-CN" altLang="en-US" sz="2000"/>
          </a:p>
          <a:p>
            <a:pPr indent="0" algn="l" fontAlgn="auto">
              <a:lnSpc>
                <a:spcPct val="100000"/>
              </a:lnSpc>
              <a:buFont typeface="Wingdings" panose="05000000000000000000" charset="0"/>
              <a:buNone/>
            </a:pPr>
            <a:r>
              <a:rPr lang="en-US" altLang="zh-CN" sz="2000"/>
              <a:t>    </a:t>
            </a:r>
            <a:r>
              <a:rPr lang="zh-CN" altLang="en-US" sz="2000"/>
              <a:t>（全市地区生产总值、人均地区生产总值分别迈上</a:t>
            </a:r>
            <a:r>
              <a:rPr lang="en-US" altLang="zh-CN" sz="2000"/>
              <a:t>4</a:t>
            </a:r>
            <a:r>
              <a:rPr lang="zh-CN" altLang="en-US" sz="2000"/>
              <a:t>万亿元、</a:t>
            </a:r>
            <a:r>
              <a:rPr lang="en-US" altLang="zh-CN" sz="2000"/>
              <a:t>14</a:t>
            </a:r>
            <a:r>
              <a:rPr lang="zh-CN" altLang="en-US" sz="2000"/>
              <a:t>万元新台阶）</a:t>
            </a:r>
            <a:endParaRPr lang="zh-CN" altLang="en-US" sz="2000"/>
          </a:p>
          <a:p>
            <a:pPr marL="342900" indent="-342900" algn="l" fontAlgn="auto">
              <a:lnSpc>
                <a:spcPct val="100000"/>
              </a:lnSpc>
              <a:buFont typeface="Wingdings" panose="05000000000000000000" charset="0"/>
              <a:buChar char="p"/>
            </a:pPr>
            <a:r>
              <a:rPr lang="zh-CN" altLang="en-US" sz="2000"/>
              <a:t>科技创新引领构建现代化产业体系实现新跃升。</a:t>
            </a:r>
            <a:endParaRPr lang="zh-CN" altLang="en-US" sz="2000"/>
          </a:p>
          <a:p>
            <a:pPr marL="342900" indent="-342900" algn="l" fontAlgn="auto">
              <a:lnSpc>
                <a:spcPct val="100000"/>
              </a:lnSpc>
              <a:buFont typeface="Wingdings" panose="05000000000000000000" charset="0"/>
              <a:buChar char="p"/>
            </a:pPr>
            <a:r>
              <a:rPr lang="zh-CN" altLang="en-US" sz="2000"/>
              <a:t>进一步全面深化改革取得显著成效。</a:t>
            </a:r>
            <a:endParaRPr lang="zh-CN" altLang="en-US" sz="2000"/>
          </a:p>
          <a:p>
            <a:pPr marL="342900" indent="-342900" algn="l" fontAlgn="auto">
              <a:lnSpc>
                <a:spcPct val="100000"/>
              </a:lnSpc>
              <a:buFont typeface="Wingdings" panose="05000000000000000000" charset="0"/>
              <a:buChar char="p"/>
            </a:pPr>
            <a:r>
              <a:rPr lang="zh-CN" altLang="en-US" sz="2000"/>
              <a:t>内陆开放综合枢纽能级和辐射力大幅提升</a:t>
            </a:r>
            <a:endParaRPr lang="zh-CN" altLang="en-US" sz="2000"/>
          </a:p>
          <a:p>
            <a:pPr marL="342900" indent="-342900" algn="l" fontAlgn="auto">
              <a:lnSpc>
                <a:spcPct val="100000"/>
              </a:lnSpc>
              <a:buFont typeface="Wingdings" panose="05000000000000000000" charset="0"/>
              <a:buChar char="p"/>
            </a:pPr>
            <a:r>
              <a:rPr lang="zh-CN" altLang="en-US" sz="2000"/>
              <a:t>数智赋能超大城市现代化治理实战能力基本成熟定型。</a:t>
            </a:r>
            <a:endParaRPr lang="zh-CN" altLang="en-US" sz="2000"/>
          </a:p>
          <a:p>
            <a:pPr marL="342900" indent="-342900" algn="l" fontAlgn="auto">
              <a:lnSpc>
                <a:spcPct val="100000"/>
              </a:lnSpc>
              <a:buFont typeface="Wingdings" panose="05000000000000000000" charset="0"/>
              <a:buChar char="p"/>
            </a:pPr>
            <a:r>
              <a:rPr lang="zh-CN" altLang="en-US" sz="2000"/>
              <a:t>城乡融合乡村全面振兴迈上新台阶。</a:t>
            </a:r>
            <a:endParaRPr lang="zh-CN" altLang="en-US" sz="2000"/>
          </a:p>
          <a:p>
            <a:pPr marL="342900" indent="-342900" algn="l" fontAlgn="auto">
              <a:lnSpc>
                <a:spcPct val="100000"/>
              </a:lnSpc>
              <a:buFont typeface="Wingdings" panose="05000000000000000000" charset="0"/>
              <a:buChar char="p"/>
            </a:pPr>
            <a:r>
              <a:rPr lang="en-US" altLang="zh-CN" sz="2000"/>
              <a:t>“</a:t>
            </a:r>
            <a:r>
              <a:rPr lang="zh-CN" altLang="en-US" sz="2000"/>
              <a:t>中国式现代化，民生为大</a:t>
            </a:r>
            <a:r>
              <a:rPr lang="en-US" altLang="zh-CN" sz="2000"/>
              <a:t>”</a:t>
            </a:r>
            <a:r>
              <a:rPr lang="zh-CN" altLang="en-US" sz="2000"/>
              <a:t>市域实践持续深化。</a:t>
            </a:r>
            <a:endParaRPr lang="zh-CN" altLang="en-US" sz="2000"/>
          </a:p>
          <a:p>
            <a:pPr marL="342900" indent="-342900" algn="l" fontAlgn="auto">
              <a:lnSpc>
                <a:spcPct val="100000"/>
              </a:lnSpc>
              <a:buFont typeface="Wingdings" panose="05000000000000000000" charset="0"/>
              <a:buChar char="p"/>
            </a:pPr>
            <a:r>
              <a:rPr lang="zh-CN" altLang="en-US" sz="2000"/>
              <a:t>新时代文化强市建设加速提质。</a:t>
            </a:r>
            <a:endParaRPr lang="zh-CN" altLang="en-US" sz="2000"/>
          </a:p>
          <a:p>
            <a:pPr marL="342900" indent="-342900" algn="l" fontAlgn="auto">
              <a:lnSpc>
                <a:spcPct val="100000"/>
              </a:lnSpc>
              <a:buFont typeface="Wingdings" panose="05000000000000000000" charset="0"/>
              <a:buChar char="p"/>
            </a:pPr>
            <a:r>
              <a:rPr lang="zh-CN" altLang="en-US" sz="2000"/>
              <a:t>美丽重庆建设取得重大成果。</a:t>
            </a:r>
            <a:endParaRPr lang="zh-CN" altLang="en-US" sz="2000"/>
          </a:p>
          <a:p>
            <a:pPr indent="0" algn="l" fontAlgn="auto">
              <a:lnSpc>
                <a:spcPct val="100000"/>
              </a:lnSpc>
              <a:buFont typeface="+mj-ea"/>
              <a:buNone/>
            </a:pPr>
            <a:endParaRPr lang="zh-CN" altLang="en-US" sz="2000"/>
          </a:p>
        </p:txBody>
      </p:sp>
      <p:sp>
        <p:nvSpPr>
          <p:cNvPr id="4" name="文本框 3"/>
          <p:cNvSpPr txBox="1"/>
          <p:nvPr/>
        </p:nvSpPr>
        <p:spPr>
          <a:xfrm>
            <a:off x="-25400" y="116840"/>
            <a:ext cx="12190095" cy="572770"/>
          </a:xfrm>
          <a:prstGeom prst="rect">
            <a:avLst/>
          </a:prstGeom>
          <a:noFill/>
        </p:spPr>
        <p:txBody>
          <a:bodyPr wrap="square" rtlCol="0">
            <a:noAutofit/>
          </a:bodyPr>
          <a:p>
            <a:pPr indent="457200" algn="ctr" fontAlgn="auto"/>
            <a:r>
              <a:rPr lang="en-US" altLang="zh-CN" sz="3200" b="1">
                <a:solidFill>
                  <a:srgbClr val="FF0000"/>
                </a:solidFill>
              </a:rPr>
              <a:t> 3</a:t>
            </a:r>
            <a:r>
              <a:rPr lang="zh-CN" altLang="en-US" sz="3200" b="1">
                <a:solidFill>
                  <a:srgbClr val="FF0000"/>
                </a:solidFill>
              </a:rPr>
              <a:t>、</a:t>
            </a:r>
            <a:r>
              <a:rPr lang="en-US" altLang="zh-CN" sz="3200" b="1">
                <a:solidFill>
                  <a:srgbClr val="FF0000"/>
                </a:solidFill>
              </a:rPr>
              <a:t> “ </a:t>
            </a:r>
            <a:r>
              <a:rPr lang="zh-CN" sz="3200" b="1">
                <a:solidFill>
                  <a:srgbClr val="FF0000"/>
                </a:solidFill>
              </a:rPr>
              <a:t>十五五</a:t>
            </a:r>
            <a:r>
              <a:rPr lang="en-US" altLang="zh-CN" sz="3200" b="1">
                <a:solidFill>
                  <a:srgbClr val="FF0000"/>
                </a:solidFill>
              </a:rPr>
              <a:t>”</a:t>
            </a:r>
            <a:r>
              <a:rPr lang="zh-CN" sz="3200" b="1">
                <a:solidFill>
                  <a:srgbClr val="FF0000"/>
                </a:solidFill>
              </a:rPr>
              <a:t>时期：经济社会发展主要目标</a:t>
            </a:r>
            <a:endParaRPr lang="zh-CN" sz="3200" b="1">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0" y="1701165"/>
            <a:ext cx="12190730" cy="2544445"/>
          </a:xfrm>
          <a:prstGeom prst="rect">
            <a:avLst/>
          </a:prstGeom>
          <a:noFill/>
        </p:spPr>
        <p:txBody>
          <a:bodyPr wrap="square" rtlCol="0">
            <a:noAutofit/>
          </a:bodyPr>
          <a:p>
            <a:pPr indent="360045" algn="ctr" fontAlgn="auto">
              <a:lnSpc>
                <a:spcPct val="150000"/>
              </a:lnSpc>
            </a:pPr>
            <a:r>
              <a:rPr lang="zh-CN" altLang="en-US" sz="3600" b="1">
                <a:solidFill>
                  <a:srgbClr val="FF0000"/>
                </a:solidFill>
                <a:latin typeface="微软雅黑" panose="020B0503020204020204" charset="-122"/>
                <a:ea typeface="微软雅黑" panose="020B0503020204020204" charset="-122"/>
                <a:cs typeface="+mn-ea"/>
              </a:rPr>
              <a:t>第四部分</a:t>
            </a:r>
            <a:endParaRPr lang="zh-CN" altLang="en-US" sz="3600" b="1">
              <a:solidFill>
                <a:srgbClr val="FF0000"/>
              </a:solidFill>
              <a:latin typeface="微软雅黑" panose="020B0503020204020204" charset="-122"/>
              <a:ea typeface="微软雅黑" panose="020B0503020204020204" charset="-122"/>
              <a:cs typeface="+mn-ea"/>
            </a:endParaRPr>
          </a:p>
          <a:p>
            <a:pPr indent="360045" algn="ctr" fontAlgn="auto">
              <a:lnSpc>
                <a:spcPct val="150000"/>
              </a:lnSpc>
            </a:pPr>
            <a:r>
              <a:rPr lang="zh-CN" sz="3600" b="1">
                <a:solidFill>
                  <a:srgbClr val="FF0000"/>
                </a:solidFill>
                <a:latin typeface="微软雅黑" panose="020B0503020204020204" charset="-122"/>
                <a:ea typeface="微软雅黑" panose="020B0503020204020204" charset="-122"/>
                <a:cs typeface="+mn-ea"/>
              </a:rPr>
              <a:t>重庆发展其他重大任务</a:t>
            </a:r>
            <a:r>
              <a:rPr lang="en-US" altLang="zh-CN" sz="3600" b="1">
                <a:solidFill>
                  <a:srgbClr val="FF0000"/>
                </a:solidFill>
                <a:latin typeface="微软雅黑" panose="020B0503020204020204" charset="-122"/>
                <a:ea typeface="微软雅黑" panose="020B0503020204020204" charset="-122"/>
                <a:cs typeface="+mn-ea"/>
              </a:rPr>
              <a:t> </a:t>
            </a:r>
            <a:r>
              <a:rPr lang="en-US" altLang="zh-CN" sz="2000">
                <a:latin typeface="+mn-ea"/>
                <a:cs typeface="+mn-ea"/>
                <a:sym typeface="+mn-ea"/>
              </a:rPr>
              <a:t>                         </a:t>
            </a:r>
            <a:endParaRPr lang="zh-CN" altLang="en-US" sz="2000">
              <a:latin typeface="+mn-ea"/>
              <a:cs typeface="+mn-ea"/>
            </a:endParaRPr>
          </a:p>
          <a:p>
            <a:pPr indent="360045" algn="l" fontAlgn="auto">
              <a:lnSpc>
                <a:spcPct val="150000"/>
              </a:lnSpc>
            </a:pPr>
            <a:endParaRPr lang="zh-CN" altLang="en-US" sz="2000">
              <a:latin typeface="+mn-ea"/>
              <a:cs typeface="+mn-ea"/>
            </a:endParaRPr>
          </a:p>
          <a:p>
            <a:pPr indent="360045" algn="l" fontAlgn="auto">
              <a:lnSpc>
                <a:spcPct val="150000"/>
              </a:lnSpc>
            </a:pP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206375"/>
            <a:ext cx="11832590" cy="5229225"/>
          </a:xfrm>
          <a:prstGeom prst="rect">
            <a:avLst/>
          </a:prstGeom>
          <a:noFill/>
        </p:spPr>
        <p:txBody>
          <a:bodyPr wrap="square" rtlCol="0">
            <a:noAutofit/>
          </a:bodyPr>
          <a:p>
            <a:pPr indent="0" algn="l" fontAlgn="auto">
              <a:lnSpc>
                <a:spcPct val="100000"/>
              </a:lnSpc>
              <a:buFont typeface="+mj-ea"/>
              <a:buNone/>
            </a:pPr>
            <a:r>
              <a:rPr lang="zh-CN" sz="2400" b="1">
                <a:solidFill>
                  <a:schemeClr val="tx2"/>
                </a:solidFill>
              </a:rPr>
              <a:t>（</a:t>
            </a:r>
            <a:r>
              <a:rPr lang="zh-CN" altLang="en-US" sz="2400" b="1">
                <a:solidFill>
                  <a:schemeClr val="tx2"/>
                </a:solidFill>
              </a:rPr>
              <a:t>一</a:t>
            </a:r>
            <a:r>
              <a:rPr lang="zh-CN" sz="2400" b="1">
                <a:solidFill>
                  <a:schemeClr val="tx2"/>
                </a:solidFill>
              </a:rPr>
              <a:t>）</a:t>
            </a:r>
            <a:r>
              <a:rPr lang="zh-CN" altLang="en-US" sz="2400" b="1">
                <a:solidFill>
                  <a:schemeClr val="tx2"/>
                </a:solidFill>
              </a:rPr>
              <a:t>提升成渝地区双城经济圈发展能级，更好发挥全国高质量发展重要增长极和新的</a:t>
            </a:r>
            <a:endParaRPr lang="zh-CN" altLang="en-US" sz="2400" b="1">
              <a:solidFill>
                <a:schemeClr val="tx2"/>
              </a:solidFill>
            </a:endParaRPr>
          </a:p>
          <a:p>
            <a:pPr indent="0" algn="l" fontAlgn="auto">
              <a:lnSpc>
                <a:spcPct val="100000"/>
              </a:lnSpc>
              <a:buFont typeface="+mj-ea"/>
              <a:buNone/>
            </a:pPr>
            <a:r>
              <a:rPr lang="zh-CN" altLang="en-US" sz="2400" b="1">
                <a:solidFill>
                  <a:schemeClr val="tx2"/>
                </a:solidFill>
              </a:rPr>
              <a:t> </a:t>
            </a:r>
            <a:r>
              <a:rPr lang="en-US" altLang="zh-CN" sz="2400" b="1">
                <a:solidFill>
                  <a:schemeClr val="tx2"/>
                </a:solidFill>
              </a:rPr>
              <a:t>            </a:t>
            </a:r>
            <a:r>
              <a:rPr lang="zh-CN" altLang="en-US" sz="2400" b="1">
                <a:solidFill>
                  <a:schemeClr val="tx2"/>
                </a:solidFill>
              </a:rPr>
              <a:t>动力源作用。</a:t>
            </a:r>
            <a:endParaRPr lang="zh-CN" altLang="en-US" sz="2400" b="1">
              <a:solidFill>
                <a:schemeClr val="tx2"/>
              </a:solidFill>
            </a:endParaRPr>
          </a:p>
          <a:p>
            <a:pPr marL="342900" indent="-342900" algn="l" fontAlgn="auto">
              <a:lnSpc>
                <a:spcPct val="100000"/>
              </a:lnSpc>
              <a:buFont typeface="Wingdings" panose="05000000000000000000" charset="0"/>
              <a:buChar char="u"/>
            </a:pPr>
            <a:r>
              <a:rPr lang="zh-CN" altLang="en-US" sz="2000"/>
              <a:t>提质建设具有全国影响力的重要经济中心；</a:t>
            </a:r>
            <a:endParaRPr lang="zh-CN" altLang="en-US" sz="2000"/>
          </a:p>
          <a:p>
            <a:pPr marL="342900" indent="-342900" algn="l" fontAlgn="auto">
              <a:lnSpc>
                <a:spcPct val="100000"/>
              </a:lnSpc>
              <a:buFont typeface="Wingdings" panose="05000000000000000000" charset="0"/>
              <a:buChar char="u"/>
            </a:pPr>
            <a:r>
              <a:rPr lang="zh-CN" altLang="en-US" sz="2000"/>
              <a:t>聚力打造具有全国影响力的科技创新中心；</a:t>
            </a:r>
            <a:endParaRPr lang="zh-CN" altLang="en-US" sz="2000"/>
          </a:p>
          <a:p>
            <a:pPr marL="342900" indent="-342900" algn="l" fontAlgn="auto">
              <a:lnSpc>
                <a:spcPct val="100000"/>
              </a:lnSpc>
              <a:buFont typeface="Wingdings" panose="05000000000000000000" charset="0"/>
              <a:buChar char="u"/>
            </a:pPr>
            <a:r>
              <a:rPr lang="zh-CN" altLang="en-US" sz="2000"/>
              <a:t>高水平共建西部金融中心；</a:t>
            </a:r>
            <a:endParaRPr lang="zh-CN" altLang="en-US" sz="2000"/>
          </a:p>
          <a:p>
            <a:pPr marL="342900" indent="-342900" algn="l" fontAlgn="auto">
              <a:lnSpc>
                <a:spcPct val="100000"/>
              </a:lnSpc>
              <a:buFont typeface="Wingdings" panose="05000000000000000000" charset="0"/>
              <a:buChar char="u"/>
            </a:pPr>
            <a:r>
              <a:rPr lang="zh-CN" altLang="en-US" sz="2000"/>
              <a:t>推动巴蜀文化旅游走廊特色创新发展；</a:t>
            </a:r>
            <a:endParaRPr lang="zh-CN" altLang="en-US" sz="2000"/>
          </a:p>
          <a:p>
            <a:pPr marL="342900" indent="-342900" algn="l" fontAlgn="auto">
              <a:lnSpc>
                <a:spcPct val="100000"/>
              </a:lnSpc>
              <a:buFont typeface="Wingdings" panose="05000000000000000000" charset="0"/>
              <a:buChar char="u"/>
            </a:pPr>
            <a:r>
              <a:rPr lang="zh-CN" altLang="en-US" sz="2000"/>
              <a:t>深化区域战略协同联动。</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chemeClr val="tx2"/>
                </a:solidFill>
              </a:rPr>
              <a:t>（二）高质量建设制造强市，加快构建具有国际竞争力的现代化产业体系。</a:t>
            </a:r>
            <a:endParaRPr lang="zh-CN" altLang="en-US" sz="2400" b="1">
              <a:solidFill>
                <a:schemeClr val="tx2"/>
              </a:solidFill>
            </a:endParaRPr>
          </a:p>
          <a:p>
            <a:pPr marL="342900" indent="-342900" algn="l" fontAlgn="auto">
              <a:lnSpc>
                <a:spcPct val="100000"/>
              </a:lnSpc>
              <a:buFont typeface="Wingdings" panose="05000000000000000000" charset="0"/>
              <a:buChar char="l"/>
            </a:pPr>
            <a:r>
              <a:rPr lang="zh-CN" altLang="en-US" sz="2000"/>
              <a:t>打造具有全球影响力的智能网联新能源汽车之都；</a:t>
            </a:r>
            <a:endParaRPr lang="zh-CN" altLang="en-US" sz="2000"/>
          </a:p>
          <a:p>
            <a:pPr marL="342900" indent="-342900" algn="l" fontAlgn="auto">
              <a:lnSpc>
                <a:spcPct val="100000"/>
              </a:lnSpc>
              <a:buFont typeface="Wingdings" panose="05000000000000000000" charset="0"/>
              <a:buChar char="l"/>
            </a:pPr>
            <a:r>
              <a:rPr lang="zh-CN" altLang="en-US" sz="2000"/>
              <a:t>巩固提升先进制造业集群；</a:t>
            </a:r>
            <a:endParaRPr lang="zh-CN" altLang="en-US" sz="2000"/>
          </a:p>
          <a:p>
            <a:pPr marL="342900" indent="-342900" algn="l" fontAlgn="auto">
              <a:lnSpc>
                <a:spcPct val="100000"/>
              </a:lnSpc>
              <a:buFont typeface="Wingdings" panose="05000000000000000000" charset="0"/>
              <a:buChar char="l"/>
            </a:pPr>
            <a:r>
              <a:rPr lang="zh-CN" altLang="en-US" sz="2000"/>
              <a:t>开拓新兴产业和未来产业新赛道；</a:t>
            </a:r>
            <a:endParaRPr lang="zh-CN" altLang="en-US" sz="2000"/>
          </a:p>
          <a:p>
            <a:pPr marL="342900" indent="-342900" algn="l" fontAlgn="auto">
              <a:lnSpc>
                <a:spcPct val="100000"/>
              </a:lnSpc>
              <a:buFont typeface="Wingdings" panose="05000000000000000000" charset="0"/>
              <a:buChar char="l"/>
            </a:pPr>
            <a:r>
              <a:rPr lang="zh-CN" altLang="en-US" sz="2000"/>
              <a:t>实施服务业扩能提质行动。</a:t>
            </a:r>
            <a:endParaRPr lang="zh-CN" altLang="en-US" sz="2000"/>
          </a:p>
          <a:p>
            <a:pPr marL="342900" indent="-342900" algn="l" fontAlgn="auto">
              <a:lnSpc>
                <a:spcPct val="100000"/>
              </a:lnSpc>
              <a:buFont typeface="Wingdings" panose="05000000000000000000" charset="0"/>
              <a:buChar char="l"/>
            </a:pPr>
            <a:endParaRPr lang="zh-CN" altLang="en-US" sz="2000"/>
          </a:p>
          <a:p>
            <a:pPr indent="0" algn="l" fontAlgn="auto">
              <a:lnSpc>
                <a:spcPct val="100000"/>
              </a:lnSpc>
              <a:buFont typeface="Wingdings" panose="05000000000000000000" charset="0"/>
              <a:buNone/>
            </a:pPr>
            <a:r>
              <a:rPr lang="zh-CN" altLang="en-US" sz="2400" b="1">
                <a:solidFill>
                  <a:schemeClr val="tx2"/>
                </a:solidFill>
              </a:rPr>
              <a:t>（三）深入实施科技创新和人才强市首位战略，因地制宜培育壮大新质生产力。</a:t>
            </a:r>
            <a:endParaRPr lang="zh-CN" altLang="en-US" sz="2400" b="1">
              <a:solidFill>
                <a:schemeClr val="tx2"/>
              </a:solidFill>
            </a:endParaRPr>
          </a:p>
          <a:p>
            <a:pPr marL="342900" indent="-342900" algn="l" fontAlgn="auto">
              <a:lnSpc>
                <a:spcPct val="100000"/>
              </a:lnSpc>
              <a:buFont typeface="Wingdings" panose="05000000000000000000" charset="0"/>
              <a:buChar char="n"/>
            </a:pPr>
            <a:r>
              <a:rPr lang="zh-CN" altLang="en-US" sz="2000"/>
              <a:t>以科创走廊为牵引优化</a:t>
            </a:r>
            <a:r>
              <a:rPr lang="en-US" altLang="zh-CN" sz="2000"/>
              <a:t>“416”</a:t>
            </a:r>
            <a:r>
              <a:rPr lang="zh-CN" altLang="en-US" sz="2000"/>
              <a:t>科技创新布局；</a:t>
            </a:r>
            <a:endParaRPr lang="zh-CN" altLang="en-US" sz="2000"/>
          </a:p>
          <a:p>
            <a:pPr marL="342900" indent="-342900" algn="l" fontAlgn="auto">
              <a:lnSpc>
                <a:spcPct val="100000"/>
              </a:lnSpc>
              <a:buFont typeface="Wingdings" panose="05000000000000000000" charset="0"/>
              <a:buChar char="n"/>
            </a:pPr>
            <a:r>
              <a:rPr lang="zh-CN" altLang="en-US" sz="2000"/>
              <a:t>推动科技创新和产业创新深度融合；</a:t>
            </a:r>
            <a:endParaRPr lang="zh-CN" altLang="en-US" sz="2000"/>
          </a:p>
          <a:p>
            <a:pPr marL="342900" indent="-342900" algn="l" fontAlgn="auto">
              <a:lnSpc>
                <a:spcPct val="100000"/>
              </a:lnSpc>
              <a:buFont typeface="Wingdings" panose="05000000000000000000" charset="0"/>
              <a:buChar char="n"/>
            </a:pPr>
            <a:r>
              <a:rPr lang="zh-CN" altLang="en-US" sz="2000"/>
              <a:t>构建教育科技人才一体发展新格局。</a:t>
            </a:r>
            <a:endParaRPr lang="zh-CN" altLang="en-US" sz="2000"/>
          </a:p>
          <a:p>
            <a:pPr marL="342900" indent="-342900" algn="l" fontAlgn="auto">
              <a:lnSpc>
                <a:spcPct val="100000"/>
              </a:lnSpc>
              <a:buFont typeface="Wingdings" panose="05000000000000000000" charset="0"/>
              <a:buChar char="ü"/>
            </a:pPr>
            <a:endParaRPr lang="zh-CN" altLang="en-US" sz="20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206375"/>
            <a:ext cx="11832590" cy="5229225"/>
          </a:xfrm>
          <a:prstGeom prst="rect">
            <a:avLst/>
          </a:prstGeom>
          <a:noFill/>
        </p:spPr>
        <p:txBody>
          <a:bodyPr wrap="square" rtlCol="0">
            <a:noAutofit/>
          </a:bodyPr>
          <a:p>
            <a:pPr indent="0" algn="l" fontAlgn="auto">
              <a:lnSpc>
                <a:spcPct val="100000"/>
              </a:lnSpc>
              <a:buFont typeface="+mj-ea"/>
              <a:buNone/>
            </a:pPr>
            <a:r>
              <a:rPr lang="zh-CN" sz="2400" b="1">
                <a:solidFill>
                  <a:schemeClr val="tx2"/>
                </a:solidFill>
              </a:rPr>
              <a:t>（</a:t>
            </a:r>
            <a:r>
              <a:rPr lang="zh-CN" altLang="en-US" sz="2400" b="1">
                <a:solidFill>
                  <a:schemeClr val="tx2"/>
                </a:solidFill>
              </a:rPr>
              <a:t>四</a:t>
            </a:r>
            <a:r>
              <a:rPr lang="zh-CN" sz="2400" b="1">
                <a:solidFill>
                  <a:schemeClr val="tx2"/>
                </a:solidFill>
              </a:rPr>
              <a:t>）</a:t>
            </a:r>
            <a:r>
              <a:rPr lang="zh-CN" altLang="en-US" sz="2400" b="1">
                <a:solidFill>
                  <a:schemeClr val="tx2"/>
                </a:solidFill>
              </a:rPr>
              <a:t>纵深推进人工智能与数字重庆双向赋能，加快探索超大城市现代化治理新路子。</a:t>
            </a:r>
            <a:endParaRPr lang="zh-CN" altLang="en-US" sz="2400" b="1">
              <a:solidFill>
                <a:schemeClr val="tx2"/>
              </a:solidFill>
            </a:endParaRPr>
          </a:p>
          <a:p>
            <a:pPr marL="342900" indent="-342900" algn="l" fontAlgn="auto">
              <a:lnSpc>
                <a:spcPct val="100000"/>
              </a:lnSpc>
              <a:buFont typeface="Wingdings" panose="05000000000000000000" charset="0"/>
              <a:buChar char="u"/>
            </a:pPr>
            <a:r>
              <a:rPr lang="zh-CN" altLang="en-US" sz="2000"/>
              <a:t>迭代全市统一数智底座；</a:t>
            </a:r>
            <a:endParaRPr lang="zh-CN" altLang="en-US" sz="2000"/>
          </a:p>
          <a:p>
            <a:pPr marL="342900" indent="-342900" algn="l" fontAlgn="auto">
              <a:lnSpc>
                <a:spcPct val="100000"/>
              </a:lnSpc>
              <a:buFont typeface="Wingdings" panose="05000000000000000000" charset="0"/>
              <a:buChar char="u"/>
            </a:pPr>
            <a:r>
              <a:rPr lang="zh-CN" altLang="en-US" sz="2000"/>
              <a:t>建设高能级城市运行和治理智能中枢；</a:t>
            </a:r>
            <a:endParaRPr lang="zh-CN" altLang="en-US" sz="2000"/>
          </a:p>
          <a:p>
            <a:pPr marL="342900" indent="-342900" algn="l" fontAlgn="auto">
              <a:lnSpc>
                <a:spcPct val="100000"/>
              </a:lnSpc>
              <a:buFont typeface="Wingdings" panose="05000000000000000000" charset="0"/>
              <a:buChar char="u"/>
            </a:pPr>
            <a:r>
              <a:rPr lang="zh-CN" altLang="en-US" sz="2000"/>
              <a:t>加快打造人工智能应用高地；</a:t>
            </a:r>
            <a:endParaRPr lang="zh-CN" altLang="en-US" sz="2000"/>
          </a:p>
          <a:p>
            <a:pPr marL="342900" indent="-342900" algn="l" fontAlgn="auto">
              <a:lnSpc>
                <a:spcPct val="100000"/>
              </a:lnSpc>
              <a:buFont typeface="Wingdings" panose="05000000000000000000" charset="0"/>
              <a:buChar char="u"/>
            </a:pPr>
            <a:r>
              <a:rPr lang="zh-CN" altLang="en-US" sz="2000"/>
              <a:t>创新</a:t>
            </a:r>
            <a:r>
              <a:rPr lang="en-US" altLang="zh-CN" sz="2000"/>
              <a:t>“</a:t>
            </a:r>
            <a:r>
              <a:rPr lang="zh-CN" altLang="en-US" sz="2000"/>
              <a:t>大综合一体化</a:t>
            </a:r>
            <a:r>
              <a:rPr lang="en-US" altLang="zh-CN" sz="2000"/>
              <a:t>”</a:t>
            </a:r>
            <a:r>
              <a:rPr lang="zh-CN" altLang="en-US" sz="2000"/>
              <a:t>城市综合治理体制机制。</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chemeClr val="tx2"/>
                </a:solidFill>
              </a:rPr>
              <a:t>（五）牢牢把握扩大内需战略基点，高水平服务和融入新发展格局。</a:t>
            </a:r>
            <a:endParaRPr lang="zh-CN" altLang="en-US" sz="2400" b="1">
              <a:solidFill>
                <a:schemeClr val="tx2"/>
              </a:solidFill>
            </a:endParaRPr>
          </a:p>
          <a:p>
            <a:pPr marL="342900" indent="-342900" algn="l" fontAlgn="auto">
              <a:lnSpc>
                <a:spcPct val="100000"/>
              </a:lnSpc>
              <a:buFont typeface="Wingdings" panose="05000000000000000000" charset="0"/>
              <a:buChar char="l"/>
            </a:pPr>
            <a:r>
              <a:rPr lang="zh-CN" altLang="en-US" sz="2000"/>
              <a:t>加快建设国际消费中心城市；</a:t>
            </a:r>
            <a:endParaRPr lang="zh-CN" altLang="en-US" sz="2000"/>
          </a:p>
          <a:p>
            <a:pPr marL="342900" indent="-342900" algn="l" fontAlgn="auto">
              <a:lnSpc>
                <a:spcPct val="100000"/>
              </a:lnSpc>
              <a:buFont typeface="Wingdings" panose="05000000000000000000" charset="0"/>
              <a:buChar char="l"/>
            </a:pPr>
            <a:r>
              <a:rPr lang="zh-CN" altLang="en-US" sz="2000"/>
              <a:t>扩大有效投资；</a:t>
            </a:r>
            <a:endParaRPr lang="zh-CN" altLang="en-US" sz="2000"/>
          </a:p>
          <a:p>
            <a:pPr marL="342900" indent="-342900" algn="l" fontAlgn="auto">
              <a:lnSpc>
                <a:spcPct val="100000"/>
              </a:lnSpc>
              <a:buFont typeface="Wingdings" panose="05000000000000000000" charset="0"/>
              <a:buChar char="l"/>
            </a:pPr>
            <a:r>
              <a:rPr lang="zh-CN" altLang="en-US" sz="2000"/>
              <a:t>深度融入全国统一大市场建设。</a:t>
            </a:r>
            <a:endParaRPr lang="zh-CN" altLang="en-US" sz="2000"/>
          </a:p>
          <a:p>
            <a:pPr indent="0" algn="l" fontAlgn="auto">
              <a:lnSpc>
                <a:spcPct val="100000"/>
              </a:lnSpc>
              <a:buFont typeface="Wingdings" panose="05000000000000000000" charset="0"/>
              <a:buNone/>
            </a:pPr>
            <a:endParaRPr lang="zh-CN" altLang="en-US" sz="2000"/>
          </a:p>
          <a:p>
            <a:pPr indent="0" algn="l" fontAlgn="auto">
              <a:lnSpc>
                <a:spcPct val="100000"/>
              </a:lnSpc>
              <a:buFont typeface="Wingdings" panose="05000000000000000000" charset="0"/>
              <a:buNone/>
            </a:pPr>
            <a:r>
              <a:rPr lang="zh-CN" altLang="en-US" sz="2400" b="1">
                <a:solidFill>
                  <a:schemeClr val="tx2"/>
                </a:solidFill>
              </a:rPr>
              <a:t>（六）发挥经济体制改革牵引作用，持续增强高质量发展动力活力。</a:t>
            </a:r>
            <a:endParaRPr lang="zh-CN" altLang="en-US" sz="2400" b="1">
              <a:solidFill>
                <a:schemeClr val="tx2"/>
              </a:solidFill>
            </a:endParaRPr>
          </a:p>
          <a:p>
            <a:pPr marL="342900" indent="-342900" algn="l" fontAlgn="auto">
              <a:lnSpc>
                <a:spcPct val="100000"/>
              </a:lnSpc>
              <a:buFont typeface="Wingdings" panose="05000000000000000000" charset="0"/>
              <a:buChar char="n"/>
            </a:pPr>
            <a:r>
              <a:rPr lang="zh-CN" altLang="en-US" sz="2000"/>
              <a:t>推动国资国企改革纵深发展；</a:t>
            </a:r>
            <a:endParaRPr lang="zh-CN" altLang="en-US" sz="2000"/>
          </a:p>
          <a:p>
            <a:pPr marL="342900" indent="-342900" algn="l" fontAlgn="auto">
              <a:lnSpc>
                <a:spcPct val="100000"/>
              </a:lnSpc>
              <a:buFont typeface="Wingdings" panose="05000000000000000000" charset="0"/>
              <a:buChar char="n"/>
            </a:pPr>
            <a:r>
              <a:rPr lang="zh-CN" altLang="en-US" sz="2000"/>
              <a:t>促进民营经济高质量发展；</a:t>
            </a:r>
            <a:endParaRPr lang="zh-CN" altLang="en-US" sz="2000"/>
          </a:p>
          <a:p>
            <a:pPr marL="342900" indent="-342900" algn="l" fontAlgn="auto">
              <a:lnSpc>
                <a:spcPct val="100000"/>
              </a:lnSpc>
              <a:buFont typeface="Wingdings" panose="05000000000000000000" charset="0"/>
              <a:buChar char="n"/>
            </a:pPr>
            <a:r>
              <a:rPr lang="zh-CN" altLang="en-US" sz="2000"/>
              <a:t>深化全市域要素市场化配置综合改革试点；</a:t>
            </a:r>
            <a:endParaRPr lang="zh-CN" altLang="en-US" sz="2000"/>
          </a:p>
          <a:p>
            <a:pPr marL="342900" indent="-342900" algn="l" fontAlgn="auto">
              <a:lnSpc>
                <a:spcPct val="100000"/>
              </a:lnSpc>
              <a:buFont typeface="Wingdings" panose="05000000000000000000" charset="0"/>
              <a:buChar char="n"/>
            </a:pPr>
            <a:r>
              <a:rPr lang="zh-CN" altLang="en-US" sz="2000"/>
              <a:t>构建以数字财政为牵引的大财政治理机制。</a:t>
            </a:r>
            <a:endParaRPr lang="zh-CN" altLang="en-US" sz="2000"/>
          </a:p>
          <a:p>
            <a:pPr marL="342900" indent="-342900" algn="l" fontAlgn="auto">
              <a:lnSpc>
                <a:spcPct val="100000"/>
              </a:lnSpc>
              <a:buFont typeface="Wingdings" panose="05000000000000000000" charset="0"/>
              <a:buChar char="ü"/>
            </a:pPr>
            <a:endParaRPr lang="zh-CN" altLang="en-US" sz="20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206375"/>
            <a:ext cx="11832590" cy="5229225"/>
          </a:xfrm>
          <a:prstGeom prst="rect">
            <a:avLst/>
          </a:prstGeom>
          <a:noFill/>
        </p:spPr>
        <p:txBody>
          <a:bodyPr wrap="square" rtlCol="0">
            <a:noAutofit/>
          </a:bodyPr>
          <a:p>
            <a:pPr indent="0" algn="l" fontAlgn="auto">
              <a:lnSpc>
                <a:spcPct val="100000"/>
              </a:lnSpc>
              <a:buFont typeface="+mj-ea"/>
              <a:buNone/>
            </a:pPr>
            <a:r>
              <a:rPr lang="zh-CN" sz="2400" b="1">
                <a:solidFill>
                  <a:schemeClr val="tx2"/>
                </a:solidFill>
              </a:rPr>
              <a:t>（</a:t>
            </a:r>
            <a:r>
              <a:rPr lang="zh-CN" altLang="en-US" sz="2400" b="1">
                <a:solidFill>
                  <a:schemeClr val="tx2"/>
                </a:solidFill>
              </a:rPr>
              <a:t>七</a:t>
            </a:r>
            <a:r>
              <a:rPr lang="zh-CN" sz="2400" b="1">
                <a:solidFill>
                  <a:schemeClr val="tx2"/>
                </a:solidFill>
              </a:rPr>
              <a:t>）</a:t>
            </a:r>
            <a:r>
              <a:rPr lang="zh-CN" altLang="en-US" sz="2400" b="1">
                <a:solidFill>
                  <a:schemeClr val="tx2"/>
                </a:solidFill>
              </a:rPr>
              <a:t>增强内陆开放综合枢纽服务效能，构建面向全球的创新、生产、服务、贸易网络</a:t>
            </a:r>
            <a:r>
              <a:rPr lang="zh-CN" altLang="en-US" sz="2400" b="1">
                <a:solidFill>
                  <a:schemeClr val="tx2"/>
                </a:solidFill>
              </a:rPr>
              <a:t>。</a:t>
            </a:r>
            <a:endParaRPr lang="zh-CN" altLang="en-US" sz="2400" b="1">
              <a:solidFill>
                <a:schemeClr val="tx2"/>
              </a:solidFill>
            </a:endParaRPr>
          </a:p>
          <a:p>
            <a:pPr marL="342900" indent="-342900" algn="l" fontAlgn="auto">
              <a:lnSpc>
                <a:spcPct val="100000"/>
              </a:lnSpc>
              <a:buFont typeface="Wingdings" panose="05000000000000000000" charset="0"/>
              <a:buChar char="u"/>
            </a:pPr>
            <a:r>
              <a:rPr lang="zh-CN" altLang="en-US" sz="2000"/>
              <a:t>分片区推进一体化多元特色发展；</a:t>
            </a:r>
            <a:endParaRPr lang="zh-CN" altLang="en-US" sz="2000"/>
          </a:p>
          <a:p>
            <a:pPr marL="342900" indent="-342900" algn="l" fontAlgn="auto">
              <a:lnSpc>
                <a:spcPct val="100000"/>
              </a:lnSpc>
              <a:buFont typeface="Wingdings" panose="05000000000000000000" charset="0"/>
              <a:buChar char="u"/>
            </a:pPr>
            <a:r>
              <a:rPr lang="zh-CN" altLang="en-US" sz="2000"/>
              <a:t>深入推进以区县城和中心镇为重要载体的新型城镇化；</a:t>
            </a:r>
            <a:endParaRPr lang="zh-CN" altLang="en-US" sz="2000"/>
          </a:p>
          <a:p>
            <a:pPr marL="342900" indent="-342900" algn="l" fontAlgn="auto">
              <a:lnSpc>
                <a:spcPct val="100000"/>
              </a:lnSpc>
              <a:buFont typeface="Wingdings" panose="05000000000000000000" charset="0"/>
              <a:buChar char="u"/>
            </a:pPr>
            <a:r>
              <a:rPr lang="zh-CN" altLang="en-US" sz="2000"/>
              <a:t>高质量开展城市更新；</a:t>
            </a:r>
            <a:endParaRPr lang="zh-CN" altLang="en-US" sz="2000"/>
          </a:p>
          <a:p>
            <a:pPr marL="342900" indent="-342900" algn="l" fontAlgn="auto">
              <a:lnSpc>
                <a:spcPct val="100000"/>
              </a:lnSpc>
              <a:buFont typeface="Wingdings" panose="05000000000000000000" charset="0"/>
              <a:buChar char="u"/>
            </a:pPr>
            <a:r>
              <a:rPr lang="zh-CN" altLang="en-US" sz="2000"/>
              <a:t>完善现代化基础设施体系。</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chemeClr val="tx2"/>
                </a:solidFill>
              </a:rPr>
              <a:t>（八）深入推进农业农村现代化，努力开创城乡融合乡村全面振兴新局面。</a:t>
            </a:r>
            <a:endParaRPr lang="zh-CN" altLang="en-US" sz="2400" b="1">
              <a:solidFill>
                <a:schemeClr val="tx2"/>
              </a:solidFill>
            </a:endParaRPr>
          </a:p>
          <a:p>
            <a:pPr marL="342900" indent="-342900" algn="l" fontAlgn="auto">
              <a:lnSpc>
                <a:spcPct val="100000"/>
              </a:lnSpc>
              <a:buFont typeface="Wingdings" panose="05000000000000000000" charset="0"/>
              <a:buChar char="l"/>
            </a:pPr>
            <a:r>
              <a:rPr lang="zh-CN" altLang="en-US" sz="2000"/>
              <a:t>提升现代农业发展能级和竞争力；</a:t>
            </a:r>
            <a:endParaRPr lang="zh-CN" altLang="en-US" sz="2000"/>
          </a:p>
          <a:p>
            <a:pPr marL="342900" indent="-342900" algn="l" fontAlgn="auto">
              <a:lnSpc>
                <a:spcPct val="100000"/>
              </a:lnSpc>
              <a:buFont typeface="Wingdings" panose="05000000000000000000" charset="0"/>
              <a:buChar char="l"/>
            </a:pPr>
            <a:r>
              <a:rPr lang="zh-CN" altLang="en-US" sz="2000"/>
              <a:t>建设巴渝和美乡村；</a:t>
            </a:r>
            <a:endParaRPr lang="zh-CN" altLang="en-US" sz="2000"/>
          </a:p>
          <a:p>
            <a:pPr marL="342900" indent="-342900" algn="l" fontAlgn="auto">
              <a:lnSpc>
                <a:spcPct val="100000"/>
              </a:lnSpc>
              <a:buFont typeface="Wingdings" panose="05000000000000000000" charset="0"/>
              <a:buChar char="l"/>
            </a:pPr>
            <a:r>
              <a:rPr lang="zh-CN" altLang="en-US" sz="2000"/>
              <a:t>健全城乡融合发展机制。</a:t>
            </a:r>
            <a:endParaRPr lang="zh-CN" altLang="en-US" sz="2000"/>
          </a:p>
          <a:p>
            <a:pPr indent="0" algn="l" fontAlgn="auto">
              <a:lnSpc>
                <a:spcPct val="100000"/>
              </a:lnSpc>
              <a:buFont typeface="Wingdings" panose="05000000000000000000" charset="0"/>
              <a:buNone/>
            </a:pPr>
            <a:endParaRPr lang="zh-CN" altLang="en-US" sz="2000"/>
          </a:p>
          <a:p>
            <a:pPr indent="0" algn="l" fontAlgn="auto">
              <a:lnSpc>
                <a:spcPct val="100000"/>
              </a:lnSpc>
              <a:buFont typeface="Wingdings" panose="05000000000000000000" charset="0"/>
              <a:buNone/>
            </a:pPr>
            <a:r>
              <a:rPr lang="zh-CN" altLang="en-US" sz="2400" b="1">
                <a:solidFill>
                  <a:schemeClr val="tx2"/>
                </a:solidFill>
              </a:rPr>
              <a:t>（九）加快建设新时代文化强市，激发文化创新创造活力。</a:t>
            </a:r>
            <a:endParaRPr lang="zh-CN" altLang="en-US" sz="2400" b="1">
              <a:solidFill>
                <a:schemeClr val="tx2"/>
              </a:solidFill>
            </a:endParaRPr>
          </a:p>
          <a:p>
            <a:pPr marL="342900" indent="-342900" algn="l" fontAlgn="auto">
              <a:lnSpc>
                <a:spcPct val="100000"/>
              </a:lnSpc>
              <a:buFont typeface="Wingdings" panose="05000000000000000000" charset="0"/>
              <a:buChar char="n"/>
            </a:pPr>
            <a:r>
              <a:rPr lang="zh-CN" altLang="en-US" sz="2000"/>
              <a:t>推动国资国企改革纵深发展；</a:t>
            </a:r>
            <a:endParaRPr lang="zh-CN" altLang="en-US" sz="2000"/>
          </a:p>
          <a:p>
            <a:pPr marL="342900" indent="-342900" algn="l" fontAlgn="auto">
              <a:lnSpc>
                <a:spcPct val="100000"/>
              </a:lnSpc>
              <a:buFont typeface="Wingdings" panose="05000000000000000000" charset="0"/>
              <a:buChar char="n"/>
            </a:pPr>
            <a:r>
              <a:rPr lang="zh-CN" altLang="en-US" sz="2000"/>
              <a:t>促进民营经济高质量发展；</a:t>
            </a:r>
            <a:endParaRPr lang="zh-CN" altLang="en-US" sz="2000"/>
          </a:p>
          <a:p>
            <a:pPr marL="342900" indent="-342900" algn="l" fontAlgn="auto">
              <a:lnSpc>
                <a:spcPct val="100000"/>
              </a:lnSpc>
              <a:buFont typeface="Wingdings" panose="05000000000000000000" charset="0"/>
              <a:buChar char="n"/>
            </a:pPr>
            <a:r>
              <a:rPr lang="zh-CN" altLang="en-US" sz="2000"/>
              <a:t>深化全市域要素市场化配置综合改革试点；</a:t>
            </a:r>
            <a:endParaRPr lang="zh-CN" altLang="en-US" sz="2000"/>
          </a:p>
          <a:p>
            <a:pPr marL="342900" indent="-342900" algn="l" fontAlgn="auto">
              <a:lnSpc>
                <a:spcPct val="100000"/>
              </a:lnSpc>
              <a:buFont typeface="Wingdings" panose="05000000000000000000" charset="0"/>
              <a:buChar char="n"/>
            </a:pPr>
            <a:r>
              <a:rPr lang="zh-CN" altLang="en-US" sz="2000"/>
              <a:t>构建以数字财政为牵引的大财政治理机制。</a:t>
            </a:r>
            <a:endParaRPr lang="zh-CN" altLang="en-US" sz="2000"/>
          </a:p>
          <a:p>
            <a:pPr marL="342900" indent="-342900" algn="l" fontAlgn="auto">
              <a:lnSpc>
                <a:spcPct val="100000"/>
              </a:lnSpc>
              <a:buFont typeface="Wingdings" panose="05000000000000000000" charset="0"/>
              <a:buChar char="n"/>
            </a:pPr>
            <a:endParaRPr lang="zh-CN" altLang="en-US" sz="20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206375"/>
            <a:ext cx="11832590" cy="5229225"/>
          </a:xfrm>
          <a:prstGeom prst="rect">
            <a:avLst/>
          </a:prstGeom>
          <a:noFill/>
        </p:spPr>
        <p:txBody>
          <a:bodyPr wrap="square" rtlCol="0">
            <a:noAutofit/>
          </a:bodyPr>
          <a:p>
            <a:pPr indent="0" algn="l" fontAlgn="auto">
              <a:lnSpc>
                <a:spcPct val="100000"/>
              </a:lnSpc>
              <a:buFont typeface="+mj-ea"/>
              <a:buNone/>
            </a:pPr>
            <a:r>
              <a:rPr lang="zh-CN" sz="2400" b="1">
                <a:solidFill>
                  <a:schemeClr val="tx2"/>
                </a:solidFill>
              </a:rPr>
              <a:t>（</a:t>
            </a:r>
            <a:r>
              <a:rPr lang="zh-CN" altLang="en-US" sz="2400" b="1">
                <a:solidFill>
                  <a:schemeClr val="tx2"/>
                </a:solidFill>
              </a:rPr>
              <a:t>十</a:t>
            </a:r>
            <a:r>
              <a:rPr lang="en-US" altLang="zh-CN" sz="2400" b="1">
                <a:solidFill>
                  <a:schemeClr val="tx2"/>
                </a:solidFill>
              </a:rPr>
              <a:t> </a:t>
            </a:r>
            <a:r>
              <a:rPr lang="zh-CN" sz="2400" b="1">
                <a:solidFill>
                  <a:schemeClr val="tx2"/>
                </a:solidFill>
              </a:rPr>
              <a:t>）</a:t>
            </a:r>
            <a:r>
              <a:rPr lang="zh-CN" altLang="en-US" sz="2400" b="1">
                <a:solidFill>
                  <a:schemeClr val="tx2"/>
                </a:solidFill>
              </a:rPr>
              <a:t>加快建设新时代文化强市，激发文化创新创造活力</a:t>
            </a:r>
            <a:r>
              <a:rPr lang="zh-CN" altLang="en-US" sz="2400" b="1">
                <a:solidFill>
                  <a:schemeClr val="tx2"/>
                </a:solidFill>
              </a:rPr>
              <a:t>。</a:t>
            </a:r>
            <a:endParaRPr lang="zh-CN" altLang="en-US" sz="2400" b="1">
              <a:solidFill>
                <a:schemeClr val="tx2"/>
              </a:solidFill>
            </a:endParaRPr>
          </a:p>
          <a:p>
            <a:pPr marL="342900" indent="-342900" algn="l" fontAlgn="auto">
              <a:lnSpc>
                <a:spcPct val="100000"/>
              </a:lnSpc>
              <a:buFont typeface="Wingdings" panose="05000000000000000000" charset="0"/>
              <a:buChar char="u"/>
            </a:pPr>
            <a:r>
              <a:rPr lang="zh-CN" altLang="en-US" sz="2000"/>
              <a:t>全面践行社会主义核心价值观；</a:t>
            </a:r>
            <a:endParaRPr lang="zh-CN" altLang="en-US" sz="2000"/>
          </a:p>
          <a:p>
            <a:pPr marL="342900" indent="-342900" algn="l" fontAlgn="auto">
              <a:lnSpc>
                <a:spcPct val="100000"/>
              </a:lnSpc>
              <a:buFont typeface="Wingdings" panose="05000000000000000000" charset="0"/>
              <a:buChar char="u"/>
            </a:pPr>
            <a:r>
              <a:rPr lang="zh-CN" altLang="en-US" sz="2000"/>
              <a:t>大力繁荣发展文化事业；</a:t>
            </a:r>
            <a:endParaRPr lang="zh-CN" altLang="en-US" sz="2000"/>
          </a:p>
          <a:p>
            <a:pPr marL="342900" indent="-342900" algn="l" fontAlgn="auto">
              <a:lnSpc>
                <a:spcPct val="100000"/>
              </a:lnSpc>
              <a:buFont typeface="Wingdings" panose="05000000000000000000" charset="0"/>
              <a:buChar char="u"/>
            </a:pPr>
            <a:r>
              <a:rPr lang="zh-CN" altLang="en-US" sz="2000"/>
              <a:t>完善现代文化产业体系；</a:t>
            </a:r>
            <a:endParaRPr lang="zh-CN" altLang="en-US" sz="2000"/>
          </a:p>
          <a:p>
            <a:pPr marL="342900" indent="-342900" algn="l" fontAlgn="auto">
              <a:lnSpc>
                <a:spcPct val="100000"/>
              </a:lnSpc>
              <a:buFont typeface="Wingdings" panose="05000000000000000000" charset="0"/>
              <a:buChar char="u"/>
            </a:pPr>
            <a:r>
              <a:rPr lang="zh-CN" altLang="en-US" sz="2000"/>
              <a:t>打造世界知名文化旅游目的地。</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chemeClr val="tx2"/>
                </a:solidFill>
              </a:rPr>
              <a:t>（十一）全面提高人民生活品质，扎实推进共同富裕取得更大实质性进展。</a:t>
            </a:r>
            <a:endParaRPr lang="zh-CN" altLang="en-US" sz="2400" b="1">
              <a:solidFill>
                <a:schemeClr val="tx2"/>
              </a:solidFill>
            </a:endParaRPr>
          </a:p>
          <a:p>
            <a:pPr marL="342900" indent="-342900" algn="l" fontAlgn="auto">
              <a:lnSpc>
                <a:spcPct val="100000"/>
              </a:lnSpc>
              <a:buFont typeface="Wingdings" panose="05000000000000000000" charset="0"/>
              <a:buChar char="l"/>
            </a:pPr>
            <a:r>
              <a:rPr lang="zh-CN" altLang="en-US" sz="2000"/>
              <a:t>千方百计扩就业促增收；</a:t>
            </a:r>
            <a:endParaRPr lang="zh-CN" altLang="en-US" sz="2000"/>
          </a:p>
          <a:p>
            <a:pPr marL="342900" indent="-342900" algn="l" fontAlgn="auto">
              <a:lnSpc>
                <a:spcPct val="100000"/>
              </a:lnSpc>
              <a:buFont typeface="Wingdings" panose="05000000000000000000" charset="0"/>
              <a:buChar char="l"/>
            </a:pPr>
            <a:r>
              <a:rPr lang="zh-CN" altLang="en-US" sz="2000"/>
              <a:t>加快建设教育强市；</a:t>
            </a:r>
            <a:endParaRPr lang="zh-CN" altLang="en-US" sz="2000"/>
          </a:p>
          <a:p>
            <a:pPr marL="342900" indent="-342900" algn="l" fontAlgn="auto">
              <a:lnSpc>
                <a:spcPct val="100000"/>
              </a:lnSpc>
              <a:buFont typeface="Wingdings" panose="05000000000000000000" charset="0"/>
              <a:buChar char="l"/>
            </a:pPr>
            <a:r>
              <a:rPr lang="zh-CN" altLang="en-US" sz="2000"/>
              <a:t>构建更加完善的社会保障体系；</a:t>
            </a:r>
            <a:endParaRPr lang="zh-CN" altLang="en-US" sz="2000"/>
          </a:p>
          <a:p>
            <a:pPr marL="342900" indent="-342900" algn="l" fontAlgn="auto">
              <a:lnSpc>
                <a:spcPct val="100000"/>
              </a:lnSpc>
              <a:buFont typeface="Wingdings" panose="05000000000000000000" charset="0"/>
              <a:buChar char="l"/>
            </a:pPr>
            <a:r>
              <a:rPr lang="zh-CN" altLang="en-US" sz="2000"/>
              <a:t>推动实现高水平住有所居；</a:t>
            </a:r>
            <a:endParaRPr lang="zh-CN" altLang="en-US" sz="2000"/>
          </a:p>
          <a:p>
            <a:pPr marL="342900" indent="-342900" algn="l" fontAlgn="auto">
              <a:lnSpc>
                <a:spcPct val="100000"/>
              </a:lnSpc>
              <a:buFont typeface="Wingdings" panose="05000000000000000000" charset="0"/>
              <a:buChar char="l"/>
            </a:pPr>
            <a:r>
              <a:rPr lang="zh-CN" altLang="en-US" sz="2000"/>
              <a:t>提供更加优质的健康服务；</a:t>
            </a:r>
            <a:endParaRPr lang="zh-CN" altLang="en-US" sz="2000"/>
          </a:p>
          <a:p>
            <a:pPr marL="342900" indent="-342900" algn="l" fontAlgn="auto">
              <a:lnSpc>
                <a:spcPct val="100000"/>
              </a:lnSpc>
              <a:buFont typeface="Wingdings" panose="05000000000000000000" charset="0"/>
              <a:buChar char="l"/>
            </a:pPr>
            <a:r>
              <a:rPr lang="zh-CN" altLang="en-US" sz="2000"/>
              <a:t>促进人口高质量发展；</a:t>
            </a:r>
            <a:endParaRPr lang="zh-CN" altLang="en-US" sz="2000"/>
          </a:p>
          <a:p>
            <a:pPr marL="342900" indent="-342900" algn="l" fontAlgn="auto">
              <a:lnSpc>
                <a:spcPct val="100000"/>
              </a:lnSpc>
              <a:buFont typeface="Wingdings" panose="05000000000000000000" charset="0"/>
              <a:buChar char="l"/>
            </a:pPr>
            <a:r>
              <a:rPr lang="zh-CN" altLang="en-US" sz="2000"/>
              <a:t>健全覆盖全人群、全生命周期的人口服务体系；</a:t>
            </a:r>
            <a:endParaRPr lang="zh-CN" altLang="en-US" sz="2000"/>
          </a:p>
          <a:p>
            <a:pPr marL="342900" indent="-342900" algn="l" fontAlgn="auto">
              <a:lnSpc>
                <a:spcPct val="100000"/>
              </a:lnSpc>
              <a:buFont typeface="Wingdings" panose="05000000000000000000" charset="0"/>
              <a:buChar char="l"/>
            </a:pPr>
            <a:r>
              <a:rPr lang="zh-CN" altLang="en-US" sz="2000"/>
              <a:t>全域打造</a:t>
            </a:r>
            <a:r>
              <a:rPr lang="en-US" altLang="zh-CN" sz="2000"/>
              <a:t>“15</a:t>
            </a:r>
            <a:r>
              <a:rPr lang="zh-CN" altLang="en-US" sz="2000"/>
              <a:t>分钟高品质生活服务圈</a:t>
            </a:r>
            <a:r>
              <a:rPr lang="en-US" altLang="zh-CN" sz="2000"/>
              <a:t>”</a:t>
            </a:r>
            <a:r>
              <a:rPr lang="zh-CN" altLang="en-US" sz="2000"/>
              <a:t>。</a:t>
            </a:r>
            <a:endParaRPr lang="zh-CN" altLang="en-US" sz="2000"/>
          </a:p>
          <a:p>
            <a:pPr indent="0" algn="l" fontAlgn="auto">
              <a:lnSpc>
                <a:spcPct val="100000"/>
              </a:lnSpc>
              <a:buFont typeface="Wingdings" panose="05000000000000000000" charset="0"/>
              <a:buNone/>
            </a:pPr>
            <a:endParaRPr lang="zh-CN" altLang="en-US" sz="2000"/>
          </a:p>
          <a:p>
            <a:pPr indent="0" algn="l" fontAlgn="auto">
              <a:lnSpc>
                <a:spcPct val="100000"/>
              </a:lnSpc>
              <a:buFont typeface="Wingdings" panose="05000000000000000000" charset="0"/>
              <a:buNone/>
            </a:pPr>
            <a:endParaRPr lang="zh-CN" altLang="en-US" sz="20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206375"/>
            <a:ext cx="11832590" cy="5229225"/>
          </a:xfrm>
          <a:prstGeom prst="rect">
            <a:avLst/>
          </a:prstGeom>
          <a:noFill/>
        </p:spPr>
        <p:txBody>
          <a:bodyPr wrap="square" rtlCol="0">
            <a:noAutofit/>
          </a:bodyPr>
          <a:p>
            <a:pPr indent="0" algn="l" fontAlgn="auto">
              <a:lnSpc>
                <a:spcPct val="100000"/>
              </a:lnSpc>
              <a:buFont typeface="+mj-ea"/>
              <a:buNone/>
            </a:pPr>
            <a:r>
              <a:rPr lang="zh-CN" sz="2400" b="1">
                <a:solidFill>
                  <a:schemeClr val="tx2"/>
                </a:solidFill>
              </a:rPr>
              <a:t>（十二）</a:t>
            </a:r>
            <a:r>
              <a:rPr lang="zh-CN" altLang="en-US" sz="2400" b="1">
                <a:solidFill>
                  <a:schemeClr val="tx2"/>
                </a:solidFill>
              </a:rPr>
              <a:t>着力推进全面绿色低碳转型发展，加快建设美丽重庆</a:t>
            </a:r>
            <a:r>
              <a:rPr lang="zh-CN" altLang="en-US" sz="2400" b="1">
                <a:solidFill>
                  <a:schemeClr val="tx2"/>
                </a:solidFill>
              </a:rPr>
              <a:t>。</a:t>
            </a:r>
            <a:endParaRPr lang="zh-CN" altLang="en-US" sz="2400" b="1">
              <a:solidFill>
                <a:schemeClr val="tx2"/>
              </a:solidFill>
            </a:endParaRPr>
          </a:p>
          <a:p>
            <a:pPr marL="342900" indent="-342900" algn="l" fontAlgn="auto">
              <a:lnSpc>
                <a:spcPct val="100000"/>
              </a:lnSpc>
              <a:buFont typeface="Wingdings" panose="05000000000000000000" charset="0"/>
              <a:buChar char="u"/>
            </a:pPr>
            <a:r>
              <a:rPr lang="zh-CN" altLang="en-US" sz="2000"/>
              <a:t>以</a:t>
            </a:r>
            <a:r>
              <a:rPr lang="en-US" altLang="zh-CN" sz="2000"/>
              <a:t>“</a:t>
            </a:r>
            <a:r>
              <a:rPr lang="zh-CN" altLang="en-US" sz="2000"/>
              <a:t>九治</a:t>
            </a:r>
            <a:r>
              <a:rPr lang="en-US" altLang="zh-CN" sz="2000"/>
              <a:t>”</a:t>
            </a:r>
            <a:r>
              <a:rPr lang="zh-CN" altLang="en-US" sz="2000"/>
              <a:t>为牵引持续深入推进污染防治攻坚和生态系统优化</a:t>
            </a:r>
            <a:r>
              <a:rPr lang="zh-CN" altLang="en-US" sz="2000"/>
              <a:t>；</a:t>
            </a:r>
            <a:endParaRPr lang="zh-CN" altLang="en-US" sz="2000"/>
          </a:p>
          <a:p>
            <a:pPr marL="342900" indent="-342900" algn="l" fontAlgn="auto">
              <a:lnSpc>
                <a:spcPct val="100000"/>
              </a:lnSpc>
              <a:buFont typeface="Wingdings" panose="05000000000000000000" charset="0"/>
              <a:buChar char="u"/>
            </a:pPr>
            <a:r>
              <a:rPr lang="zh-CN" altLang="en-US" sz="2000"/>
              <a:t>构建清洁低碳安全高效新型能源体系；</a:t>
            </a:r>
            <a:endParaRPr lang="zh-CN" altLang="en-US" sz="2000"/>
          </a:p>
          <a:p>
            <a:pPr marL="342900" indent="-342900" algn="l" fontAlgn="auto">
              <a:lnSpc>
                <a:spcPct val="100000"/>
              </a:lnSpc>
              <a:buFont typeface="Wingdings" panose="05000000000000000000" charset="0"/>
              <a:buChar char="u"/>
            </a:pPr>
            <a:r>
              <a:rPr lang="zh-CN" altLang="en-US" sz="2000"/>
              <a:t>全面推行绿色低碳生产生活方式；</a:t>
            </a:r>
            <a:endParaRPr lang="zh-CN" altLang="en-US" sz="2000"/>
          </a:p>
          <a:p>
            <a:pPr marL="342900" indent="-342900" algn="l" fontAlgn="auto">
              <a:lnSpc>
                <a:spcPct val="100000"/>
              </a:lnSpc>
              <a:buFont typeface="Wingdings" panose="05000000000000000000" charset="0"/>
              <a:buChar char="u"/>
            </a:pPr>
            <a:r>
              <a:rPr lang="zh-CN" altLang="en-US" sz="2000"/>
              <a:t>塑造整体大美山水都市风貌。</a:t>
            </a:r>
            <a:endParaRPr lang="zh-CN" altLang="en-US" sz="2000"/>
          </a:p>
          <a:p>
            <a:pPr indent="0" algn="l" fontAlgn="auto">
              <a:lnSpc>
                <a:spcPct val="100000"/>
              </a:lnSpc>
              <a:buFont typeface="+mj-ea"/>
              <a:buNone/>
            </a:pPr>
            <a:endParaRPr lang="zh-CN" altLang="en-US" sz="2000"/>
          </a:p>
          <a:p>
            <a:pPr indent="0" algn="l" fontAlgn="auto">
              <a:lnSpc>
                <a:spcPct val="100000"/>
              </a:lnSpc>
              <a:buFont typeface="+mj-ea"/>
              <a:buNone/>
            </a:pPr>
            <a:r>
              <a:rPr lang="zh-CN" altLang="en-US" sz="2400" b="1">
                <a:solidFill>
                  <a:schemeClr val="tx2"/>
                </a:solidFill>
              </a:rPr>
              <a:t>（十三）统筹高质量发展和高水平安全，加快建设更高水平的平安重庆法治重庆。</a:t>
            </a:r>
            <a:endParaRPr lang="zh-CN" altLang="en-US" sz="2400" b="1">
              <a:solidFill>
                <a:schemeClr val="tx2"/>
              </a:solidFill>
            </a:endParaRPr>
          </a:p>
          <a:p>
            <a:pPr marL="342900" indent="-342900" algn="l" fontAlgn="auto">
              <a:lnSpc>
                <a:spcPct val="100000"/>
              </a:lnSpc>
              <a:buFont typeface="Wingdings" panose="05000000000000000000" charset="0"/>
              <a:buChar char="l"/>
            </a:pPr>
            <a:r>
              <a:rPr lang="zh-CN" altLang="en-US" sz="2000"/>
              <a:t>加强维护国家安全体系和能力建设；</a:t>
            </a:r>
            <a:endParaRPr lang="zh-CN" altLang="en-US" sz="2000"/>
          </a:p>
          <a:p>
            <a:pPr marL="342900" indent="-342900" algn="l" fontAlgn="auto">
              <a:lnSpc>
                <a:spcPct val="100000"/>
              </a:lnSpc>
              <a:buFont typeface="Wingdings" panose="05000000000000000000" charset="0"/>
              <a:buChar char="l"/>
            </a:pPr>
            <a:r>
              <a:rPr lang="zh-CN" altLang="en-US" sz="2000"/>
              <a:t>加强大平安体系建设；</a:t>
            </a:r>
            <a:endParaRPr lang="zh-CN" altLang="en-US" sz="2000"/>
          </a:p>
          <a:p>
            <a:pPr marL="342900" indent="-342900" algn="l" fontAlgn="auto">
              <a:lnSpc>
                <a:spcPct val="100000"/>
              </a:lnSpc>
              <a:buFont typeface="Wingdings" panose="05000000000000000000" charset="0"/>
              <a:buChar char="l"/>
            </a:pPr>
            <a:r>
              <a:rPr lang="zh-CN" altLang="en-US" sz="2000"/>
              <a:t>建设更高水平法治重庆；</a:t>
            </a:r>
            <a:endParaRPr lang="zh-CN" altLang="en-US" sz="2000"/>
          </a:p>
          <a:p>
            <a:pPr marL="342900" indent="-342900" algn="l" fontAlgn="auto">
              <a:lnSpc>
                <a:spcPct val="100000"/>
              </a:lnSpc>
              <a:buFont typeface="Wingdings" panose="05000000000000000000" charset="0"/>
              <a:buChar char="l"/>
            </a:pPr>
            <a:r>
              <a:rPr lang="zh-CN" altLang="en-US" sz="2000"/>
              <a:t>推进社会治理现代化。</a:t>
            </a:r>
            <a:endParaRPr lang="zh-CN" altLang="en-US" sz="2000"/>
          </a:p>
          <a:p>
            <a:pPr indent="0" algn="l" fontAlgn="auto">
              <a:lnSpc>
                <a:spcPct val="100000"/>
              </a:lnSpc>
              <a:buFont typeface="Wingdings" panose="05000000000000000000" charset="0"/>
              <a:buNone/>
            </a:pPr>
            <a:endParaRPr lang="zh-CN" altLang="en-US" sz="2000"/>
          </a:p>
          <a:p>
            <a:pPr indent="0" algn="l" fontAlgn="auto">
              <a:lnSpc>
                <a:spcPct val="100000"/>
              </a:lnSpc>
              <a:buFont typeface="Wingdings" panose="05000000000000000000" charset="0"/>
              <a:buNone/>
            </a:pPr>
            <a:r>
              <a:rPr lang="zh-CN" altLang="en-US" sz="2400" b="1">
                <a:solidFill>
                  <a:schemeClr val="tx2"/>
                </a:solidFill>
              </a:rPr>
              <a:t>（十四）坚持以高质量党建引领高质量发展，汇聚实现</a:t>
            </a:r>
            <a:r>
              <a:rPr lang="en-US" altLang="zh-CN" sz="2400" b="1">
                <a:solidFill>
                  <a:schemeClr val="tx2"/>
                </a:solidFill>
              </a:rPr>
              <a:t>“</a:t>
            </a:r>
            <a:r>
              <a:rPr lang="zh-CN" altLang="en-US" sz="2400" b="1">
                <a:solidFill>
                  <a:schemeClr val="tx2"/>
                </a:solidFill>
              </a:rPr>
              <a:t>十五五</a:t>
            </a:r>
            <a:r>
              <a:rPr lang="en-US" altLang="zh-CN" sz="2400" b="1">
                <a:solidFill>
                  <a:schemeClr val="tx2"/>
                </a:solidFill>
              </a:rPr>
              <a:t>”</a:t>
            </a:r>
            <a:r>
              <a:rPr lang="zh-CN" altLang="en-US" sz="2400" b="1">
                <a:solidFill>
                  <a:schemeClr val="tx2"/>
                </a:solidFill>
              </a:rPr>
              <a:t>规划的强大合力</a:t>
            </a:r>
            <a:r>
              <a:rPr lang="zh-CN" altLang="en-US" sz="2400" b="1">
                <a:solidFill>
                  <a:schemeClr val="tx2"/>
                </a:solidFill>
              </a:rPr>
              <a:t>。</a:t>
            </a:r>
            <a:endParaRPr lang="zh-CN" altLang="en-US" sz="2400" b="1">
              <a:solidFill>
                <a:schemeClr val="tx2"/>
              </a:solidFill>
            </a:endParaRPr>
          </a:p>
          <a:p>
            <a:pPr marL="342900" indent="-342900" algn="l" fontAlgn="auto">
              <a:lnSpc>
                <a:spcPct val="100000"/>
              </a:lnSpc>
              <a:buFont typeface="Wingdings" panose="05000000000000000000" charset="0"/>
              <a:buChar char="n"/>
            </a:pPr>
            <a:r>
              <a:rPr lang="zh-CN" altLang="en-US" sz="2000"/>
              <a:t>完善党全面领导经济社会发展体制机制；</a:t>
            </a:r>
            <a:endParaRPr lang="zh-CN" altLang="en-US" sz="2000"/>
          </a:p>
          <a:p>
            <a:pPr marL="342900" indent="-342900" algn="l" fontAlgn="auto">
              <a:lnSpc>
                <a:spcPct val="100000"/>
              </a:lnSpc>
              <a:buFont typeface="Wingdings" panose="05000000000000000000" charset="0"/>
              <a:buChar char="n"/>
            </a:pPr>
            <a:r>
              <a:rPr lang="zh-CN" altLang="en-US" sz="2000"/>
              <a:t>深化全过程人民民主市域实践；</a:t>
            </a:r>
            <a:endParaRPr lang="zh-CN" altLang="en-US" sz="2000"/>
          </a:p>
          <a:p>
            <a:pPr marL="342900" indent="-342900" algn="l" fontAlgn="auto">
              <a:lnSpc>
                <a:spcPct val="100000"/>
              </a:lnSpc>
              <a:buFont typeface="Wingdings" panose="05000000000000000000" charset="0"/>
              <a:buChar char="n"/>
            </a:pPr>
            <a:r>
              <a:rPr lang="zh-CN" altLang="en-US" sz="2000"/>
              <a:t>凝心聚力确保</a:t>
            </a:r>
            <a:r>
              <a:rPr lang="en-US" altLang="zh-CN" sz="2000"/>
              <a:t>“</a:t>
            </a:r>
            <a:r>
              <a:rPr lang="zh-CN" altLang="en-US" sz="2000"/>
              <a:t>十五五</a:t>
            </a:r>
            <a:r>
              <a:rPr lang="en-US" altLang="zh-CN" sz="2000"/>
              <a:t>”</a:t>
            </a:r>
            <a:r>
              <a:rPr lang="zh-CN" altLang="en-US" sz="2000"/>
              <a:t>规划目标任务落到实处。</a:t>
            </a:r>
            <a:endParaRPr lang="zh-CN" altLang="en-US" sz="20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190500" y="765175"/>
            <a:ext cx="11832590" cy="3457575"/>
          </a:xfrm>
          <a:prstGeom prst="rect">
            <a:avLst/>
          </a:prstGeom>
          <a:noFill/>
        </p:spPr>
        <p:txBody>
          <a:bodyPr wrap="square" rtlCol="0">
            <a:noAutofit/>
          </a:bodyPr>
          <a:p>
            <a:pPr indent="0" algn="l" fontAlgn="auto">
              <a:lnSpc>
                <a:spcPct val="100000"/>
              </a:lnSpc>
              <a:buFont typeface="+mj-ea"/>
              <a:buNone/>
            </a:pPr>
            <a:r>
              <a:rPr lang="en-US" altLang="zh-CN" sz="2000"/>
              <a:t>        </a:t>
            </a:r>
            <a:endParaRPr lang="en-US" altLang="zh-CN" sz="2000"/>
          </a:p>
          <a:p>
            <a:pPr indent="0" algn="l" fontAlgn="auto">
              <a:lnSpc>
                <a:spcPct val="100000"/>
              </a:lnSpc>
              <a:buFont typeface="+mj-ea"/>
              <a:buNone/>
            </a:pPr>
            <a:r>
              <a:rPr lang="en-US" altLang="zh-CN" sz="2000"/>
              <a:t>        </a:t>
            </a:r>
            <a:r>
              <a:rPr lang="zh-CN" altLang="en-US" sz="2000"/>
              <a:t>结合对新的阶段性特征和重大机遇的把握，对标对表中央《建议》，聚焦强化改革开放创新三大动力支撑，这次全会明确了成渝地区双城经济圈建设、产业发展、科技创新、超大城市治理、扩大内需、深化改革、对外开放、区域发展、乡村振兴、文化建设、民生保障、绿色发展、安全发展等</a:t>
            </a:r>
            <a:r>
              <a:rPr lang="en-US" altLang="zh-CN" sz="2000"/>
              <a:t>13</a:t>
            </a:r>
            <a:r>
              <a:rPr lang="zh-CN" altLang="en-US" sz="2000"/>
              <a:t>个方面的重大任务。</a:t>
            </a:r>
            <a:endParaRPr lang="zh-CN" altLang="en-US" sz="2000"/>
          </a:p>
          <a:p>
            <a:pPr indent="0" algn="l" fontAlgn="auto">
              <a:lnSpc>
                <a:spcPct val="100000"/>
              </a:lnSpc>
              <a:buFont typeface="+mj-ea"/>
              <a:buNone/>
            </a:pPr>
            <a:endParaRPr lang="zh-CN" altLang="en-US" sz="2000">
              <a:sym typeface="+mn-ea"/>
            </a:endParaRPr>
          </a:p>
          <a:p>
            <a:pPr indent="0" algn="l" fontAlgn="auto">
              <a:lnSpc>
                <a:spcPct val="100000"/>
              </a:lnSpc>
              <a:buFont typeface="+mj-ea"/>
              <a:buNone/>
            </a:pPr>
            <a:r>
              <a:rPr lang="en-US" altLang="zh-CN" sz="2000">
                <a:sym typeface="+mn-ea"/>
              </a:rPr>
              <a:t>  </a:t>
            </a:r>
            <a:r>
              <a:rPr lang="zh-CN" altLang="en-US" sz="2000">
                <a:sym typeface="+mn-ea"/>
              </a:rPr>
              <a:t>这些重大任务是支撑重庆未来</a:t>
            </a:r>
            <a:r>
              <a:rPr lang="en-US" altLang="zh-CN" sz="2000">
                <a:sym typeface="+mn-ea"/>
              </a:rPr>
              <a:t>5</a:t>
            </a:r>
            <a:r>
              <a:rPr lang="zh-CN" altLang="en-US" sz="2000">
                <a:sym typeface="+mn-ea"/>
              </a:rPr>
              <a:t>年经济社会发展的四梁八柱，是增强全市发展动能、提升综合实力和全国影响力的具体任务书，是以重点带全局牵引全市各项工作实现新突破的主要抓手和工作载体，将有利于把重庆的比较优势、后发优势转发为发展胜势，将十五五发展的宏伟蓝图变成为现代化新重庆建设的实景图。</a:t>
            </a:r>
            <a:endParaRPr lang="zh-CN" altLang="en-US" sz="2000">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5085" y="1557655"/>
            <a:ext cx="12131675" cy="2544445"/>
          </a:xfrm>
          <a:prstGeom prst="rect">
            <a:avLst/>
          </a:prstGeom>
          <a:noFill/>
        </p:spPr>
        <p:txBody>
          <a:bodyPr wrap="square" rtlCol="0">
            <a:noAutofit/>
          </a:bodyPr>
          <a:p>
            <a:pPr indent="360045" algn="ctr" fontAlgn="auto">
              <a:lnSpc>
                <a:spcPct val="150000"/>
              </a:lnSpc>
            </a:pPr>
            <a:r>
              <a:rPr lang="zh-CN" altLang="en-US" sz="4800" b="1">
                <a:solidFill>
                  <a:srgbClr val="FF0000"/>
                </a:solidFill>
                <a:latin typeface="微软雅黑" panose="020B0503020204020204" charset="-122"/>
                <a:ea typeface="微软雅黑" panose="020B0503020204020204" charset="-122"/>
                <a:cs typeface="+mn-ea"/>
              </a:rPr>
              <a:t>第五部分</a:t>
            </a:r>
            <a:endParaRPr lang="zh-CN" altLang="en-US" sz="4800" b="1">
              <a:solidFill>
                <a:srgbClr val="FF0000"/>
              </a:solidFill>
              <a:latin typeface="微软雅黑" panose="020B0503020204020204" charset="-122"/>
              <a:ea typeface="微软雅黑" panose="020B0503020204020204" charset="-122"/>
              <a:cs typeface="+mn-ea"/>
            </a:endParaRPr>
          </a:p>
          <a:p>
            <a:pPr indent="360045" algn="ctr" fontAlgn="auto">
              <a:lnSpc>
                <a:spcPct val="150000"/>
              </a:lnSpc>
            </a:pPr>
            <a:r>
              <a:rPr lang="zh-CN" altLang="en-US" sz="4800" b="1">
                <a:solidFill>
                  <a:srgbClr val="FF0000"/>
                </a:solidFill>
                <a:latin typeface="微软雅黑" panose="020B0503020204020204" charset="-122"/>
                <a:ea typeface="微软雅黑" panose="020B0503020204020204" charset="-122"/>
                <a:cs typeface="+mn-ea"/>
                <a:sym typeface="+mn-ea"/>
              </a:rPr>
              <a:t>随堂小问</a:t>
            </a:r>
            <a:r>
              <a:rPr lang="en-US" altLang="zh-CN" sz="3200">
                <a:latin typeface="+mn-ea"/>
                <a:cs typeface="+mn-ea"/>
                <a:sym typeface="+mn-ea"/>
              </a:rPr>
              <a:t> </a:t>
            </a:r>
            <a:r>
              <a:rPr lang="en-US" altLang="zh-CN" sz="2000">
                <a:latin typeface="+mn-ea"/>
                <a:cs typeface="+mn-ea"/>
                <a:sym typeface="+mn-ea"/>
              </a:rPr>
              <a:t>           </a:t>
            </a: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l" fontAlgn="auto">
              <a:lnSpc>
                <a:spcPct val="150000"/>
              </a:lnSpc>
            </a:pPr>
            <a:endParaRPr lang="en-US" altLang="zh-CN" sz="2000">
              <a:latin typeface="+mn-ea"/>
              <a:cs typeface="+mn-ea"/>
              <a:sym typeface="+mn-ea"/>
            </a:endParaRPr>
          </a:p>
          <a:p>
            <a:pPr indent="360045" algn="ctr" fontAlgn="auto">
              <a:lnSpc>
                <a:spcPct val="150000"/>
              </a:lnSpc>
            </a:pPr>
            <a:r>
              <a:rPr lang="en-US" altLang="zh-CN" sz="2000">
                <a:latin typeface="+mn-ea"/>
                <a:cs typeface="+mn-ea"/>
                <a:sym typeface="+mn-ea"/>
              </a:rPr>
              <a:t>                         </a:t>
            </a:r>
            <a:endParaRPr lang="zh-CN" altLang="en-US" sz="2000">
              <a:latin typeface="+mn-ea"/>
              <a:cs typeface="+mn-ea"/>
            </a:endParaRPr>
          </a:p>
          <a:p>
            <a:pPr indent="360045" algn="l" fontAlgn="auto">
              <a:lnSpc>
                <a:spcPct val="150000"/>
              </a:lnSpc>
            </a:pPr>
            <a:endParaRPr lang="zh-CN" altLang="en-US" sz="2000">
              <a:latin typeface="+mn-ea"/>
              <a:cs typeface="+mn-ea"/>
            </a:endParaRPr>
          </a:p>
          <a:p>
            <a:pPr indent="360045" algn="l" fontAlgn="auto">
              <a:lnSpc>
                <a:spcPct val="150000"/>
              </a:lnSpc>
            </a:pPr>
            <a:r>
              <a:rPr lang="en-US" altLang="zh-CN" sz="2000">
                <a:latin typeface="+mn-ea"/>
                <a:cs typeface="+mn-ea"/>
              </a:rPr>
              <a:t> </a:t>
            </a:r>
            <a:endParaRPr lang="en-US" altLang="zh-CN" sz="2000">
              <a:latin typeface="+mn-ea"/>
              <a:cs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439420" y="1486535"/>
            <a:ext cx="10989310" cy="4103370"/>
          </a:xfrm>
          <a:prstGeom prst="rect">
            <a:avLst/>
          </a:prstGeom>
          <a:noFill/>
        </p:spPr>
        <p:txBody>
          <a:bodyPr wrap="square" rtlCol="0">
            <a:noAutofit/>
          </a:bodyPr>
          <a:p>
            <a:pPr indent="-360045" algn="l" fontAlgn="auto">
              <a:lnSpc>
                <a:spcPct val="100000"/>
              </a:lnSpc>
              <a:buFont typeface="Wingdings" panose="05000000000000000000" charset="0"/>
              <a:buChar char="l"/>
            </a:pPr>
            <a:r>
              <a:rPr lang="zh-CN" sz="2400">
                <a:sym typeface="+mn-ea"/>
              </a:rPr>
              <a:t>重庆市委六届八次全会召开时间？</a:t>
            </a:r>
            <a:r>
              <a:rPr lang="en-US" altLang="zh-CN" sz="2400"/>
              <a:t>    </a:t>
            </a:r>
            <a:endParaRPr lang="zh-CN" altLang="en-US" sz="2400"/>
          </a:p>
          <a:p>
            <a:pPr indent="-360045" algn="l" fontAlgn="auto">
              <a:lnSpc>
                <a:spcPct val="100000"/>
              </a:lnSpc>
              <a:buFont typeface="Wingdings" panose="05000000000000000000" charset="0"/>
              <a:buChar char="l"/>
            </a:pPr>
            <a:endParaRPr lang="zh-CN" altLang="en-US" sz="2400"/>
          </a:p>
          <a:p>
            <a:pPr indent="-360045" algn="l" fontAlgn="auto">
              <a:lnSpc>
                <a:spcPct val="100000"/>
              </a:lnSpc>
              <a:buFont typeface="Wingdings" panose="05000000000000000000" charset="0"/>
              <a:buChar char="l"/>
            </a:pPr>
            <a:r>
              <a:rPr lang="zh-CN" sz="2400">
                <a:sym typeface="+mn-ea"/>
              </a:rPr>
              <a:t>十四五时期，重庆成为中西部地区首个经济总量以及人均地区生产总值达多少的城市</a:t>
            </a:r>
            <a:r>
              <a:rPr lang="zh-CN" sz="2400">
                <a:solidFill>
                  <a:schemeClr val="tx1"/>
                </a:solidFill>
                <a:sym typeface="+mn-ea"/>
              </a:rPr>
              <a:t>？</a:t>
            </a:r>
            <a:endParaRPr lang="zh-CN" sz="2400">
              <a:solidFill>
                <a:schemeClr val="tx1"/>
              </a:solidFill>
              <a:sym typeface="+mn-ea"/>
            </a:endParaRPr>
          </a:p>
          <a:p>
            <a:pPr indent="-360045" algn="l" fontAlgn="auto">
              <a:lnSpc>
                <a:spcPct val="100000"/>
              </a:lnSpc>
              <a:buFont typeface="Wingdings" panose="05000000000000000000" charset="0"/>
              <a:buChar char="l"/>
            </a:pPr>
            <a:endParaRPr lang="zh-CN" sz="2400">
              <a:solidFill>
                <a:schemeClr val="tx1"/>
              </a:solidFill>
              <a:sym typeface="+mn-ea"/>
            </a:endParaRPr>
          </a:p>
          <a:p>
            <a:pPr indent="-360045" algn="l" fontAlgn="auto">
              <a:lnSpc>
                <a:spcPct val="100000"/>
              </a:lnSpc>
              <a:buFont typeface="Wingdings" panose="05000000000000000000" charset="0"/>
              <a:buChar char="l"/>
            </a:pPr>
            <a:r>
              <a:rPr lang="zh-CN" altLang="en-US" sz="2400">
                <a:sym typeface="+mn-ea"/>
              </a:rPr>
              <a:t>十五五时期，经济社会发展必须坚持哪六项原则？</a:t>
            </a:r>
            <a:r>
              <a:rPr lang="en-US" sz="2400">
                <a:solidFill>
                  <a:srgbClr val="FF0000"/>
                </a:solidFill>
                <a:sym typeface="+mn-ea"/>
              </a:rPr>
              <a:t>   </a:t>
            </a:r>
            <a:endParaRPr lang="en-US" sz="2400">
              <a:solidFill>
                <a:srgbClr val="FF0000"/>
              </a:solidFill>
              <a:sym typeface="+mn-ea"/>
            </a:endParaRPr>
          </a:p>
          <a:p>
            <a:pPr indent="-360045" algn="l" fontAlgn="auto">
              <a:lnSpc>
                <a:spcPct val="100000"/>
              </a:lnSpc>
              <a:buFont typeface="Wingdings" panose="05000000000000000000" charset="0"/>
              <a:buChar char="l"/>
            </a:pPr>
            <a:endParaRPr lang="en-US" sz="2400">
              <a:solidFill>
                <a:srgbClr val="FF0000"/>
              </a:solidFill>
              <a:sym typeface="+mn-ea"/>
            </a:endParaRPr>
          </a:p>
          <a:p>
            <a:pPr indent="0" algn="l" fontAlgn="auto">
              <a:lnSpc>
                <a:spcPct val="100000"/>
              </a:lnSpc>
              <a:buFont typeface="Wingdings" panose="05000000000000000000" charset="0"/>
              <a:buNone/>
            </a:pPr>
            <a:r>
              <a:rPr lang="en-US" sz="2400">
                <a:solidFill>
                  <a:srgbClr val="FF0000"/>
                </a:solidFill>
                <a:sym typeface="+mn-ea"/>
              </a:rPr>
              <a:t>  </a:t>
            </a:r>
            <a:endParaRPr lang="zh-CN" altLang="en-US" sz="2400">
              <a:solidFill>
                <a:srgbClr val="FF0000"/>
              </a:solidFill>
              <a:sym typeface="+mn-e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5" y="3319278"/>
            <a:ext cx="5805683" cy="35403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5114925" y="2349500"/>
            <a:ext cx="3389630" cy="1080135"/>
          </a:xfrm>
          <a:prstGeom prst="rect">
            <a:avLst/>
          </a:prstGeom>
          <a:noFill/>
        </p:spPr>
        <p:txBody>
          <a:bodyPr wrap="square" lIns="65000" tIns="32500" rIns="65000" bIns="32500">
            <a:spAutoFit/>
          </a:bodyPr>
          <a:lstStyle/>
          <a:p>
            <a:pPr algn="r" defTabSz="1088390"/>
            <a:r>
              <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rPr>
              <a:t>谢谢！</a:t>
            </a:r>
            <a:endParaRPr lang="zh-CN" altLang="en-US" sz="6600" b="1" dirty="0">
              <a:solidFill>
                <a:srgbClr val="FF0000"/>
              </a:solidFill>
              <a:latin typeface="方正粗黑宋简体" panose="02000000000000000000" pitchFamily="2" charset="-122"/>
              <a:ea typeface="方正粗黑宋简体" panose="02000000000000000000" pitchFamily="2" charset="-122"/>
              <a:cs typeface="+mn-ea"/>
              <a:sym typeface="+mn-lt"/>
            </a:endParaRPr>
          </a:p>
        </p:txBody>
      </p:sp>
      <p:pic>
        <p:nvPicPr>
          <p:cNvPr id="31" name="图片 30"/>
          <p:cNvPicPr>
            <a:picLocks noChangeAspect="1"/>
          </p:cNvPicPr>
          <p:nvPr/>
        </p:nvPicPr>
        <p:blipFill rotWithShape="1">
          <a:blip r:embed="rId5"/>
          <a:srcRect b="33209"/>
          <a:stretch>
            <a:fillRect/>
          </a:stretch>
        </p:blipFill>
        <p:spPr>
          <a:xfrm>
            <a:off x="0" y="0"/>
            <a:ext cx="6734523" cy="2925723"/>
          </a:xfrm>
          <a:prstGeom prst="rect">
            <a:avLst/>
          </a:prstGeom>
        </p:spPr>
      </p:pic>
      <p:pic>
        <p:nvPicPr>
          <p:cNvPr id="32" name="图片 31"/>
          <p:cNvPicPr>
            <a:picLocks noChangeAspect="1"/>
          </p:cNvPicPr>
          <p:nvPr/>
        </p:nvPicPr>
        <p:blipFill>
          <a:blip r:embed="rId6"/>
          <a:stretch>
            <a:fillRect/>
          </a:stretch>
        </p:blipFill>
        <p:spPr>
          <a:xfrm>
            <a:off x="0" y="-32273"/>
            <a:ext cx="4127416" cy="2079264"/>
          </a:xfrm>
          <a:prstGeom prst="rect">
            <a:avLst/>
          </a:prstGeom>
        </p:spPr>
      </p:pic>
    </p:spTree>
  </p:cSld>
  <p:clrMapOvr>
    <a:masterClrMapping/>
  </p:clrMapOvr>
  <p:timing>
    <p:tnLst>
      <p:par>
        <p:cTn id="1" dur="indefinite" restart="never" nodeType="tmRoot"/>
      </p:par>
    </p:tnLst>
    <p:bldLst>
      <p:bldP spid="29"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PLACING_PICTURE_USER_VIEWPORT" val="{&quot;height&quot;:10802.500787401576,&quot;width&quot;:19197.500787401576}"/>
</p:tagLst>
</file>

<file path=ppt/tags/tag3.xml><?xml version="1.0" encoding="utf-8"?>
<p:tagLst xmlns:p="http://schemas.openxmlformats.org/presentationml/2006/main">
  <p:tag name="KSO_WM_UNIT_PLACING_PICTURE_USER_VIEWPORT" val="{&quot;height&quot;:10802.500787401576,&quot;width&quot;:19197.500787401576}"/>
</p:tagLst>
</file>

<file path=ppt/tags/tag4.xml><?xml version="1.0" encoding="utf-8"?>
<p:tagLst xmlns:p="http://schemas.openxmlformats.org/presentationml/2006/main">
  <p:tag name="KSO_WM_UNIT_PLACING_PICTURE_USER_VIEWPORT" val="{&quot;height&quot;:10802.500787401576,&quot;width&quot;:19197.500787401576}"/>
</p:tagLst>
</file>

<file path=ppt/tags/tag5.xml><?xml version="1.0" encoding="utf-8"?>
<p:tagLst xmlns:p="http://schemas.openxmlformats.org/presentationml/2006/main">
  <p:tag name="KSO_WM_UNIT_PLACING_PICTURE_USER_VIEWPORT" val="{&quot;height&quot;:10802.500787401576,&quot;width&quot;:19197.500787401576}"/>
</p:tagLst>
</file>

<file path=ppt/tags/tag6.xml><?xml version="1.0" encoding="utf-8"?>
<p:tagLst xmlns:p="http://schemas.openxmlformats.org/presentationml/2006/main">
  <p:tag name="KSO_WM_UNIT_PLACING_PICTURE_USER_VIEWPORT" val="{&quot;height&quot;:10802.500787401576,&quot;width&quot;:19197.500787401576}"/>
</p:tagLst>
</file>

<file path=ppt/tags/tag7.xml><?xml version="1.0" encoding="utf-8"?>
<p:tagLst xmlns:p="http://schemas.openxmlformats.org/presentationml/2006/main">
  <p:tag name="KSO_WM_UNIT_PLACING_PICTURE_USER_VIEWPORT" val="{&quot;height&quot;:10802.500787401576,&quot;width&quot;:19197.500787401576}"/>
</p:tagLst>
</file>

<file path=ppt/tags/tag8.xml><?xml version="1.0" encoding="utf-8"?>
<p:tagLst xmlns:p="http://schemas.openxmlformats.org/presentationml/2006/main">
  <p:tag name="KSO_WM_UNIT_PLACING_PICTURE_USER_VIEWPORT" val="{&quot;height&quot;:10802.500787401576,&quot;width&quot;:19197.500787401576}"/>
</p:tagLst>
</file>

<file path=ppt/tags/tag9.xml><?xml version="1.0" encoding="utf-8"?>
<p:tagLst xmlns:p="http://schemas.openxmlformats.org/presentationml/2006/main">
  <p:tag name="KSO_WM_UNIT_PLACING_PICTURE_USER_VIEWPORT" val="{&quot;height&quot;:10802.500787401576,&quot;width&quot;:19197.500787401576}"/>
</p:tagLst>
</file>

<file path=ppt/tags/tag10.xml><?xml version="1.0" encoding="utf-8"?>
<p:tagLst xmlns:p="http://schemas.openxmlformats.org/presentationml/2006/main">
  <p:tag name="KSO_WM_UNIT_PLACING_PICTURE_USER_VIEWPORT" val="{&quot;height&quot;:10802.500787401576,&quot;width&quot;:19197.500787401576}"/>
</p:tagLst>
</file>

<file path=ppt/tags/tag11.xml><?xml version="1.0" encoding="utf-8"?>
<p:tagLst xmlns:p="http://schemas.openxmlformats.org/presentationml/2006/main">
  <p:tag name="KSO_WM_UNIT_PLACING_PICTURE_USER_VIEWPORT" val="{&quot;height&quot;:10802.500787401576,&quot;width&quot;:19197.500787401576}"/>
</p:tagLst>
</file>

<file path=ppt/tags/tag12.xml><?xml version="1.0" encoding="utf-8"?>
<p:tagLst xmlns:p="http://schemas.openxmlformats.org/presentationml/2006/main">
  <p:tag name="KSO_WM_UNIT_PLACING_PICTURE_USER_VIEWPORT" val="{&quot;height&quot;:10802.500787401576,&quot;width&quot;:19197.500787401576}"/>
</p:tagLst>
</file>

<file path=ppt/tags/tag13.xml><?xml version="1.0" encoding="utf-8"?>
<p:tagLst xmlns:p="http://schemas.openxmlformats.org/presentationml/2006/main">
  <p:tag name="KSO_WM_UNIT_PLACING_PICTURE_USER_VIEWPORT" val="{&quot;height&quot;:10802.500787401576,&quot;width&quot;:19197.500787401576}"/>
</p:tagLst>
</file>

<file path=ppt/tags/tag14.xml><?xml version="1.0" encoding="utf-8"?>
<p:tagLst xmlns:p="http://schemas.openxmlformats.org/presentationml/2006/main">
  <p:tag name="KSO_WM_UNIT_PLACING_PICTURE_USER_VIEWPORT" val="{&quot;height&quot;:10802.500787401576,&quot;width&quot;:19197.500787401576}"/>
</p:tagLst>
</file>

<file path=ppt/tags/tag15.xml><?xml version="1.0" encoding="utf-8"?>
<p:tagLst xmlns:p="http://schemas.openxmlformats.org/presentationml/2006/main">
  <p:tag name="KSO_WM_UNIT_PLACING_PICTURE_USER_VIEWPORT" val="{&quot;height&quot;:10802.500787401576,&quot;width&quot;:19197.500787401576}"/>
</p:tagLst>
</file>

<file path=ppt/tags/tag16.xml><?xml version="1.0" encoding="utf-8"?>
<p:tagLst xmlns:p="http://schemas.openxmlformats.org/presentationml/2006/main">
  <p:tag name="KSO_WM_UNIT_PLACING_PICTURE_USER_VIEWPORT" val="{&quot;height&quot;:10802.500787401576,&quot;width&quot;:19197.500787401576}"/>
</p:tagLst>
</file>

<file path=ppt/tags/tag17.xml><?xml version="1.0" encoding="utf-8"?>
<p:tagLst xmlns:p="http://schemas.openxmlformats.org/presentationml/2006/main">
  <p:tag name="KSO_WM_UNIT_PLACING_PICTURE_USER_VIEWPORT" val="{&quot;height&quot;:10802.500787401576,&quot;width&quot;:19197.500787401576}"/>
</p:tagLst>
</file>

<file path=ppt/tags/tag18.xml><?xml version="1.0" encoding="utf-8"?>
<p:tagLst xmlns:p="http://schemas.openxmlformats.org/presentationml/2006/main">
  <p:tag name="KSO_WM_UNIT_PLACING_PICTURE_USER_VIEWPORT" val="{&quot;height&quot;:10802.500787401576,&quot;width&quot;:19197.500787401576}"/>
</p:tagLst>
</file>

<file path=ppt/tags/tag19.xml><?xml version="1.0" encoding="utf-8"?>
<p:tagLst xmlns:p="http://schemas.openxmlformats.org/presentationml/2006/main">
  <p:tag name="KSO_WM_UNIT_PLACING_PICTURE_USER_VIEWPORT" val="{&quot;height&quot;:10802.500787401576,&quot;width&quot;:19197.500787401576}"/>
</p:tagLst>
</file>

<file path=ppt/tags/tag20.xml><?xml version="1.0" encoding="utf-8"?>
<p:tagLst xmlns:p="http://schemas.openxmlformats.org/presentationml/2006/main">
  <p:tag name="KSO_WM_UNIT_PLACING_PICTURE_USER_VIEWPORT" val="{&quot;height&quot;:10802.500787401576,&quot;width&quot;:19197.500787401576}"/>
</p:tagLst>
</file>

<file path=ppt/tags/tag21.xml><?xml version="1.0" encoding="utf-8"?>
<p:tagLst xmlns:p="http://schemas.openxmlformats.org/presentationml/2006/main">
  <p:tag name="KSO_WM_UNIT_PLACING_PICTURE_USER_VIEWPORT" val="{&quot;height&quot;:10802.500787401576,&quot;width&quot;:19197.500787401576}"/>
</p:tagLst>
</file>

<file path=ppt/tags/tag22.xml><?xml version="1.0" encoding="utf-8"?>
<p:tagLst xmlns:p="http://schemas.openxmlformats.org/presentationml/2006/main">
  <p:tag name="KSO_WM_UNIT_PLACING_PICTURE_USER_VIEWPORT" val="{&quot;height&quot;:10802.500787401576,&quot;width&quot;:19197.500787401576}"/>
</p:tagLst>
</file>

<file path=ppt/tags/tag23.xml><?xml version="1.0" encoding="utf-8"?>
<p:tagLst xmlns:p="http://schemas.openxmlformats.org/presentationml/2006/main">
  <p:tag name="KSO_WM_UNIT_PLACING_PICTURE_USER_VIEWPORT" val="{&quot;height&quot;:10802.500787401576,&quot;width&quot;:19197.500787401576}"/>
</p:tagLst>
</file>

<file path=ppt/tags/tag24.xml><?xml version="1.0" encoding="utf-8"?>
<p:tagLst xmlns:p="http://schemas.openxmlformats.org/presentationml/2006/main">
  <p:tag name="KSO_WM_UNIT_PLACING_PICTURE_USER_VIEWPORT" val="{&quot;height&quot;:10802.500787401576,&quot;width&quot;:19197.500787401576}"/>
</p:tagLst>
</file>

<file path=ppt/tags/tag25.xml><?xml version="1.0" encoding="utf-8"?>
<p:tagLst xmlns:p="http://schemas.openxmlformats.org/presentationml/2006/main">
  <p:tag name="KSO_WM_UNIT_PLACING_PICTURE_USER_VIEWPORT" val="{&quot;height&quot;:10802.500787401576,&quot;width&quot;:19197.500787401576}"/>
</p:tagLst>
</file>

<file path=ppt/tags/tag26.xml><?xml version="1.0" encoding="utf-8"?>
<p:tagLst xmlns:p="http://schemas.openxmlformats.org/presentationml/2006/main">
  <p:tag name="KSO_WM_UNIT_PLACING_PICTURE_USER_VIEWPORT" val="{&quot;height&quot;:10802.500787401576,&quot;width&quot;:19197.500787401576}"/>
</p:tagLst>
</file>

<file path=ppt/tags/tag27.xml><?xml version="1.0" encoding="utf-8"?>
<p:tagLst xmlns:p="http://schemas.openxmlformats.org/presentationml/2006/main">
  <p:tag name="KSO_WM_UNIT_PLACING_PICTURE_USER_VIEWPORT" val="{&quot;height&quot;:10802.500787401576,&quot;width&quot;:19197.500787401576}"/>
</p:tagLst>
</file>

<file path=ppt/tags/tag28.xml><?xml version="1.0" encoding="utf-8"?>
<p:tagLst xmlns:p="http://schemas.openxmlformats.org/presentationml/2006/main">
  <p:tag name="KSO_WPP_MARK_KEY" val="6e0397c5-a1a9-44b5-a086-ae246afca406"/>
  <p:tag name="COMMONDATA" val="eyJoZGlkIjoiNDk4ZDViMGI2MTM0ZGY1NjUzYTY3MTlmZWY5ZmI1OTIifQ=="/>
  <p:tag name="resource_record_key" val="{&quot;70&quot;:[331534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7449</Words>
  <Application>WPS 演示</Application>
  <PresentationFormat>自定义</PresentationFormat>
  <Paragraphs>328</Paragraphs>
  <Slides>28</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28</vt:i4>
      </vt:variant>
    </vt:vector>
  </HeadingPairs>
  <TitlesOfParts>
    <vt:vector size="39" baseType="lpstr">
      <vt:lpstr>Arial</vt:lpstr>
      <vt:lpstr>宋体</vt:lpstr>
      <vt:lpstr>Wingdings</vt:lpstr>
      <vt:lpstr>微软雅黑</vt:lpstr>
      <vt:lpstr>Wingdings</vt:lpstr>
      <vt:lpstr>Arial Unicode MS</vt:lpstr>
      <vt:lpstr>Calibri</vt:lpstr>
      <vt:lpstr>等线</vt:lpstr>
      <vt:lpstr>方正粗黑宋简体</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PPT背景图片</dc:title>
  <dc:creator>第一PPT</dc:creator>
  <cp:keywords>www.1ppt.com</cp:keywords>
  <dc:description>www.1ppt.com</dc:description>
  <cp:lastModifiedBy>WPS_1528188927</cp:lastModifiedBy>
  <cp:revision>77</cp:revision>
  <dcterms:created xsi:type="dcterms:W3CDTF">2019-12-24T09:15:00Z</dcterms:created>
  <dcterms:modified xsi:type="dcterms:W3CDTF">2026-01-23T05:42:16Z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6FF63884FF9C4557BEC21DD859D229C1_13</vt:lpwstr>
  </property>
  <property fmtid="{D5CDD505-2E9C-101B-9397-08002B2CF9AE}" pid="3" name="KSOProductBuildVer">
    <vt:lpwstr>2052-12.1.0.24657</vt:lpwstr>
  </property>
</Properties>
</file>