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18"/>
  </p:notesMasterIdLst>
  <p:sldIdLst>
    <p:sldId id="256" r:id="rId4"/>
    <p:sldId id="305" r:id="rId5"/>
    <p:sldId id="304" r:id="rId6"/>
    <p:sldId id="325" r:id="rId7"/>
    <p:sldId id="339" r:id="rId8"/>
    <p:sldId id="340" r:id="rId9"/>
    <p:sldId id="336" r:id="rId10"/>
    <p:sldId id="341" r:id="rId11"/>
    <p:sldId id="342" r:id="rId12"/>
    <p:sldId id="343" r:id="rId13"/>
    <p:sldId id="344" r:id="rId14"/>
    <p:sldId id="286" r:id="rId15"/>
    <p:sldId id="337" r:id="rId16"/>
    <p:sldId id="335" r:id="rId17"/>
  </p:sldIdLst>
  <p:sldSz cx="12190095" cy="6859270"/>
  <p:notesSz cx="6858000" cy="9144000"/>
  <p:custDataLst>
    <p:tags r:id="rId22"/>
  </p:custDataLst>
  <p:defaultText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44"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p:scale>
          <a:sx n="75" d="100"/>
          <a:sy n="75" d="100"/>
        </p:scale>
        <p:origin x="1914" y="834"/>
      </p:cViewPr>
      <p:guideLst>
        <p:guide orient="horz" pos="2144"/>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slide" Target="slides/slide1.xml"/><Relationship Id="rId3" Type="http://schemas.openxmlformats.org/officeDocument/2006/relationships/slideMaster" Target="slideMasters/slideMaster2.xml"/><Relationship Id="rId22" Type="http://schemas.openxmlformats.org/officeDocument/2006/relationships/tags" Target="tags/tag11.xml"/><Relationship Id="rId21" Type="http://schemas.openxmlformats.org/officeDocument/2006/relationships/tableStyles" Target="tableStyles.xml"/><Relationship Id="rId20" Type="http://schemas.openxmlformats.org/officeDocument/2006/relationships/viewProps" Target="viewProps.xml"/><Relationship Id="rId2" Type="http://schemas.openxmlformats.org/officeDocument/2006/relationships/theme" Target="theme/theme1.xml"/><Relationship Id="rId19" Type="http://schemas.openxmlformats.org/officeDocument/2006/relationships/presProps" Target="presProps.xml"/><Relationship Id="rId18" Type="http://schemas.openxmlformats.org/officeDocument/2006/relationships/notesMaster" Target="notesMasters/notesMaster1.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9BC9EE-7A8E-4F6F-8542-295DB0A1DF85}"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7388" y="1143000"/>
            <a:ext cx="5483225"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4B4C26-88D9-42C6-BEFF-56856EB0043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3.png"/><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282" y="2130919"/>
            <a:ext cx="10361851" cy="1470366"/>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828562" y="3887100"/>
            <a:ext cx="8533290" cy="1753006"/>
          </a:xfrm>
        </p:spPr>
        <p:txBody>
          <a:bodyPr/>
          <a:lstStyle>
            <a:lvl1pPr marL="0" indent="0" algn="ctr">
              <a:buNone/>
              <a:defRPr>
                <a:solidFill>
                  <a:schemeClr val="tx1">
                    <a:tint val="75000"/>
                  </a:schemeClr>
                </a:solidFill>
              </a:defRPr>
            </a:lvl1pPr>
            <a:lvl2pPr marL="483870" indent="0" algn="ctr">
              <a:buNone/>
              <a:defRPr>
                <a:solidFill>
                  <a:schemeClr val="tx1">
                    <a:tint val="75000"/>
                  </a:schemeClr>
                </a:solidFill>
              </a:defRPr>
            </a:lvl2pPr>
            <a:lvl3pPr marL="967740" indent="0" algn="ctr">
              <a:buNone/>
              <a:defRPr>
                <a:solidFill>
                  <a:schemeClr val="tx1">
                    <a:tint val="75000"/>
                  </a:schemeClr>
                </a:solidFill>
              </a:defRPr>
            </a:lvl3pPr>
            <a:lvl4pPr marL="1451610" indent="0" algn="ctr">
              <a:buNone/>
              <a:defRPr>
                <a:solidFill>
                  <a:schemeClr val="tx1">
                    <a:tint val="75000"/>
                  </a:schemeClr>
                </a:solidFill>
              </a:defRPr>
            </a:lvl4pPr>
            <a:lvl5pPr marL="1935480" indent="0" algn="ctr">
              <a:buNone/>
              <a:defRPr>
                <a:solidFill>
                  <a:schemeClr val="tx1">
                    <a:tint val="75000"/>
                  </a:schemeClr>
                </a:solidFill>
              </a:defRPr>
            </a:lvl5pPr>
            <a:lvl6pPr marL="2419350" indent="0" algn="ctr">
              <a:buNone/>
              <a:defRPr>
                <a:solidFill>
                  <a:schemeClr val="tx1">
                    <a:tint val="75000"/>
                  </a:schemeClr>
                </a:solidFill>
              </a:defRPr>
            </a:lvl6pPr>
            <a:lvl7pPr marL="2902585" indent="0" algn="ctr">
              <a:buNone/>
              <a:defRPr>
                <a:solidFill>
                  <a:schemeClr val="tx1">
                    <a:tint val="75000"/>
                  </a:schemeClr>
                </a:solidFill>
              </a:defRPr>
            </a:lvl7pPr>
            <a:lvl8pPr marL="3386455" indent="0" algn="ctr">
              <a:buNone/>
              <a:defRPr>
                <a:solidFill>
                  <a:schemeClr val="tx1">
                    <a:tint val="75000"/>
                  </a:schemeClr>
                </a:solidFill>
              </a:defRPr>
            </a:lvl8pPr>
            <a:lvl9pPr marL="3870325"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6" name="矩形 5"/>
          <p:cNvSpPr/>
          <p:nvPr userDrawn="1"/>
        </p:nvSpPr>
        <p:spPr>
          <a:xfrm>
            <a:off x="0" y="0"/>
            <a:ext cx="12190413" cy="6859588"/>
          </a:xfrm>
          <a:prstGeom prst="rect">
            <a:avLst/>
          </a:prstGeom>
          <a:blipFill dpi="0" rotWithShape="1">
            <a:blip r:embed="rId2">
              <a:alphaModFix amt="36000"/>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Picture 4" descr="C:\Users\Administrator\素材\2017\7\未标题-3.png"/>
          <p:cNvPicPr>
            <a:picLocks noChangeAspect="1" noChangeArrowheads="1"/>
          </p:cNvPicPr>
          <p:nvPr userDrawn="1"/>
        </p:nvPicPr>
        <p:blipFill>
          <a:blip r:embed="rId3" cstate="screen"/>
          <a:srcRect/>
          <a:stretch>
            <a:fillRect/>
          </a:stretch>
        </p:blipFill>
        <p:spPr bwMode="auto">
          <a:xfrm flipH="1">
            <a:off x="11095957" y="6094090"/>
            <a:ext cx="1147414" cy="76549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6" descr="C:\Users\Administrator\素材\2017\7\未标题-2.png"/>
          <p:cNvPicPr>
            <a:picLocks noChangeAspect="1" noChangeArrowheads="1"/>
          </p:cNvPicPr>
          <p:nvPr userDrawn="1"/>
        </p:nvPicPr>
        <p:blipFill>
          <a:blip r:embed="rId4" cstate="screen"/>
          <a:srcRect/>
          <a:stretch>
            <a:fillRect/>
          </a:stretch>
        </p:blipFill>
        <p:spPr bwMode="auto">
          <a:xfrm>
            <a:off x="190550" y="45418"/>
            <a:ext cx="844179" cy="757124"/>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250" fill="hold"/>
                                        <p:tgtEl>
                                          <p:spTgt spid="8"/>
                                        </p:tgtEl>
                                        <p:attrNameLst>
                                          <p:attrName>ppt_x</p:attrName>
                                        </p:attrNameLst>
                                      </p:cBhvr>
                                      <p:tavLst>
                                        <p:tav tm="0">
                                          <p:val>
                                            <p:strVal val="0-#ppt_w/2"/>
                                          </p:val>
                                        </p:tav>
                                        <p:tav tm="100000">
                                          <p:val>
                                            <p:strVal val="#ppt_x"/>
                                          </p:val>
                                        </p:tav>
                                      </p:tavLst>
                                    </p:anim>
                                    <p:anim calcmode="lin" valueType="num">
                                      <p:cBhvr additive="base">
                                        <p:cTn id="8" dur="25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2958" y="4407921"/>
            <a:ext cx="10361851" cy="1362391"/>
          </a:xfrm>
        </p:spPr>
        <p:txBody>
          <a:bodyPr anchor="t"/>
          <a:lstStyle>
            <a:lvl1pPr algn="l">
              <a:defRPr sz="42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962958" y="2907386"/>
            <a:ext cx="10361851" cy="1500535"/>
          </a:xfrm>
        </p:spPr>
        <p:txBody>
          <a:bodyPr anchor="b"/>
          <a:lstStyle>
            <a:lvl1pPr marL="0" indent="0">
              <a:buNone/>
              <a:defRPr sz="2100">
                <a:solidFill>
                  <a:schemeClr val="tx1">
                    <a:tint val="75000"/>
                  </a:schemeClr>
                </a:solidFill>
              </a:defRPr>
            </a:lvl1pPr>
            <a:lvl2pPr marL="483870" indent="0">
              <a:buNone/>
              <a:defRPr sz="1900">
                <a:solidFill>
                  <a:schemeClr val="tx1">
                    <a:tint val="75000"/>
                  </a:schemeClr>
                </a:solidFill>
              </a:defRPr>
            </a:lvl2pPr>
            <a:lvl3pPr marL="967740" indent="0">
              <a:buNone/>
              <a:defRPr sz="1700">
                <a:solidFill>
                  <a:schemeClr val="tx1">
                    <a:tint val="75000"/>
                  </a:schemeClr>
                </a:solidFill>
              </a:defRPr>
            </a:lvl3pPr>
            <a:lvl4pPr marL="1451610" indent="0">
              <a:buNone/>
              <a:defRPr sz="1500">
                <a:solidFill>
                  <a:schemeClr val="tx1">
                    <a:tint val="75000"/>
                  </a:schemeClr>
                </a:solidFill>
              </a:defRPr>
            </a:lvl4pPr>
            <a:lvl5pPr marL="1935480" indent="0">
              <a:buNone/>
              <a:defRPr sz="1500">
                <a:solidFill>
                  <a:schemeClr val="tx1">
                    <a:tint val="75000"/>
                  </a:schemeClr>
                </a:solidFill>
              </a:defRPr>
            </a:lvl5pPr>
            <a:lvl6pPr marL="2419350" indent="0">
              <a:buNone/>
              <a:defRPr sz="1500">
                <a:solidFill>
                  <a:schemeClr val="tx1">
                    <a:tint val="75000"/>
                  </a:schemeClr>
                </a:solidFill>
              </a:defRPr>
            </a:lvl6pPr>
            <a:lvl7pPr marL="2902585" indent="0">
              <a:buNone/>
              <a:defRPr sz="1500">
                <a:solidFill>
                  <a:schemeClr val="tx1">
                    <a:tint val="75000"/>
                  </a:schemeClr>
                </a:solidFill>
              </a:defRPr>
            </a:lvl7pPr>
            <a:lvl8pPr marL="3386455" indent="0">
              <a:buNone/>
              <a:defRPr sz="1500">
                <a:solidFill>
                  <a:schemeClr val="tx1">
                    <a:tint val="75000"/>
                  </a:schemeClr>
                </a:solidFill>
              </a:defRPr>
            </a:lvl8pPr>
            <a:lvl9pPr marL="3870325" indent="0">
              <a:buNone/>
              <a:defRPr sz="15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09521"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96793" y="1600571"/>
            <a:ext cx="5384099" cy="4527011"/>
          </a:xfrm>
        </p:spPr>
        <p:txBody>
          <a:bodyPr/>
          <a:lstStyle>
            <a:lvl1pPr>
              <a:defRPr sz="3000"/>
            </a:lvl1pPr>
            <a:lvl2pPr>
              <a:defRPr sz="2500"/>
            </a:lvl2pPr>
            <a:lvl3pPr>
              <a:defRPr sz="2100"/>
            </a:lvl3pPr>
            <a:lvl4pPr>
              <a:defRPr sz="1900"/>
            </a:lvl4pPr>
            <a:lvl5pPr>
              <a:defRPr sz="1900"/>
            </a:lvl5pPr>
            <a:lvl6pPr>
              <a:defRPr sz="1900"/>
            </a:lvl6pPr>
            <a:lvl7pPr>
              <a:defRPr sz="1900"/>
            </a:lvl7pPr>
            <a:lvl8pPr>
              <a:defRPr sz="1900"/>
            </a:lvl8pPr>
            <a:lvl9pPr>
              <a:defRPr sz="19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535469"/>
            <a:ext cx="5386216"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09521" y="2175379"/>
            <a:ext cx="5386216"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92562" y="1535469"/>
            <a:ext cx="5388332" cy="639910"/>
          </a:xfrm>
        </p:spPr>
        <p:txBody>
          <a:bodyPr anchor="b"/>
          <a:lstStyle>
            <a:lvl1pPr marL="0" indent="0">
              <a:buNone/>
              <a:defRPr sz="2500" b="1"/>
            </a:lvl1pPr>
            <a:lvl2pPr marL="483870" indent="0">
              <a:buNone/>
              <a:defRPr sz="2100" b="1"/>
            </a:lvl2pPr>
            <a:lvl3pPr marL="967740" indent="0">
              <a:buNone/>
              <a:defRPr sz="1900" b="1"/>
            </a:lvl3pPr>
            <a:lvl4pPr marL="1451610" indent="0">
              <a:buNone/>
              <a:defRPr sz="1700" b="1"/>
            </a:lvl4pPr>
            <a:lvl5pPr marL="1935480" indent="0">
              <a:buNone/>
              <a:defRPr sz="1700" b="1"/>
            </a:lvl5pPr>
            <a:lvl6pPr marL="2419350" indent="0">
              <a:buNone/>
              <a:defRPr sz="1700" b="1"/>
            </a:lvl6pPr>
            <a:lvl7pPr marL="2902585" indent="0">
              <a:buNone/>
              <a:defRPr sz="1700" b="1"/>
            </a:lvl7pPr>
            <a:lvl8pPr marL="3386455" indent="0">
              <a:buNone/>
              <a:defRPr sz="1700" b="1"/>
            </a:lvl8pPr>
            <a:lvl9pPr marL="3870325" indent="0">
              <a:buNone/>
              <a:defRPr sz="17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92562" y="2175379"/>
            <a:ext cx="5388332" cy="3952203"/>
          </a:xfrm>
        </p:spPr>
        <p:txBody>
          <a:bodyPr/>
          <a:lstStyle>
            <a:lvl1pPr>
              <a:defRPr sz="2500"/>
            </a:lvl1pPr>
            <a:lvl2pPr>
              <a:defRPr sz="2100"/>
            </a:lvl2pPr>
            <a:lvl3pPr>
              <a:defRPr sz="1900"/>
            </a:lvl3pPr>
            <a:lvl4pPr>
              <a:defRPr sz="1700"/>
            </a:lvl4pPr>
            <a:lvl5pPr>
              <a:defRPr sz="1700"/>
            </a:lvl5pPr>
            <a:lvl6pPr>
              <a:defRPr sz="1700"/>
            </a:lvl6pPr>
            <a:lvl7pPr>
              <a:defRPr sz="1700"/>
            </a:lvl7pPr>
            <a:lvl8pPr>
              <a:defRPr sz="1700"/>
            </a:lvl8pPr>
            <a:lvl9pPr>
              <a:defRPr sz="17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522" y="273113"/>
            <a:ext cx="4010562" cy="1162319"/>
          </a:xfrm>
        </p:spPr>
        <p:txBody>
          <a:bodyPr anchor="b"/>
          <a:lstStyle>
            <a:lvl1pPr algn="l">
              <a:defRPr sz="2100" b="1"/>
            </a:lvl1pPr>
          </a:lstStyle>
          <a:p>
            <a:r>
              <a:rPr lang="zh-CN" altLang="en-US"/>
              <a:t>单击此处编辑母版标题样式</a:t>
            </a:r>
            <a:endParaRPr lang="zh-CN" altLang="en-US"/>
          </a:p>
        </p:txBody>
      </p:sp>
      <p:sp>
        <p:nvSpPr>
          <p:cNvPr id="3" name="内容占位符 2"/>
          <p:cNvSpPr>
            <a:spLocks noGrp="1"/>
          </p:cNvSpPr>
          <p:nvPr>
            <p:ph idx="1"/>
          </p:nvPr>
        </p:nvSpPr>
        <p:spPr>
          <a:xfrm>
            <a:off x="4766112" y="273114"/>
            <a:ext cx="6814780" cy="5854468"/>
          </a:xfrm>
        </p:spPr>
        <p:txBody>
          <a:bodyPr/>
          <a:lstStyle>
            <a:lvl1pPr>
              <a:defRPr sz="3400"/>
            </a:lvl1pPr>
            <a:lvl2pPr>
              <a:defRPr sz="3000"/>
            </a:lvl2pPr>
            <a:lvl3pPr>
              <a:defRPr sz="2500"/>
            </a:lvl3pPr>
            <a:lvl4pPr>
              <a:defRPr sz="2100"/>
            </a:lvl4pPr>
            <a:lvl5pPr>
              <a:defRPr sz="2100"/>
            </a:lvl5pPr>
            <a:lvl6pPr>
              <a:defRPr sz="2100"/>
            </a:lvl6pPr>
            <a:lvl7pPr>
              <a:defRPr sz="2100"/>
            </a:lvl7pPr>
            <a:lvl8pPr>
              <a:defRPr sz="2100"/>
            </a:lvl8pPr>
            <a:lvl9pPr>
              <a:defRPr sz="21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609522" y="1435433"/>
            <a:ext cx="4010562" cy="4692149"/>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89406" y="4801712"/>
            <a:ext cx="7314248" cy="566869"/>
          </a:xfrm>
        </p:spPr>
        <p:txBody>
          <a:bodyPr anchor="b"/>
          <a:lstStyle>
            <a:lvl1pPr algn="l">
              <a:defRPr sz="21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2389406" y="612918"/>
            <a:ext cx="7314248" cy="4115753"/>
          </a:xfrm>
        </p:spPr>
        <p:txBody>
          <a:bodyPr/>
          <a:lstStyle>
            <a:lvl1pPr marL="0" indent="0">
              <a:buNone/>
              <a:defRPr sz="3400"/>
            </a:lvl1pPr>
            <a:lvl2pPr marL="483870" indent="0">
              <a:buNone/>
              <a:defRPr sz="3000"/>
            </a:lvl2pPr>
            <a:lvl3pPr marL="967740" indent="0">
              <a:buNone/>
              <a:defRPr sz="2500"/>
            </a:lvl3pPr>
            <a:lvl4pPr marL="1451610" indent="0">
              <a:buNone/>
              <a:defRPr sz="2100"/>
            </a:lvl4pPr>
            <a:lvl5pPr marL="1935480" indent="0">
              <a:buNone/>
              <a:defRPr sz="2100"/>
            </a:lvl5pPr>
            <a:lvl6pPr marL="2419350" indent="0">
              <a:buNone/>
              <a:defRPr sz="2100"/>
            </a:lvl6pPr>
            <a:lvl7pPr marL="2902585" indent="0">
              <a:buNone/>
              <a:defRPr sz="2100"/>
            </a:lvl7pPr>
            <a:lvl8pPr marL="3386455" indent="0">
              <a:buNone/>
              <a:defRPr sz="2100"/>
            </a:lvl8pPr>
            <a:lvl9pPr marL="3870325" indent="0">
              <a:buNone/>
              <a:defRPr sz="2100"/>
            </a:lvl9pPr>
          </a:lstStyle>
          <a:p>
            <a:endParaRPr lang="zh-CN" altLang="en-US"/>
          </a:p>
        </p:txBody>
      </p:sp>
      <p:sp>
        <p:nvSpPr>
          <p:cNvPr id="4" name="文本占位符 3"/>
          <p:cNvSpPr>
            <a:spLocks noGrp="1"/>
          </p:cNvSpPr>
          <p:nvPr>
            <p:ph type="body" sz="half" idx="2"/>
          </p:nvPr>
        </p:nvSpPr>
        <p:spPr>
          <a:xfrm>
            <a:off x="2389406" y="5368581"/>
            <a:ext cx="7314248" cy="805048"/>
          </a:xfrm>
        </p:spPr>
        <p:txBody>
          <a:bodyPr/>
          <a:lstStyle>
            <a:lvl1pPr marL="0" indent="0">
              <a:buNone/>
              <a:defRPr sz="1500"/>
            </a:lvl1pPr>
            <a:lvl2pPr marL="483870" indent="0">
              <a:buNone/>
              <a:defRPr sz="1300"/>
            </a:lvl2pPr>
            <a:lvl3pPr marL="967740" indent="0">
              <a:buNone/>
              <a:defRPr sz="1100"/>
            </a:lvl3pPr>
            <a:lvl4pPr marL="1451610" indent="0">
              <a:buNone/>
              <a:defRPr sz="1000"/>
            </a:lvl4pPr>
            <a:lvl5pPr marL="1935480" indent="0">
              <a:buNone/>
              <a:defRPr sz="1000"/>
            </a:lvl5pPr>
            <a:lvl6pPr marL="2419350" indent="0">
              <a:buNone/>
              <a:defRPr sz="1000"/>
            </a:lvl6pPr>
            <a:lvl7pPr marL="2902585" indent="0">
              <a:buNone/>
              <a:defRPr sz="1000"/>
            </a:lvl7pPr>
            <a:lvl8pPr marL="3386455" indent="0">
              <a:buNone/>
              <a:defRPr sz="1000"/>
            </a:lvl8pPr>
            <a:lvl9pPr marL="3870325"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50" y="274702"/>
            <a:ext cx="2742843" cy="5852880"/>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609521" y="274701"/>
            <a:ext cx="10971372" cy="1143265"/>
          </a:xfrm>
          <a:prstGeom prst="rect">
            <a:avLst/>
          </a:prstGeom>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1600571"/>
            <a:ext cx="10971372" cy="4527011"/>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38049" y="274702"/>
            <a:ext cx="2742843" cy="5852880"/>
          </a:xfrm>
          <a:prstGeom prst="rect">
            <a:avLst/>
          </a:prstGeo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09521" y="274702"/>
            <a:ext cx="8025355" cy="5852880"/>
          </a:xfrm>
          <a:prstGeom prst="rect">
            <a:avLst/>
          </a:prstGeo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a:xfrm>
            <a:off x="609521" y="6357822"/>
            <a:ext cx="2844430" cy="365210"/>
          </a:xfrm>
          <a:prstGeom prst="rect">
            <a:avLst/>
          </a:prstGeom>
        </p:spPr>
        <p:txBody>
          <a:bodyPr/>
          <a:lstStyle/>
          <a:p>
            <a:fld id="{2E3AAC11-D570-4EA9-AFC0-30FB72BA45EB}" type="datetimeFigureOut">
              <a:rPr lang="zh-CN" altLang="en-US" smtClean="0"/>
            </a:fld>
            <a:endParaRPr lang="zh-CN" altLang="en-US"/>
          </a:p>
        </p:txBody>
      </p:sp>
      <p:sp>
        <p:nvSpPr>
          <p:cNvPr id="5" name="页脚占位符 4"/>
          <p:cNvSpPr>
            <a:spLocks noGrp="1"/>
          </p:cNvSpPr>
          <p:nvPr>
            <p:ph type="ftr" sz="quarter" idx="11"/>
          </p:nvPr>
        </p:nvSpPr>
        <p:spPr>
          <a:xfrm>
            <a:off x="4165058" y="6357822"/>
            <a:ext cx="3860297" cy="365210"/>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736463" y="6357822"/>
            <a:ext cx="2844430" cy="365210"/>
          </a:xfrm>
          <a:prstGeom prst="rect">
            <a:avLst/>
          </a:prstGeom>
        </p:spPr>
        <p:txBody>
          <a:bodyPr/>
          <a:lstStyle/>
          <a:p>
            <a:fld id="{55ECCFAA-F4FB-487C-9F1E-C8836D0C3DC9}"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521" y="274703"/>
            <a:ext cx="10971372" cy="1143264"/>
          </a:xfrm>
          <a:prstGeom prst="rect">
            <a:avLst/>
          </a:prstGeom>
        </p:spPr>
        <p:txBody>
          <a:bodyPr vert="horz" lIns="96762" tIns="48381" rIns="96762" bIns="48381"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09521" y="1600571"/>
            <a:ext cx="10971372" cy="4527011"/>
          </a:xfrm>
          <a:prstGeom prst="rect">
            <a:avLst/>
          </a:prstGeom>
        </p:spPr>
        <p:txBody>
          <a:bodyPr vert="horz" lIns="96762" tIns="48381" rIns="96762" bIns="48381"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609521" y="6357823"/>
            <a:ext cx="2844430" cy="365209"/>
          </a:xfrm>
          <a:prstGeom prst="rect">
            <a:avLst/>
          </a:prstGeom>
        </p:spPr>
        <p:txBody>
          <a:bodyPr vert="horz" lIns="96762" tIns="48381" rIns="96762" bIns="48381" rtlCol="0" anchor="ctr"/>
          <a:lstStyle>
            <a:lvl1pPr algn="l">
              <a:defRPr sz="1300">
                <a:solidFill>
                  <a:schemeClr val="tx1">
                    <a:tint val="75000"/>
                  </a:schemeClr>
                </a:solidFill>
              </a:defRPr>
            </a:lvl1pPr>
          </a:lstStyle>
          <a:p>
            <a:fld id="{530820CF-B880-4189-942D-D702A7CBA730}" type="datetimeFigureOut">
              <a:rPr lang="zh-CN" altLang="en-US" smtClean="0">
                <a:solidFill>
                  <a:prstClr val="black">
                    <a:tint val="75000"/>
                  </a:prstClr>
                </a:solidFill>
              </a:rPr>
            </a:fld>
            <a:endParaRPr lang="zh-CN" altLang="en-US">
              <a:solidFill>
                <a:prstClr val="black">
                  <a:tint val="75000"/>
                </a:prstClr>
              </a:solidFill>
            </a:endParaRPr>
          </a:p>
        </p:txBody>
      </p:sp>
      <p:sp>
        <p:nvSpPr>
          <p:cNvPr id="5" name="页脚占位符 4"/>
          <p:cNvSpPr>
            <a:spLocks noGrp="1"/>
          </p:cNvSpPr>
          <p:nvPr>
            <p:ph type="ftr" sz="quarter" idx="3"/>
          </p:nvPr>
        </p:nvSpPr>
        <p:spPr>
          <a:xfrm>
            <a:off x="4165059" y="6357823"/>
            <a:ext cx="3860297" cy="365209"/>
          </a:xfrm>
          <a:prstGeom prst="rect">
            <a:avLst/>
          </a:prstGeom>
        </p:spPr>
        <p:txBody>
          <a:bodyPr vert="horz" lIns="96762" tIns="48381" rIns="96762" bIns="48381" rtlCol="0" anchor="ctr"/>
          <a:lstStyle>
            <a:lvl1pPr algn="ctr">
              <a:defRPr sz="13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8736462" y="6357823"/>
            <a:ext cx="2844430" cy="365209"/>
          </a:xfrm>
          <a:prstGeom prst="rect">
            <a:avLst/>
          </a:prstGeom>
        </p:spPr>
        <p:txBody>
          <a:bodyPr vert="horz" lIns="96762" tIns="48381" rIns="96762" bIns="48381" rtlCol="0" anchor="ctr"/>
          <a:lstStyle>
            <a:lvl1pPr algn="r">
              <a:defRPr sz="1300">
                <a:solidFill>
                  <a:schemeClr val="tx1">
                    <a:tint val="75000"/>
                  </a:schemeClr>
                </a:solidFill>
              </a:defRPr>
            </a:lvl1pPr>
          </a:lstStyle>
          <a:p>
            <a:fld id="{0C913308-F349-4B6D-A68A-DD1791B4A57B}"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defTabSz="967740" rtl="0" eaLnBrk="1" latinLnBrk="0" hangingPunct="1">
        <a:spcBef>
          <a:spcPct val="0"/>
        </a:spcBef>
        <a:buNone/>
        <a:defRPr sz="4700" kern="1200">
          <a:solidFill>
            <a:schemeClr val="tx1"/>
          </a:solidFill>
          <a:latin typeface="+mj-lt"/>
          <a:ea typeface="+mj-ea"/>
          <a:cs typeface="+mj-cs"/>
        </a:defRPr>
      </a:lvl1pPr>
    </p:titleStyle>
    <p:bodyStyle>
      <a:lvl1pPr marL="362585" indent="-362585" algn="l" defTabSz="967740" rtl="0" eaLnBrk="1" latinLnBrk="0" hangingPunct="1">
        <a:spcBef>
          <a:spcPct val="20000"/>
        </a:spcBef>
        <a:buFont typeface="Arial" panose="020B0604020202020204" pitchFamily="34" charset="0"/>
        <a:buChar char="•"/>
        <a:defRPr sz="3400" kern="1200">
          <a:solidFill>
            <a:schemeClr val="tx1"/>
          </a:solidFill>
          <a:latin typeface="+mn-lt"/>
          <a:ea typeface="+mn-ea"/>
          <a:cs typeface="+mn-cs"/>
        </a:defRPr>
      </a:lvl1pPr>
      <a:lvl2pPr marL="786130" indent="-302260" algn="l" defTabSz="96774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2pPr>
      <a:lvl3pPr marL="1209675" indent="-241935" algn="l" defTabSz="96774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3pPr>
      <a:lvl4pPr marL="169354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4pPr>
      <a:lvl5pPr marL="217741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5pPr>
      <a:lvl6pPr marL="266065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452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839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260"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2585" algn="l" defTabSz="967740" rtl="0" eaLnBrk="1" latinLnBrk="0" hangingPunct="1">
        <a:defRPr sz="1900" kern="1200">
          <a:solidFill>
            <a:schemeClr val="tx1"/>
          </a:solidFill>
          <a:latin typeface="+mn-lt"/>
          <a:ea typeface="+mn-ea"/>
          <a:cs typeface="+mn-cs"/>
        </a:defRPr>
      </a:lvl7pPr>
      <a:lvl8pPr marL="3386455" algn="l" defTabSz="967740" rtl="0" eaLnBrk="1" latinLnBrk="0" hangingPunct="1">
        <a:defRPr sz="1900" kern="1200">
          <a:solidFill>
            <a:schemeClr val="tx1"/>
          </a:solidFill>
          <a:latin typeface="+mn-lt"/>
          <a:ea typeface="+mn-ea"/>
          <a:cs typeface="+mn-cs"/>
        </a:defRPr>
      </a:lvl8pPr>
      <a:lvl9pPr marL="3870325" algn="l" defTabSz="967740" rtl="0" eaLnBrk="1" latinLnBrk="0" hangingPunct="1">
        <a:defRPr sz="1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80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52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24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6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835"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9435" algn="l" defTabSz="914400" rtl="0" eaLnBrk="1" latinLnBrk="0" hangingPunct="1">
        <a:defRPr sz="1800" kern="1200">
          <a:solidFill>
            <a:schemeClr val="tx1"/>
          </a:solidFill>
          <a:latin typeface="+mn-lt"/>
          <a:ea typeface="+mn-ea"/>
          <a:cs typeface="+mn-cs"/>
        </a:defRPr>
      </a:lvl5pPr>
      <a:lvl6pPr marL="2286635" algn="l" defTabSz="914400" rtl="0" eaLnBrk="1" latinLnBrk="0" hangingPunct="1">
        <a:defRPr sz="1800" kern="1200">
          <a:solidFill>
            <a:schemeClr val="tx1"/>
          </a:solidFill>
          <a:latin typeface="+mn-lt"/>
          <a:ea typeface="+mn-ea"/>
          <a:cs typeface="+mn-cs"/>
        </a:defRPr>
      </a:lvl6pPr>
      <a:lvl7pPr marL="2743835" algn="l" defTabSz="914400" rtl="0" eaLnBrk="1" latinLnBrk="0" hangingPunct="1">
        <a:defRPr sz="1800" kern="1200">
          <a:solidFill>
            <a:schemeClr val="tx1"/>
          </a:solidFill>
          <a:latin typeface="+mn-lt"/>
          <a:ea typeface="+mn-ea"/>
          <a:cs typeface="+mn-cs"/>
        </a:defRPr>
      </a:lvl7pPr>
      <a:lvl8pPr marL="3201035" algn="l" defTabSz="914400" rtl="0" eaLnBrk="1" latinLnBrk="0" hangingPunct="1">
        <a:defRPr sz="1800" kern="1200">
          <a:solidFill>
            <a:schemeClr val="tx1"/>
          </a:solidFill>
          <a:latin typeface="+mn-lt"/>
          <a:ea typeface="+mn-ea"/>
          <a:cs typeface="+mn-cs"/>
        </a:defRPr>
      </a:lvl8pPr>
      <a:lvl9pPr marL="3658235"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4.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5.xml"/></Relationships>
</file>

<file path=ppt/slides/_rels/slide7.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6.xml"/></Relationships>
</file>

<file path=ppt/slides/_rels/slide8.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7.xml"/></Relationships>
</file>

<file path=ppt/slides/_rels/slide9.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8.xml"/></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9.xml"/></Relationships>
</file>

<file path=ppt/slides/_rels/slide11.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tags" Target="../tags/tag10.xml"/></Relationships>
</file>

<file path=ppt/slides/_rels/slide12.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3.xml.rels><?xml version="1.0" encoding="UTF-8" standalone="yes"?>
<Relationships xmlns="http://schemas.openxmlformats.org/package/2006/relationships"><Relationship Id="rId6"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_rels/slide14.xml.rels><?xml version="1.0" encoding="UTF-8" standalone="yes"?>
<Relationships xmlns="http://schemas.openxmlformats.org/package/2006/relationships"><Relationship Id="rId7" Type="http://schemas.openxmlformats.org/officeDocument/2006/relationships/slideLayout" Target="../slideLayouts/slideLayout3.xml"/><Relationship Id="rId6" Type="http://schemas.openxmlformats.org/officeDocument/2006/relationships/image" Target="../media/image8.png"/><Relationship Id="rId5" Type="http://schemas.openxmlformats.org/officeDocument/2006/relationships/image" Target="../media/image12.png"/><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4" descr="C:\Users\Administrator\素材\2017\7\未标题-3.png"/>
          <p:cNvPicPr>
            <a:picLocks noChangeAspect="1" noChangeArrowheads="1"/>
          </p:cNvPicPr>
          <p:nvPr/>
        </p:nvPicPr>
        <p:blipFill>
          <a:blip r:embed="rId3"/>
          <a:srcRect/>
          <a:stretch>
            <a:fillRect/>
          </a:stretch>
        </p:blipFill>
        <p:spPr bwMode="auto">
          <a:xfrm>
            <a:off x="0" y="3918585"/>
            <a:ext cx="4821555" cy="2940685"/>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10"/>
          <p:cNvSpPr txBox="1"/>
          <p:nvPr/>
        </p:nvSpPr>
        <p:spPr>
          <a:xfrm>
            <a:off x="1393190" y="1080135"/>
            <a:ext cx="9944735" cy="2310765"/>
          </a:xfrm>
          <a:prstGeom prst="rect">
            <a:avLst/>
          </a:prstGeom>
          <a:noFill/>
        </p:spPr>
        <p:txBody>
          <a:bodyPr wrap="none" lIns="65000" tIns="32500" rIns="65000" bIns="32500">
            <a:no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sz="5400" b="1" noProof="0" dirty="0">
                <a:ln>
                  <a:noFill/>
                </a:ln>
                <a:solidFill>
                  <a:srgbClr val="FF0000"/>
                </a:solidFill>
                <a:effectLst/>
                <a:uLnTx/>
                <a:uFillTx/>
                <a:latin typeface="宋体" panose="02010600030101010101" pitchFamily="2" charset="-122"/>
                <a:ea typeface="宋体" panose="02010600030101010101" pitchFamily="2" charset="-122"/>
                <a:cs typeface="+mn-ea"/>
                <a:sym typeface="+mn-ea"/>
              </a:rPr>
              <a:t>深学细悟习近平总书记</a:t>
            </a:r>
            <a:endParaRPr lang="zh-CN" altLang="en-US" sz="5400" b="1" noProof="0" dirty="0">
              <a:ln>
                <a:noFill/>
              </a:ln>
              <a:solidFill>
                <a:srgbClr val="FF0000"/>
              </a:solidFill>
              <a:effectLst/>
              <a:uLnTx/>
              <a:uFillTx/>
              <a:latin typeface="宋体" panose="02010600030101010101" pitchFamily="2" charset="-122"/>
              <a:ea typeface="宋体" panose="02010600030101010101" pitchFamily="2" charset="-122"/>
              <a:cs typeface="+mn-ea"/>
              <a:sym typeface="+mn-ea"/>
            </a:endParaRPr>
          </a:p>
          <a:p>
            <a:pPr marL="0" marR="0" lvl="0" indent="0" algn="ctr" defTabSz="914400" rtl="0" eaLnBrk="1" fontAlgn="auto" latinLnBrk="0" hangingPunct="1">
              <a:lnSpc>
                <a:spcPct val="100000"/>
              </a:lnSpc>
              <a:spcBef>
                <a:spcPts val="0"/>
              </a:spcBef>
              <a:spcAft>
                <a:spcPts val="0"/>
              </a:spcAft>
              <a:buClrTx/>
              <a:buSzTx/>
              <a:buFontTx/>
              <a:buNone/>
              <a:defRPr/>
            </a:pPr>
            <a:r>
              <a:rPr lang="zh-CN" altLang="en-US" sz="5400" b="1" noProof="0" dirty="0">
                <a:ln>
                  <a:noFill/>
                </a:ln>
                <a:solidFill>
                  <a:srgbClr val="FF0000"/>
                </a:solidFill>
                <a:effectLst/>
                <a:uLnTx/>
                <a:uFillTx/>
                <a:latin typeface="宋体" panose="02010600030101010101" pitchFamily="2" charset="-122"/>
                <a:ea typeface="宋体" panose="02010600030101010101" pitchFamily="2" charset="-122"/>
                <a:cs typeface="+mn-ea"/>
                <a:sym typeface="+mn-ea"/>
              </a:rPr>
              <a:t>关于加强党的作风建设的重要论述</a:t>
            </a:r>
            <a:endParaRPr lang="zh-CN" altLang="en-US" sz="5400" b="1" noProof="0" dirty="0">
              <a:ln>
                <a:noFill/>
              </a:ln>
              <a:solidFill>
                <a:srgbClr val="FF0000"/>
              </a:solidFill>
              <a:effectLst/>
              <a:uLnTx/>
              <a:uFillTx/>
              <a:latin typeface="宋体" panose="02010600030101010101" pitchFamily="2" charset="-122"/>
              <a:ea typeface="宋体" panose="02010600030101010101" pitchFamily="2" charset="-122"/>
              <a:cs typeface="+mn-ea"/>
              <a:sym typeface="+mn-ea"/>
            </a:endParaRPr>
          </a:p>
        </p:txBody>
      </p:sp>
      <p:pic>
        <p:nvPicPr>
          <p:cNvPr id="36" name="图片 35"/>
          <p:cNvPicPr>
            <a:picLocks noChangeAspect="1"/>
          </p:cNvPicPr>
          <p:nvPr/>
        </p:nvPicPr>
        <p:blipFill>
          <a:blip r:embed="rId5"/>
          <a:stretch>
            <a:fillRect/>
          </a:stretch>
        </p:blipFill>
        <p:spPr>
          <a:xfrm>
            <a:off x="0" y="-32385"/>
            <a:ext cx="3316605" cy="1670685"/>
          </a:xfrm>
          <a:prstGeom prst="rect">
            <a:avLst/>
          </a:prstGeom>
        </p:spPr>
      </p:pic>
      <p:sp>
        <p:nvSpPr>
          <p:cNvPr id="2" name="TextBox 10"/>
          <p:cNvSpPr txBox="1"/>
          <p:nvPr>
            <p:custDataLst>
              <p:tags r:id="rId6"/>
            </p:custDataLst>
          </p:nvPr>
        </p:nvSpPr>
        <p:spPr>
          <a:xfrm>
            <a:off x="7174865" y="4509770"/>
            <a:ext cx="4643120" cy="432435"/>
          </a:xfrm>
          <a:prstGeom prst="rect">
            <a:avLst/>
          </a:prstGeom>
          <a:noFill/>
        </p:spPr>
        <p:txBody>
          <a:bodyPr wrap="none" lIns="65000" tIns="32500" rIns="65000" bIns="32500">
            <a:noAutofit/>
          </a:bodyPr>
          <a:p>
            <a:pPr marL="0" marR="0" lvl="0" indent="0" algn="l" defTabSz="914400" rtl="0" eaLnBrk="1" fontAlgn="auto" latinLnBrk="0" hangingPunct="1">
              <a:lnSpc>
                <a:spcPct val="100000"/>
              </a:lnSpc>
              <a:spcBef>
                <a:spcPts val="0"/>
              </a:spcBef>
              <a:spcAft>
                <a:spcPts val="0"/>
              </a:spcAft>
              <a:buClrTx/>
              <a:buSzTx/>
              <a:buFontTx/>
              <a:buNone/>
              <a:defRPr/>
            </a:pPr>
            <a:r>
              <a:rPr lang="zh-CN" altLang="en-US" sz="2000" b="1"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rPr>
              <a:t>主讲人：游敏</a:t>
            </a:r>
            <a:r>
              <a:rPr lang="en-US" altLang="zh-CN" sz="2000" b="1"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rPr>
              <a:t>        </a:t>
            </a:r>
            <a:r>
              <a:rPr lang="zh-CN" altLang="en-US" sz="2000" b="1"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rPr>
              <a:t>日期：</a:t>
            </a:r>
            <a:r>
              <a:rPr lang="en-US" altLang="zh-CN" sz="2000" b="1"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rPr>
              <a:t>2025.8.30</a:t>
            </a:r>
            <a:endParaRPr lang="en-US" altLang="zh-CN" sz="2000" b="1" noProof="0" dirty="0">
              <a:ln>
                <a:noFill/>
              </a:ln>
              <a:solidFill>
                <a:schemeClr val="tx1"/>
              </a:solidFill>
              <a:effectLst/>
              <a:uLnTx/>
              <a:uFillTx/>
              <a:latin typeface="宋体" panose="02010600030101010101" pitchFamily="2" charset="-122"/>
              <a:ea typeface="宋体" panose="02010600030101010101" pitchFamily="2" charset="-122"/>
              <a:cs typeface="宋体" panose="02010600030101010101" pitchFamily="2" charset="-122"/>
              <a:sym typeface="+mn-ea"/>
            </a:endParaRPr>
          </a:p>
        </p:txBody>
      </p:sp>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14:bounceEnd="50000">
                                          <p:cBhvr additive="base">
                                            <p:cTn id="24" dur="1250" fill="hold"/>
                                            <p:tgtEl>
                                              <p:spTgt spid="32"/>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600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barn(inVertical)">
                                          <p:cBhvr>
                                            <p:cTn id="7" dur="750"/>
                                            <p:tgtEl>
                                              <p:spTgt spid="22"/>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wipe(down)">
                                          <p:cBhvr>
                                            <p:cTn id="11" dur="750"/>
                                            <p:tgtEl>
                                              <p:spTgt spid="23"/>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800" decel="100000"/>
                                            <p:tgtEl>
                                              <p:spTgt spid="24"/>
                                            </p:tgtEl>
                                          </p:cBhvr>
                                        </p:animEffect>
                                        <p:anim calcmode="lin" valueType="num">
                                          <p:cBhvr>
                                            <p:cTn id="16" dur="800" decel="100000" fill="hold"/>
                                            <p:tgtEl>
                                              <p:spTgt spid="24"/>
                                            </p:tgtEl>
                                            <p:attrNameLst>
                                              <p:attrName>style.rotation</p:attrName>
                                            </p:attrNameLst>
                                          </p:cBhvr>
                                          <p:tavLst>
                                            <p:tav tm="0">
                                              <p:val>
                                                <p:fltVal val="-90"/>
                                              </p:val>
                                            </p:tav>
                                            <p:tav tm="100000">
                                              <p:val>
                                                <p:fltVal val="0"/>
                                              </p:val>
                                            </p:tav>
                                          </p:tavLst>
                                        </p:anim>
                                        <p:anim calcmode="lin" valueType="num">
                                          <p:cBhvr>
                                            <p:cTn id="17" dur="800" decel="100000" fill="hold"/>
                                            <p:tgtEl>
                                              <p:spTgt spid="24"/>
                                            </p:tgtEl>
                                            <p:attrNameLst>
                                              <p:attrName>ppt_x</p:attrName>
                                            </p:attrNameLst>
                                          </p:cBhvr>
                                          <p:tavLst>
                                            <p:tav tm="0">
                                              <p:val>
                                                <p:strVal val="#ppt_x+0.4"/>
                                              </p:val>
                                            </p:tav>
                                            <p:tav tm="100000">
                                              <p:val>
                                                <p:strVal val="#ppt_x-0.05"/>
                                              </p:val>
                                            </p:tav>
                                          </p:tavLst>
                                        </p:anim>
                                        <p:anim calcmode="lin" valueType="num">
                                          <p:cBhvr>
                                            <p:cTn id="18" dur="800" decel="100000" fill="hold"/>
                                            <p:tgtEl>
                                              <p:spTgt spid="24"/>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4"/>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4"/>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32"/>
                                            </p:tgtEl>
                                            <p:attrNameLst>
                                              <p:attrName>style.visibility</p:attrName>
                                            </p:attrNameLst>
                                          </p:cBhvr>
                                          <p:to>
                                            <p:strVal val="visible"/>
                                          </p:to>
                                        </p:set>
                                        <p:anim calcmode="lin" valueType="num">
                                          <p:cBhvr additive="base">
                                            <p:cTn id="24" dur="1250" fill="hold"/>
                                            <p:tgtEl>
                                              <p:spTgt spid="32"/>
                                            </p:tgtEl>
                                            <p:attrNameLst>
                                              <p:attrName>ppt_x</p:attrName>
                                            </p:attrNameLst>
                                          </p:cBhvr>
                                          <p:tavLst>
                                            <p:tav tm="0">
                                              <p:val>
                                                <p:strVal val="#ppt_x"/>
                                              </p:val>
                                            </p:tav>
                                            <p:tav tm="100000">
                                              <p:val>
                                                <p:strVal val="#ppt_x"/>
                                              </p:val>
                                            </p:tav>
                                          </p:tavLst>
                                        </p:anim>
                                        <p:anim calcmode="lin" valueType="num">
                                          <p:cBhvr additive="base">
                                            <p:cTn id="25" dur="1250" fill="hold"/>
                                            <p:tgtEl>
                                              <p:spTgt spid="32"/>
                                            </p:tgtEl>
                                            <p:attrNameLst>
                                              <p:attrName>ppt_y</p:attrName>
                                            </p:attrNameLst>
                                          </p:cBhvr>
                                          <p:tavLst>
                                            <p:tav tm="0">
                                              <p:val>
                                                <p:strVal val="0-#ppt_h/2"/>
                                              </p:val>
                                            </p:tav>
                                            <p:tav tm="100000">
                                              <p:val>
                                                <p:strVal val="#ppt_y"/>
                                              </p:val>
                                            </p:tav>
                                          </p:tavLst>
                                        </p:anim>
                                      </p:childTnLst>
                                    </p:cTn>
                                  </p:par>
                                </p:childTnLst>
                              </p:cTn>
                            </p:par>
                            <p:par>
                              <p:cTn id="26" fill="hold">
                                <p:stCondLst>
                                  <p:cond delay="6000"/>
                                </p:stCondLst>
                                <p:childTnLst>
                                  <p:par>
                                    <p:cTn id="27" presetID="22" presetClass="entr" presetSubtype="8"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wipe(left)">
                                          <p:cBhvr>
                                            <p:cTn id="2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10475595" cy="583565"/>
          </a:xfrm>
          <a:prstGeom prst="rect">
            <a:avLst/>
          </a:prstGeom>
          <a:noFill/>
        </p:spPr>
        <p:txBody>
          <a:bodyPr wrap="square" rtlCol="0">
            <a:spAutoFit/>
          </a:bodyPr>
          <a:p>
            <a:pPr algn="ctr"/>
            <a:r>
              <a:rPr lang="zh-CN" altLang="en-US" sz="3200" b="1">
                <a:solidFill>
                  <a:schemeClr val="tx1"/>
                </a:solidFill>
                <a:sym typeface="+mn-ea"/>
              </a:rPr>
              <a:t>前言</a:t>
            </a:r>
            <a:endParaRPr lang="zh-CN" altLang="en-US" sz="3200" b="1">
              <a:solidFill>
                <a:schemeClr val="tx1"/>
              </a:solidFill>
              <a:sym typeface="+mn-ea"/>
            </a:endParaRPr>
          </a:p>
        </p:txBody>
      </p:sp>
      <p:sp>
        <p:nvSpPr>
          <p:cNvPr id="4" name="文本框 3"/>
          <p:cNvSpPr txBox="1"/>
          <p:nvPr/>
        </p:nvSpPr>
        <p:spPr>
          <a:xfrm>
            <a:off x="635635" y="1033780"/>
            <a:ext cx="10846435" cy="4620260"/>
          </a:xfrm>
          <a:prstGeom prst="rect">
            <a:avLst/>
          </a:prstGeom>
          <a:noFill/>
        </p:spPr>
        <p:txBody>
          <a:bodyPr wrap="square" rtlCol="0">
            <a:noAutofit/>
          </a:bodyPr>
          <a:p>
            <a:r>
              <a:rPr lang="zh-CN" altLang="zh-CN" sz="2800">
                <a:latin typeface="宋体" panose="02010600030101010101" pitchFamily="2" charset="-122"/>
                <a:ea typeface="宋体" panose="02010600030101010101" pitchFamily="2" charset="-122"/>
                <a:cs typeface="宋体" panose="02010600030101010101" pitchFamily="2" charset="-122"/>
              </a:rPr>
              <a:t>这篇文章选自</a:t>
            </a:r>
            <a:r>
              <a:rPr lang="zh-CN" altLang="en-US" sz="2800">
                <a:latin typeface="宋体" panose="02010600030101010101" pitchFamily="2" charset="-122"/>
                <a:ea typeface="宋体" panose="02010600030101010101" pitchFamily="2" charset="-122"/>
                <a:cs typeface="宋体" panose="02010600030101010101" pitchFamily="2" charset="-122"/>
              </a:rPr>
              <a:t>《红旗文稿》</a:t>
            </a:r>
            <a:r>
              <a:rPr lang="en-US" altLang="zh-CN" sz="2800">
                <a:latin typeface="宋体" panose="02010600030101010101" pitchFamily="2" charset="-122"/>
                <a:ea typeface="宋体" panose="02010600030101010101" pitchFamily="2" charset="-122"/>
                <a:cs typeface="宋体" panose="02010600030101010101" pitchFamily="2" charset="-122"/>
              </a:rPr>
              <a:t>2025/72025-04-15</a:t>
            </a:r>
            <a:endParaRPr lang="en-US" altLang="zh-CN" sz="2800">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作者：宋福范</a:t>
            </a:r>
            <a:r>
              <a:rPr lang="en-US" altLang="zh-CN" sz="2800">
                <a:latin typeface="宋体" panose="02010600030101010101" pitchFamily="2" charset="-122"/>
                <a:ea typeface="宋体" panose="02010600030101010101" pitchFamily="2" charset="-122"/>
                <a:cs typeface="宋体" panose="02010600030101010101" pitchFamily="2" charset="-122"/>
              </a:rPr>
              <a:t>  </a:t>
            </a:r>
            <a:r>
              <a:rPr lang="zh-CN" altLang="en-US" sz="2800">
                <a:latin typeface="宋体" panose="02010600030101010101" pitchFamily="2" charset="-122"/>
                <a:ea typeface="宋体" panose="02010600030101010101" pitchFamily="2" charset="-122"/>
                <a:cs typeface="宋体" panose="02010600030101010101" pitchFamily="2" charset="-122"/>
              </a:rPr>
              <a:t>中共中央党校（国家行政学院）党的建设教研部教授、博士生导师</a:t>
            </a:r>
            <a:endParaRPr lang="zh-CN" altLang="en-US" sz="2800">
              <a:latin typeface="宋体" panose="02010600030101010101" pitchFamily="2" charset="-122"/>
              <a:ea typeface="宋体" panose="02010600030101010101" pitchFamily="2" charset="-122"/>
              <a:cs typeface="宋体" panose="02010600030101010101" pitchFamily="2" charset="-122"/>
            </a:endParaRPr>
          </a:p>
          <a:p>
            <a:r>
              <a:rPr lang="zh-CN" altLang="en-US" sz="2800">
                <a:latin typeface="宋体" panose="02010600030101010101" pitchFamily="2" charset="-122"/>
                <a:ea typeface="宋体" panose="02010600030101010101" pitchFamily="2" charset="-122"/>
                <a:cs typeface="宋体" panose="02010600030101010101" pitchFamily="2" charset="-122"/>
              </a:rPr>
              <a:t>阅读提示：习近平总书记关于加强党的作风建设重要论述，深刻阐明了党的作风建设与全面从严治党的关系等重要问题，构成习近平总书记关于党的建设的重要思想、关于党的自我革命的重要思想的重要组成部分，为新时代加强党的作风建设乃至全面从严治党提供了强大思想武器。新时代以来，以习近平同志为核心的党中央以作风建设为突破口，纵深推进全面从严治党，管党治党宽松软的状况得到根本扭转，党的建设得到加强，党的领导更加坚强有力。</a:t>
            </a:r>
            <a:endParaRPr lang="zh-CN" altLang="en-US" sz="2800">
              <a:latin typeface="宋体" panose="02010600030101010101" pitchFamily="2" charset="-122"/>
              <a:ea typeface="宋体" panose="02010600030101010101" pitchFamily="2" charset="-122"/>
              <a:cs typeface="宋体" panose="02010600030101010101" pitchFamily="2"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框 1"/>
          <p:cNvSpPr txBox="1"/>
          <p:nvPr/>
        </p:nvSpPr>
        <p:spPr>
          <a:xfrm>
            <a:off x="1624330" y="442595"/>
            <a:ext cx="8514080" cy="5300345"/>
          </a:xfrm>
          <a:prstGeom prst="rect">
            <a:avLst/>
          </a:prstGeom>
          <a:noFill/>
        </p:spPr>
        <p:txBody>
          <a:bodyPr wrap="square" rtlCol="0">
            <a:noAutofit/>
          </a:bodyPr>
          <a:p>
            <a:pPr algn="ctr"/>
            <a:r>
              <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rPr>
              <a:t>目录</a:t>
            </a:r>
            <a:endPar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pPr algn="ctr"/>
            <a:endParaRPr lang="zh-CN" altLang="en-US" sz="4800" b="1">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zh-CN" altLang="en-US" sz="3600" b="1">
                <a:solidFill>
                  <a:srgbClr val="FF0000"/>
                </a:solidFill>
                <a:latin typeface="宋体" panose="02010600030101010101" pitchFamily="2" charset="-122"/>
                <a:ea typeface="宋体" panose="02010600030101010101" pitchFamily="2" charset="-122"/>
                <a:cs typeface="宋体" panose="02010600030101010101" pitchFamily="2" charset="-122"/>
              </a:rPr>
              <a:t>一、从三个维度阐明贯彻中央八项规定精神的重要意义</a:t>
            </a:r>
            <a:r>
              <a:rPr lang="en-US" altLang="zh-CN" sz="3600" b="1">
                <a:solidFill>
                  <a:srgbClr val="FF0000"/>
                </a:solidFill>
                <a:latin typeface="宋体" panose="02010600030101010101" pitchFamily="2" charset="-122"/>
                <a:ea typeface="宋体" panose="02010600030101010101" pitchFamily="2" charset="-122"/>
                <a:cs typeface="宋体" panose="02010600030101010101" pitchFamily="2" charset="-122"/>
              </a:rPr>
              <a:t> </a:t>
            </a:r>
            <a:endParaRPr lang="en-US" altLang="zh-CN" sz="3600" b="1">
              <a:solidFill>
                <a:srgbClr val="FF0000"/>
              </a:solidFill>
              <a:latin typeface="宋体" panose="02010600030101010101" pitchFamily="2" charset="-122"/>
              <a:ea typeface="宋体" panose="02010600030101010101" pitchFamily="2" charset="-122"/>
              <a:cs typeface="宋体" panose="02010600030101010101" pitchFamily="2" charset="-122"/>
            </a:endParaRPr>
          </a:p>
          <a:p>
            <a:endParaRPr lang="en-US" altLang="zh-CN" sz="3600" b="1">
              <a:solidFill>
                <a:srgbClr val="FF0000"/>
              </a:solidFill>
              <a:latin typeface="宋体" panose="02010600030101010101" pitchFamily="2" charset="-122"/>
              <a:ea typeface="宋体" panose="02010600030101010101" pitchFamily="2" charset="-122"/>
              <a:cs typeface="宋体" panose="02010600030101010101" pitchFamily="2" charset="-122"/>
            </a:endParaRPr>
          </a:p>
          <a:p>
            <a:r>
              <a:rPr lang="zh-CN" altLang="en-US" sz="3600" b="1">
                <a:solidFill>
                  <a:srgbClr val="FF0000"/>
                </a:solidFill>
                <a:latin typeface="宋体" panose="02010600030101010101" pitchFamily="2" charset="-122"/>
                <a:ea typeface="宋体" panose="02010600030101010101" pitchFamily="2" charset="-122"/>
                <a:cs typeface="宋体" panose="02010600030101010101" pitchFamily="2" charset="-122"/>
              </a:rPr>
              <a:t>二、实践路径上，提出五项具体举措</a:t>
            </a:r>
            <a:endParaRPr lang="zh-CN" altLang="en-US" sz="3600" b="1">
              <a:solidFill>
                <a:srgbClr val="FF0000"/>
              </a:solidFill>
              <a:latin typeface="宋体" panose="02010600030101010101" pitchFamily="2" charset="-122"/>
              <a:ea typeface="宋体" panose="02010600030101010101" pitchFamily="2" charset="-122"/>
              <a:cs typeface="宋体" panose="02010600030101010101" pitchFamily="2" charset="-122"/>
            </a:endParaRPr>
          </a:p>
          <a:p>
            <a:endParaRPr lang="zh-CN" altLang="en-US" sz="3600">
              <a:solidFill>
                <a:srgbClr val="FF0000"/>
              </a:solidFill>
            </a:endParaRPr>
          </a:p>
          <a:p>
            <a:endParaRPr lang="zh-CN" altLang="en-US" sz="3600">
              <a:solidFill>
                <a:srgbClr val="FF0000"/>
              </a:solidFill>
            </a:endParaRPr>
          </a:p>
          <a:p>
            <a:endParaRPr lang="zh-CN" altLang="en-US" sz="3600">
              <a:solidFill>
                <a:srgbClr val="FF0000"/>
              </a:solidFill>
            </a:endParaRPr>
          </a:p>
          <a:p>
            <a:endParaRPr lang="en-US" altLang="zh-CN" sz="2000">
              <a:solidFill>
                <a:srgbClr val="FF0000"/>
              </a:solidFill>
            </a:endParaRPr>
          </a:p>
          <a:p>
            <a:endParaRPr lang="en-US" altLang="zh-CN" sz="2000">
              <a:solidFill>
                <a:srgbClr val="FF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10173335" cy="521970"/>
          </a:xfrm>
          <a:prstGeom prst="rect">
            <a:avLst/>
          </a:prstGeom>
          <a:noFill/>
        </p:spPr>
        <p:txBody>
          <a:bodyPr wrap="square" rtlCol="0">
            <a:spAutoFit/>
          </a:bodyPr>
          <a:p>
            <a:r>
              <a:rPr lang="zh-CN" altLang="en-US" sz="2800">
                <a:solidFill>
                  <a:srgbClr val="FF0000"/>
                </a:solidFill>
                <a:sym typeface="+mn-ea"/>
              </a:rPr>
              <a:t>一、</a:t>
            </a:r>
            <a:r>
              <a:rPr lang="zh-CN" altLang="en-US" sz="2800">
                <a:solidFill>
                  <a:srgbClr val="FF0000"/>
                </a:solidFill>
                <a:sym typeface="+mn-ea"/>
              </a:rPr>
              <a:t>从三个维度阐明贯彻中央八项规定精神的重要意义</a:t>
            </a:r>
            <a:endParaRPr lang="zh-CN" altLang="en-US" sz="2800"/>
          </a:p>
        </p:txBody>
      </p:sp>
      <p:sp>
        <p:nvSpPr>
          <p:cNvPr id="4" name="文本框 3"/>
          <p:cNvSpPr txBox="1"/>
          <p:nvPr/>
        </p:nvSpPr>
        <p:spPr>
          <a:xfrm>
            <a:off x="593090" y="920115"/>
            <a:ext cx="11033125" cy="6334760"/>
          </a:xfrm>
          <a:prstGeom prst="rect">
            <a:avLst/>
          </a:prstGeom>
          <a:noFill/>
        </p:spPr>
        <p:txBody>
          <a:bodyPr wrap="square" rtlCol="0">
            <a:noAutofit/>
          </a:bodyPr>
          <a:p>
            <a:r>
              <a:rPr lang="en-US" altLang="zh-CN" sz="2400"/>
              <a:t>1</a:t>
            </a:r>
            <a:r>
              <a:rPr lang="zh-CN" altLang="en-US" sz="2400"/>
              <a:t>、建设高素质干部队伍需要以作风促担当</a:t>
            </a:r>
            <a:endParaRPr lang="zh-CN" altLang="en-US" sz="2400"/>
          </a:p>
          <a:p>
            <a:r>
              <a:rPr lang="zh-CN" altLang="en-US" sz="2400"/>
              <a:t>对建设高素质干部队伍、提高党的执政能力具有重要意义。干事创业关键在人，关键在干部队伍作风。习近平总书记强调：</a:t>
            </a:r>
            <a:r>
              <a:rPr lang="en-US" altLang="zh-CN" sz="2400"/>
              <a:t>“</a:t>
            </a:r>
            <a:r>
              <a:rPr lang="zh-CN" altLang="en-US" sz="2400"/>
              <a:t>领导干部的作风直接关系党内风气和政治生态，关系民心向背，决定着党的群众基础。领导干部作风不过关，不过硬，党风社会风气就不可能好。</a:t>
            </a:r>
            <a:r>
              <a:rPr lang="en-US" altLang="zh-CN" sz="2400"/>
              <a:t>”</a:t>
            </a:r>
            <a:r>
              <a:rPr lang="zh-CN" altLang="en-US" sz="2400"/>
              <a:t>作风建设对于建设一支高素质的干部队伍，加强党的执政能力建设、推动党和国家各项事业发展，起着至关重要的作用。一方面，党的作风和形象关系党的创造力、凝聚力、战斗力，决定党和国家事业成败。我们党作为一个长期执政的马克思主义政党，对作风问题任何时候都不能掉以轻心，必须增强危机意识，以最严格的标准、最严厉的措施治理作风问题，始终以优良的作风赢得人民信赖和拥护。另一方面，好的作风可以推动</a:t>
            </a:r>
            <a:r>
              <a:rPr lang="en-US" altLang="zh-CN" sz="2400"/>
              <a:t>“</a:t>
            </a:r>
            <a:r>
              <a:rPr lang="zh-CN" altLang="en-US" sz="2400"/>
              <a:t>关键少数</a:t>
            </a:r>
            <a:r>
              <a:rPr lang="en-US" altLang="zh-CN" sz="2400"/>
              <a:t>”</a:t>
            </a:r>
            <a:r>
              <a:rPr lang="zh-CN" altLang="en-US" sz="2400"/>
              <a:t>担负关键责任、带动</a:t>
            </a:r>
            <a:r>
              <a:rPr lang="en-US" altLang="zh-CN" sz="2400"/>
              <a:t>“</a:t>
            </a:r>
            <a:r>
              <a:rPr lang="zh-CN" altLang="en-US" sz="2400"/>
              <a:t>绝大多数</a:t>
            </a:r>
            <a:r>
              <a:rPr lang="en-US" altLang="zh-CN" sz="2400"/>
              <a:t>”</a:t>
            </a:r>
            <a:r>
              <a:rPr lang="zh-CN" altLang="en-US" sz="2400"/>
              <a:t>，面对矛盾敢于迎难而上，面对危机敢于挺身而出，面对失误敢于承担责任，面对歪风邪气敢于坚决斗争。因此，党和人民事业发展到什么阶段，党的作风建设就要推进到什么阶段。只有作风过硬，在工作中才能不打折扣、不找借口、不推责任，增强执行的自觉性和坚定性，才能真正形成干在实处、走在前列的风气。</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10964545" cy="521970"/>
          </a:xfrm>
          <a:prstGeom prst="rect">
            <a:avLst/>
          </a:prstGeom>
          <a:noFill/>
        </p:spPr>
        <p:txBody>
          <a:bodyPr wrap="square" rtlCol="0">
            <a:spAutoFit/>
          </a:bodyPr>
          <a:p>
            <a:r>
              <a:rPr lang="zh-CN" altLang="en-US" sz="2800">
                <a:solidFill>
                  <a:srgbClr val="FF0000"/>
                </a:solidFill>
                <a:sym typeface="+mn-ea"/>
              </a:rPr>
              <a:t>一、</a:t>
            </a:r>
            <a:r>
              <a:rPr lang="zh-CN" altLang="en-US" sz="2800">
                <a:solidFill>
                  <a:srgbClr val="FF0000"/>
                </a:solidFill>
                <a:sym typeface="+mn-ea"/>
              </a:rPr>
              <a:t>从三个维度阐明贯彻中央八项规定精神的重要意义</a:t>
            </a:r>
            <a:endParaRPr lang="zh-CN" altLang="en-US" sz="2800"/>
          </a:p>
        </p:txBody>
      </p:sp>
      <p:sp>
        <p:nvSpPr>
          <p:cNvPr id="4" name="文本框 3"/>
          <p:cNvSpPr txBox="1"/>
          <p:nvPr/>
        </p:nvSpPr>
        <p:spPr>
          <a:xfrm>
            <a:off x="563880" y="920115"/>
            <a:ext cx="11380470" cy="5965190"/>
          </a:xfrm>
          <a:prstGeom prst="rect">
            <a:avLst/>
          </a:prstGeom>
          <a:noFill/>
        </p:spPr>
        <p:txBody>
          <a:bodyPr wrap="square" rtlCol="0">
            <a:noAutofit/>
          </a:bodyPr>
          <a:p>
            <a:r>
              <a:rPr lang="en-US" altLang="zh-CN" sz="2400"/>
              <a:t>2</a:t>
            </a:r>
            <a:r>
              <a:rPr lang="zh-CN" altLang="en-US" sz="2400"/>
              <a:t>、全面从严治党需以作风建设为突破口破解管党治党难题</a:t>
            </a:r>
            <a:endParaRPr lang="zh-CN" altLang="en-US" sz="2400"/>
          </a:p>
          <a:p>
            <a:r>
              <a:rPr lang="zh-CN" altLang="en-US" sz="2400"/>
              <a:t>对新时代全面从严治党具有重要意义。党的十八大以来，党中央针对长期执政条件下党所面临的大党独有难题，明确提出全面从严治党，并将其纳入</a:t>
            </a:r>
            <a:r>
              <a:rPr lang="en-US" altLang="zh-CN" sz="2400"/>
              <a:t>“</a:t>
            </a:r>
            <a:r>
              <a:rPr lang="zh-CN" altLang="en-US" sz="2400"/>
              <a:t>四个全面</a:t>
            </a:r>
            <a:r>
              <a:rPr lang="en-US" altLang="zh-CN" sz="2400"/>
              <a:t>”</a:t>
            </a:r>
            <a:r>
              <a:rPr lang="zh-CN" altLang="en-US" sz="2400"/>
              <a:t>战略布局。作风建设作为全面从严治党的重要组成部分，着力解决的是党的形象问题，而党的形象的背后是党的思想、组织、纪律、制度等其他建设状况的综合反映。作风建设具有</a:t>
            </a:r>
            <a:r>
              <a:rPr lang="en-US" altLang="zh-CN" sz="2400"/>
              <a:t>“</a:t>
            </a:r>
            <a:r>
              <a:rPr lang="zh-CN" altLang="en-US" sz="2400"/>
              <a:t>牵一发而动全身</a:t>
            </a:r>
            <a:r>
              <a:rPr lang="en-US" altLang="zh-CN" sz="2400"/>
              <a:t>”</a:t>
            </a:r>
            <a:r>
              <a:rPr lang="zh-CN" altLang="en-US" sz="2400"/>
              <a:t>的作用。因此，以习近平同志为核心的党中央从制定和落实中央八项规定切入，从整治党内存在的</a:t>
            </a:r>
            <a:r>
              <a:rPr lang="en-US" altLang="zh-CN" sz="2400"/>
              <a:t>“</a:t>
            </a:r>
            <a:r>
              <a:rPr lang="zh-CN" altLang="en-US" sz="2400"/>
              <a:t>四风</a:t>
            </a:r>
            <a:r>
              <a:rPr lang="en-US" altLang="zh-CN" sz="2400"/>
              <a:t>”</a:t>
            </a:r>
            <a:r>
              <a:rPr lang="zh-CN" altLang="en-US" sz="2400"/>
              <a:t>等突出问题抓起，把作风建设作为全面从严治党的突破口，解决了</a:t>
            </a:r>
            <a:r>
              <a:rPr lang="en-US" altLang="zh-CN" sz="2400"/>
              <a:t>“</a:t>
            </a:r>
            <a:r>
              <a:rPr lang="zh-CN" altLang="en-US" sz="2400"/>
              <a:t>老虎吃天，无从下口</a:t>
            </a:r>
            <a:r>
              <a:rPr lang="en-US" altLang="zh-CN" sz="2400"/>
              <a:t>”</a:t>
            </a:r>
            <a:r>
              <a:rPr lang="zh-CN" altLang="en-US" sz="2400"/>
              <a:t>的问题。习近平总书记关于加强党的作风建设重要论述，深刻阐明了党的作风建设与全面从严治党的关系等重要问题，构成习近平总书记关于党的建设的重要思想、关于党的自我革命的重要思想的重要组成部分，为新时代加强党的作风建设乃至全面从严治党提供了强大思想武器。新时代以来，以习近平同志为核心的党中央以作风建设为突破口，纵深推进全面从严治党，管党治党宽松软的状况得到根本扭转，党的建设得到加强，党的领导更加坚强有力。</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0" y="-1524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10806430" cy="521970"/>
          </a:xfrm>
          <a:prstGeom prst="rect">
            <a:avLst/>
          </a:prstGeom>
          <a:noFill/>
        </p:spPr>
        <p:txBody>
          <a:bodyPr wrap="square" rtlCol="0">
            <a:spAutoFit/>
          </a:bodyPr>
          <a:p>
            <a:r>
              <a:rPr lang="zh-CN" altLang="en-US" sz="2800">
                <a:solidFill>
                  <a:srgbClr val="FF0000"/>
                </a:solidFill>
                <a:sym typeface="+mn-ea"/>
              </a:rPr>
              <a:t>一、</a:t>
            </a:r>
            <a:r>
              <a:rPr lang="zh-CN" altLang="en-US" sz="2800">
                <a:solidFill>
                  <a:srgbClr val="FF0000"/>
                </a:solidFill>
                <a:sym typeface="+mn-ea"/>
              </a:rPr>
              <a:t>从三个维度阐明贯彻中央八项规定精神的重要意义</a:t>
            </a:r>
            <a:endParaRPr lang="zh-CN" altLang="en-US" sz="2800"/>
          </a:p>
        </p:txBody>
      </p:sp>
      <p:sp>
        <p:nvSpPr>
          <p:cNvPr id="4" name="文本框 3"/>
          <p:cNvSpPr txBox="1"/>
          <p:nvPr/>
        </p:nvSpPr>
        <p:spPr>
          <a:xfrm>
            <a:off x="505460" y="946150"/>
            <a:ext cx="11439525" cy="5939155"/>
          </a:xfrm>
          <a:prstGeom prst="rect">
            <a:avLst/>
          </a:prstGeom>
          <a:noFill/>
        </p:spPr>
        <p:txBody>
          <a:bodyPr wrap="square" rtlCol="0">
            <a:noAutofit/>
          </a:bodyPr>
          <a:p>
            <a:r>
              <a:rPr lang="en-US" altLang="zh-CN" sz="2400"/>
              <a:t>3</a:t>
            </a:r>
            <a:r>
              <a:rPr lang="zh-CN" altLang="en-US" sz="2400"/>
              <a:t>、推进中国式现代化更需优良作风凝聚力量</a:t>
            </a:r>
            <a:endParaRPr lang="zh-CN" altLang="en-US" sz="2400"/>
          </a:p>
          <a:p>
            <a:r>
              <a:rPr lang="zh-CN" altLang="en-US" sz="2400"/>
              <a:t>对以中国式现代化全面推进强国建设、民族复兴伟业具有重要意义。中国特色社会主义进入新时代，我国社会主要矛盾已转化为人民日益增长的美好生活需要和不平衡不充分的发展之间的矛盾。实现经济社会的高质量发展，成为时代发展的迫切要求。党的二十大报告提出：</a:t>
            </a:r>
            <a:r>
              <a:rPr lang="en-US" altLang="zh-CN" sz="2400"/>
              <a:t>“</a:t>
            </a:r>
            <a:r>
              <a:rPr lang="zh-CN" altLang="en-US" sz="2400"/>
              <a:t>从现在起，中国共产党的中心任务就是团结带领全国各族人民全面建成社会主义现代化强国、实现第二个百年奋斗目标，以中国式现代化全面推进中华民族伟大复兴。</a:t>
            </a:r>
            <a:r>
              <a:rPr lang="en-US" altLang="zh-CN" sz="2400"/>
              <a:t>”</a:t>
            </a:r>
            <a:r>
              <a:rPr lang="zh-CN" altLang="en-US" sz="2400"/>
              <a:t>完成党的使命任务，需要党有好的作风。新时代要通过加强党的作风建设，调动全党干事创业的积极性、主动性、创造性。习近平总书记关于加强党的作风建设重要论述，深刻阐述了新时代如何更好地增强党的创造力、凝聚力、战斗力，激发全党活力，凝聚起推进中国式现代化的磅礴力量。党的十八大以来，我们党以良好作风保障中央各项决策部署落地见效，推动党和国家事业取得举世瞩目的重大成就。</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9779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r>
              <a:rPr lang="zh-CN" altLang="en-US" sz="2800">
                <a:solidFill>
                  <a:srgbClr val="FF0000"/>
                </a:solidFill>
                <a:sym typeface="+mn-ea"/>
              </a:rPr>
              <a:t>二、</a:t>
            </a:r>
            <a:r>
              <a:rPr lang="zh-CN" altLang="en-US" sz="2800">
                <a:solidFill>
                  <a:srgbClr val="FF0000"/>
                </a:solidFill>
                <a:sym typeface="+mn-ea"/>
              </a:rPr>
              <a:t>实践路径上，提出五项具体举措</a:t>
            </a:r>
            <a:endParaRPr lang="zh-CN" altLang="en-US" sz="2800"/>
          </a:p>
        </p:txBody>
      </p:sp>
      <p:sp>
        <p:nvSpPr>
          <p:cNvPr id="4" name="文本框 3"/>
          <p:cNvSpPr txBox="1"/>
          <p:nvPr/>
        </p:nvSpPr>
        <p:spPr>
          <a:xfrm>
            <a:off x="930910" y="1254125"/>
            <a:ext cx="10312400" cy="3415030"/>
          </a:xfrm>
          <a:prstGeom prst="rect">
            <a:avLst/>
          </a:prstGeom>
          <a:noFill/>
        </p:spPr>
        <p:txBody>
          <a:bodyPr wrap="square" rtlCol="0">
            <a:spAutoFit/>
          </a:bodyPr>
          <a:p>
            <a:r>
              <a:rPr lang="en-US" altLang="zh-CN" sz="2400"/>
              <a:t>1</a:t>
            </a:r>
            <a:r>
              <a:rPr lang="zh-CN" altLang="en-US" sz="2400"/>
              <a:t>、抓住领导干部</a:t>
            </a:r>
            <a:r>
              <a:rPr lang="en-US" altLang="zh-CN" sz="2400"/>
              <a:t>“</a:t>
            </a:r>
            <a:r>
              <a:rPr lang="zh-CN" altLang="en-US" sz="2400"/>
              <a:t>关键少数</a:t>
            </a:r>
            <a:r>
              <a:rPr lang="en-US" altLang="zh-CN" sz="2400"/>
              <a:t>”</a:t>
            </a:r>
            <a:r>
              <a:rPr lang="zh-CN" altLang="en-US" sz="2400"/>
              <a:t>形成头雁效应</a:t>
            </a:r>
            <a:endParaRPr lang="zh-CN" altLang="en-US" sz="2400"/>
          </a:p>
          <a:p>
            <a:r>
              <a:rPr lang="zh-CN" altLang="en-US" sz="2400"/>
              <a:t>抓住领导干部这个</a:t>
            </a:r>
            <a:r>
              <a:rPr lang="en-US" altLang="zh-CN" sz="2400"/>
              <a:t>“</a:t>
            </a:r>
            <a:r>
              <a:rPr lang="zh-CN" altLang="en-US" sz="2400"/>
              <a:t>关键少数</a:t>
            </a:r>
            <a:r>
              <a:rPr lang="en-US" altLang="zh-CN" sz="2400"/>
              <a:t>”</a:t>
            </a:r>
            <a:r>
              <a:rPr lang="zh-CN" altLang="en-US" sz="2400"/>
              <a:t>。领导干部是作风建设的关键群体。</a:t>
            </a:r>
            <a:r>
              <a:rPr lang="en-US" altLang="zh-CN" sz="2400"/>
              <a:t>“</a:t>
            </a:r>
            <a:r>
              <a:rPr lang="zh-CN" altLang="en-US" sz="2400"/>
              <a:t>风成于上，俗化于下</a:t>
            </a:r>
            <a:r>
              <a:rPr lang="en-US" altLang="zh-CN" sz="2400"/>
              <a:t>”</a:t>
            </a:r>
            <a:r>
              <a:rPr lang="zh-CN" altLang="en-US" sz="2400"/>
              <a:t>。干部作风是人民群众观察评价党风的晴雨表，领导干部带好头是无声的示范。因此，作风建设必须从领导干部自身抓起，自上而下、以上率下，形成</a:t>
            </a:r>
            <a:r>
              <a:rPr lang="en-US" altLang="zh-CN" sz="2400"/>
              <a:t>“</a:t>
            </a:r>
            <a:r>
              <a:rPr lang="zh-CN" altLang="en-US" sz="2400"/>
              <a:t>头雁效应</a:t>
            </a:r>
            <a:r>
              <a:rPr lang="en-US" altLang="zh-CN" sz="2400"/>
              <a:t>”</a:t>
            </a:r>
            <a:r>
              <a:rPr lang="zh-CN" altLang="en-US" sz="2400"/>
              <a:t>，才能带动全党形成良好风气。领导干部要求别人做到的自己先做到，要求别人不做的自己坚决不做。严于律己，自觉抵制特权思想和行为，管好配偶、子女及身边工作人员，注重家风建设，追求健康生活方式。</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9779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r>
              <a:rPr lang="zh-CN" altLang="en-US" sz="2800">
                <a:solidFill>
                  <a:srgbClr val="FF0000"/>
                </a:solidFill>
                <a:sym typeface="+mn-ea"/>
              </a:rPr>
              <a:t>二、</a:t>
            </a:r>
            <a:r>
              <a:rPr lang="zh-CN" altLang="en-US" sz="2800">
                <a:solidFill>
                  <a:srgbClr val="FF0000"/>
                </a:solidFill>
                <a:sym typeface="+mn-ea"/>
              </a:rPr>
              <a:t>实践路径上，提出五项具体举措</a:t>
            </a:r>
            <a:endParaRPr lang="zh-CN" altLang="en-US" sz="2800"/>
          </a:p>
        </p:txBody>
      </p:sp>
      <p:sp>
        <p:nvSpPr>
          <p:cNvPr id="4" name="文本框 3"/>
          <p:cNvSpPr txBox="1"/>
          <p:nvPr/>
        </p:nvSpPr>
        <p:spPr>
          <a:xfrm>
            <a:off x="426720" y="960755"/>
            <a:ext cx="11388725" cy="5555615"/>
          </a:xfrm>
          <a:prstGeom prst="rect">
            <a:avLst/>
          </a:prstGeom>
          <a:noFill/>
        </p:spPr>
        <p:txBody>
          <a:bodyPr wrap="square" rtlCol="0">
            <a:noAutofit/>
          </a:bodyPr>
          <a:p>
            <a:r>
              <a:rPr lang="en-US" altLang="zh-CN" sz="2400"/>
              <a:t>2</a:t>
            </a:r>
            <a:r>
              <a:rPr lang="zh-CN" altLang="en-US" sz="2400"/>
              <a:t>、树牢正确权力观政绩观坚守人民立场</a:t>
            </a:r>
            <a:endParaRPr lang="zh-CN" altLang="en-US" sz="2400"/>
          </a:p>
          <a:p>
            <a:r>
              <a:rPr lang="zh-CN" altLang="en-US" sz="2400"/>
              <a:t>树牢正确权力观、政绩观、事业观。权力观、政绩观、事业观与党员、干部的作风密切相关。权力观旨在回答</a:t>
            </a:r>
            <a:r>
              <a:rPr lang="en-US" altLang="zh-CN" sz="2400"/>
              <a:t>“</a:t>
            </a:r>
            <a:r>
              <a:rPr lang="zh-CN" altLang="en-US" sz="2400"/>
              <a:t>权力从何而来、权力为谁而用</a:t>
            </a:r>
            <a:r>
              <a:rPr lang="en-US" altLang="zh-CN" sz="2400"/>
              <a:t>”</a:t>
            </a:r>
            <a:r>
              <a:rPr lang="zh-CN" altLang="en-US" sz="2400"/>
              <a:t>的问题，反映的是领导作风；政绩观旨在回答</a:t>
            </a:r>
            <a:r>
              <a:rPr lang="en-US" altLang="zh-CN" sz="2400"/>
              <a:t>“</a:t>
            </a:r>
            <a:r>
              <a:rPr lang="zh-CN" altLang="en-US" sz="2400"/>
              <a:t>政绩为谁而树、树什么样的政绩</a:t>
            </a:r>
            <a:r>
              <a:rPr lang="en-US" altLang="zh-CN" sz="2400"/>
              <a:t>”</a:t>
            </a:r>
            <a:r>
              <a:rPr lang="zh-CN" altLang="en-US" sz="2400"/>
              <a:t>的问题，反映的是工作作风；事业观旨在回答</a:t>
            </a:r>
            <a:r>
              <a:rPr lang="en-US" altLang="zh-CN" sz="2400"/>
              <a:t>“</a:t>
            </a:r>
            <a:r>
              <a:rPr lang="zh-CN" altLang="en-US" sz="2400"/>
              <a:t>采取什么样的态度对待事业、追求什么样的事业</a:t>
            </a:r>
            <a:r>
              <a:rPr lang="en-US" altLang="zh-CN" sz="2400"/>
              <a:t>”</a:t>
            </a:r>
            <a:r>
              <a:rPr lang="zh-CN" altLang="en-US" sz="2400"/>
              <a:t>的问题，反映的是干部的理想信念问题。正确的权力观、政绩观、事业观，是领导干部履职尽责、干事创业过程中的基本要求，是衡量领导干部党性的重要标尺。</a:t>
            </a:r>
            <a:endParaRPr lang="zh-CN" altLang="en-US" sz="2400"/>
          </a:p>
          <a:p>
            <a:r>
              <a:rPr lang="zh-CN" altLang="en-US" sz="2400"/>
              <a:t>坚守人民立场是基本前提。领导干部权力观、政绩观、事业观之所以错位，根本原因在于没有站稳人民立场。坚持权为民所赋、权为民所用，制定民生政策要聚焦解决群众的急难愁盼问题。</a:t>
            </a:r>
            <a:r>
              <a:rPr lang="en-US" altLang="zh-CN" sz="2400"/>
              <a:t>“</a:t>
            </a:r>
            <a:r>
              <a:rPr lang="zh-CN" altLang="en-US" sz="2400"/>
              <a:t>改造主观世界</a:t>
            </a:r>
            <a:r>
              <a:rPr lang="en-US" altLang="zh-CN" sz="2400"/>
              <a:t>”</a:t>
            </a:r>
            <a:r>
              <a:rPr lang="zh-CN" altLang="en-US" sz="2400"/>
              <a:t>是领导干部树牢正确权力观、政绩观、事业观的重要保障。领导干部必须在改造客观世界的同时不断改造主观世界，解决好世界观、人生观、价值观这个</a:t>
            </a:r>
            <a:r>
              <a:rPr lang="en-US" altLang="zh-CN" sz="2400"/>
              <a:t>“</a:t>
            </a:r>
            <a:r>
              <a:rPr lang="zh-CN" altLang="en-US" sz="2400"/>
              <a:t>总开关</a:t>
            </a:r>
            <a:r>
              <a:rPr lang="en-US" altLang="zh-CN" sz="2400"/>
              <a:t>”</a:t>
            </a:r>
            <a:r>
              <a:rPr lang="zh-CN" altLang="en-US" sz="2400"/>
              <a:t>问题，把改造主观世界作为一种生活习惯、一种精神追求。</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9779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r>
              <a:rPr lang="zh-CN" altLang="en-US" sz="2800">
                <a:solidFill>
                  <a:srgbClr val="FF0000"/>
                </a:solidFill>
                <a:sym typeface="+mn-ea"/>
              </a:rPr>
              <a:t>二、</a:t>
            </a:r>
            <a:r>
              <a:rPr lang="zh-CN" altLang="en-US" sz="2800">
                <a:solidFill>
                  <a:srgbClr val="FF0000"/>
                </a:solidFill>
                <a:sym typeface="+mn-ea"/>
              </a:rPr>
              <a:t>实践路径上，提出五项具体举措</a:t>
            </a:r>
            <a:endParaRPr lang="zh-CN" altLang="en-US" sz="2800"/>
          </a:p>
        </p:txBody>
      </p:sp>
      <p:sp>
        <p:nvSpPr>
          <p:cNvPr id="4" name="文本框 3"/>
          <p:cNvSpPr txBox="1"/>
          <p:nvPr/>
        </p:nvSpPr>
        <p:spPr>
          <a:xfrm>
            <a:off x="583565" y="1254125"/>
            <a:ext cx="10918190" cy="4523105"/>
          </a:xfrm>
          <a:prstGeom prst="rect">
            <a:avLst/>
          </a:prstGeom>
          <a:noFill/>
        </p:spPr>
        <p:txBody>
          <a:bodyPr wrap="square" rtlCol="0">
            <a:spAutoFit/>
          </a:bodyPr>
          <a:p>
            <a:r>
              <a:rPr lang="en-US" altLang="zh-CN" sz="2400"/>
              <a:t>3</a:t>
            </a:r>
            <a:r>
              <a:rPr lang="zh-CN" altLang="en-US" sz="2400"/>
              <a:t>、持续深化纠治</a:t>
            </a:r>
            <a:r>
              <a:rPr lang="en-US" altLang="zh-CN" sz="2400"/>
              <a:t>“</a:t>
            </a:r>
            <a:r>
              <a:rPr lang="zh-CN" altLang="en-US" sz="2400"/>
              <a:t>四风</a:t>
            </a:r>
            <a:r>
              <a:rPr lang="en-US" altLang="zh-CN" sz="2400"/>
              <a:t>”</a:t>
            </a:r>
            <a:r>
              <a:rPr lang="zh-CN" altLang="en-US" sz="2400"/>
              <a:t>病根</a:t>
            </a:r>
            <a:endParaRPr lang="zh-CN" altLang="en-US" sz="2400"/>
          </a:p>
          <a:p>
            <a:r>
              <a:rPr lang="zh-CN" altLang="en-US" sz="2400"/>
              <a:t>持续深化纠治</a:t>
            </a:r>
            <a:r>
              <a:rPr lang="en-US" altLang="zh-CN" sz="2400"/>
              <a:t>“</a:t>
            </a:r>
            <a:r>
              <a:rPr lang="zh-CN" altLang="en-US" sz="2400"/>
              <a:t>四风</a:t>
            </a:r>
            <a:r>
              <a:rPr lang="en-US" altLang="zh-CN" sz="2400"/>
              <a:t>”</a:t>
            </a:r>
            <a:r>
              <a:rPr lang="zh-CN" altLang="en-US" sz="2400"/>
              <a:t>。这是新时代作风建设的主攻方向。</a:t>
            </a:r>
            <a:r>
              <a:rPr lang="en-US" altLang="zh-CN" sz="2400"/>
              <a:t>“</a:t>
            </a:r>
            <a:r>
              <a:rPr lang="zh-CN" altLang="en-US" sz="2400"/>
              <a:t>四风</a:t>
            </a:r>
            <a:r>
              <a:rPr lang="en-US" altLang="zh-CN" sz="2400"/>
              <a:t>”</a:t>
            </a:r>
            <a:r>
              <a:rPr lang="zh-CN" altLang="en-US" sz="2400"/>
              <a:t>是群众深恶痛绝的顽疾，如不解决将影响党在人民群众中的形象，进而与群众疏远。</a:t>
            </a:r>
            <a:r>
              <a:rPr lang="en-US" altLang="zh-CN" sz="2400"/>
              <a:t>“</a:t>
            </a:r>
            <a:r>
              <a:rPr lang="zh-CN" altLang="en-US" sz="2400"/>
              <a:t>四风</a:t>
            </a:r>
            <a:r>
              <a:rPr lang="en-US" altLang="zh-CN" sz="2400"/>
              <a:t>”</a:t>
            </a:r>
            <a:r>
              <a:rPr lang="zh-CN" altLang="en-US" sz="2400"/>
              <a:t>根源于理想信念不坚定。</a:t>
            </a:r>
            <a:r>
              <a:rPr lang="zh-CN" altLang="en-US" sz="2400" b="1"/>
              <a:t>形式主义</a:t>
            </a:r>
            <a:r>
              <a:rPr lang="zh-CN" altLang="en-US" sz="2400"/>
              <a:t>源于主观主义、功利主义和政绩观错位，表现为知行不一、不求实效，文山会海、弄虚作假，重形式轻实绩；</a:t>
            </a:r>
            <a:r>
              <a:rPr lang="zh-CN" altLang="en-US" sz="2400" b="1"/>
              <a:t>官僚主义</a:t>
            </a:r>
            <a:r>
              <a:rPr lang="zh-CN" altLang="en-US" sz="2400"/>
              <a:t>源于官本位思想和权力观扭曲，表现为脱离群众、高高在上，推诿扯皮、不担当；</a:t>
            </a:r>
            <a:r>
              <a:rPr lang="zh-CN" altLang="en-US" sz="2400" b="1"/>
              <a:t>享乐主义</a:t>
            </a:r>
            <a:r>
              <a:rPr lang="zh-CN" altLang="en-US" sz="2400"/>
              <a:t>来自革命意志衰退和价值观偏差，表现为精神懈怠，贪图享受，不思进取；</a:t>
            </a:r>
            <a:r>
              <a:rPr lang="zh-CN" altLang="en-US" sz="2400" b="1"/>
              <a:t>奢靡之风</a:t>
            </a:r>
            <a:r>
              <a:rPr lang="zh-CN" altLang="en-US" sz="2400"/>
              <a:t>反映思想堕落和物欲膨胀，表现为铺张浪费、生活奢华，甚至腐化堕落。反对形式主义要解决工作不实问题，倡导真抓实干，树立正确政绩观；反对官僚主义要解决不作为问题，强化为民服务意识和民主集中制；反对享乐主义要克服特权思想，保持艰苦奋斗精神；反对奢靡之风要狠刹挥霍浪费，倡导勤俭节约。</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9779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r>
              <a:rPr lang="zh-CN" altLang="en-US" sz="2800">
                <a:solidFill>
                  <a:srgbClr val="FF0000"/>
                </a:solidFill>
                <a:sym typeface="+mn-ea"/>
              </a:rPr>
              <a:t>二、</a:t>
            </a:r>
            <a:r>
              <a:rPr lang="zh-CN" altLang="en-US" sz="2800">
                <a:solidFill>
                  <a:srgbClr val="FF0000"/>
                </a:solidFill>
                <a:sym typeface="+mn-ea"/>
              </a:rPr>
              <a:t>实践路径上，提出五项具体举措</a:t>
            </a:r>
            <a:endParaRPr lang="zh-CN" altLang="en-US" sz="2800"/>
          </a:p>
        </p:txBody>
      </p:sp>
      <p:sp>
        <p:nvSpPr>
          <p:cNvPr id="4" name="文本框 3"/>
          <p:cNvSpPr txBox="1"/>
          <p:nvPr/>
        </p:nvSpPr>
        <p:spPr>
          <a:xfrm>
            <a:off x="930910" y="1254125"/>
            <a:ext cx="10341610" cy="4154170"/>
          </a:xfrm>
          <a:prstGeom prst="rect">
            <a:avLst/>
          </a:prstGeom>
          <a:noFill/>
        </p:spPr>
        <p:txBody>
          <a:bodyPr wrap="square" rtlCol="0">
            <a:spAutoFit/>
          </a:bodyPr>
          <a:p>
            <a:r>
              <a:rPr lang="en-US" altLang="zh-CN" sz="2400"/>
              <a:t>4</a:t>
            </a:r>
            <a:r>
              <a:rPr lang="zh-CN" altLang="en-US" sz="2400"/>
              <a:t>、正风肃纪反腐协同推进阻断风腐转化</a:t>
            </a:r>
            <a:endParaRPr lang="zh-CN" altLang="en-US" sz="2400"/>
          </a:p>
          <a:p>
            <a:r>
              <a:rPr lang="zh-CN" altLang="en-US" sz="2400"/>
              <a:t>坚持正风肃纪反腐相贯通。这是新时代作风建设的有效途径。党性党风党纪是有机整体，党性是根本，党风是表现，党纪是保障。作风与腐败的关系，则是风腐同源、风腐一体。作风不正往往容易滋生腐败，腐败问题又往往与不良作风相伴而生。因此，正风肃纪反腐是作风建设的重要抓手，必须将三者结合在一起来抓，在实践中同部署同推进。以整治</a:t>
            </a:r>
            <a:r>
              <a:rPr lang="en-US" altLang="zh-CN" sz="2400"/>
              <a:t>“</a:t>
            </a:r>
            <a:r>
              <a:rPr lang="zh-CN" altLang="en-US" sz="2400"/>
              <a:t>四风</a:t>
            </a:r>
            <a:r>
              <a:rPr lang="en-US" altLang="zh-CN" sz="2400"/>
              <a:t>”</a:t>
            </a:r>
            <a:r>
              <a:rPr lang="zh-CN" altLang="en-US" sz="2400"/>
              <a:t>为切入点夯实党的执政基础，通过制度刚性约束和监督执纪问责铲除腐败滋生土壤，通过把纪律挺在前面筑牢党员拒腐防变底线。坚持</a:t>
            </a:r>
            <a:r>
              <a:rPr lang="en-US" altLang="zh-CN" sz="2400"/>
              <a:t>“</a:t>
            </a:r>
            <a:r>
              <a:rPr lang="zh-CN" altLang="en-US" sz="2400"/>
              <a:t>老虎</a:t>
            </a:r>
            <a:r>
              <a:rPr lang="en-US" altLang="zh-CN" sz="2400"/>
              <a:t>”“</a:t>
            </a:r>
            <a:r>
              <a:rPr lang="zh-CN" altLang="en-US" sz="2400"/>
              <a:t>苍蝇</a:t>
            </a:r>
            <a:r>
              <a:rPr lang="en-US" altLang="zh-CN" sz="2400"/>
              <a:t>”</a:t>
            </a:r>
            <a:r>
              <a:rPr lang="zh-CN" altLang="en-US" sz="2400"/>
              <a:t>一起打，零容忍惩治腐败，同时，运用</a:t>
            </a:r>
            <a:r>
              <a:rPr lang="en-US" altLang="zh-CN" sz="2400"/>
              <a:t>“</a:t>
            </a:r>
            <a:r>
              <a:rPr lang="zh-CN" altLang="en-US" sz="2400"/>
              <a:t>四种形态</a:t>
            </a:r>
            <a:r>
              <a:rPr lang="en-US" altLang="zh-CN" sz="2400"/>
              <a:t>”</a:t>
            </a:r>
            <a:r>
              <a:rPr lang="zh-CN" altLang="en-US" sz="2400"/>
              <a:t>，强化日常监督，抓早抓小、防微杜渐。注重风腐同查同治，整治二者交织的现象，铲除根源、标本兼治。</a:t>
            </a:r>
            <a:endParaRPr lang="zh-CN" altLang="en-US" sz="2400"/>
          </a:p>
          <a:p>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custDataLst>
              <p:tags r:id="rId1"/>
            </p:custDataLst>
          </p:nvPr>
        </p:nvSpPr>
        <p:spPr>
          <a:xfrm>
            <a:off x="-97790" y="-26670"/>
            <a:ext cx="12190730" cy="6861175"/>
          </a:xfrm>
          <a:prstGeom prst="rect">
            <a:avLst/>
          </a:prstGeom>
          <a:blipFill dpi="0" rotWithShape="1">
            <a:blip r:embed="rId2">
              <a:alphaModFix amt="67000"/>
            </a:blip>
            <a:srcRect/>
            <a:stretch>
              <a:fillRect/>
            </a:stretch>
          </a:blipFill>
          <a:ln w="25400" cap="flat" cmpd="sng" algn="ctr">
            <a:noFill/>
            <a:prstDash val="solid"/>
          </a:ln>
          <a:effectLst/>
        </p:spPr>
        <p:txBody>
          <a:bodyPr rtlCol="0" anchor="ctr"/>
          <a:lstStyle/>
          <a:p>
            <a:pPr marR="0" lvl="0" indent="0" algn="ctr" defTabSz="1088390" fontAlgn="auto">
              <a:lnSpc>
                <a:spcPct val="100000"/>
              </a:lnSpc>
              <a:spcBef>
                <a:spcPts val="0"/>
              </a:spcBef>
              <a:spcAft>
                <a:spcPts val="1200"/>
              </a:spcAft>
              <a:buClrTx/>
              <a:buSzTx/>
              <a:buFontTx/>
              <a:buNone/>
              <a:defRPr/>
            </a:pPr>
            <a:endParaRPr kumimoji="0" lang="en-US" altLang="zh-CN" sz="2800" b="1" i="0" u="none" strike="noStrike" kern="0" cap="none" spc="0" normalizeH="0" baseline="0" noProof="0">
              <a:ln>
                <a:noFill/>
              </a:ln>
              <a:solidFill>
                <a:srgbClr val="FF0000"/>
              </a:solidFill>
              <a:effectLst/>
              <a:uLnTx/>
              <a:uFillTx/>
              <a:latin typeface="微软雅黑" panose="020B0503020204020204" charset="-122"/>
              <a:ea typeface="微软雅黑" panose="020B0503020204020204" charset="-122"/>
              <a:cs typeface="+mn-ea"/>
              <a:sym typeface="+mn-lt"/>
            </a:endParaRPr>
          </a:p>
        </p:txBody>
      </p:sp>
      <p:pic>
        <p:nvPicPr>
          <p:cNvPr id="14" name="Picture 5" descr="C:\Users\Administrator\素材\2017\7\未标题-4.png"/>
          <p:cNvPicPr>
            <a:picLocks noChangeAspect="1" noChangeArrowheads="1"/>
          </p:cNvPicPr>
          <p:nvPr/>
        </p:nvPicPr>
        <p:blipFill rotWithShape="1">
          <a:blip r:embed="rId3" cstate="screen"/>
          <a:srcRect/>
          <a:stretch>
            <a:fillRect/>
          </a:stretch>
        </p:blipFill>
        <p:spPr bwMode="auto">
          <a:xfrm>
            <a:off x="1" y="5590034"/>
            <a:ext cx="12190413" cy="126955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4" descr="C:\Users\Administrator\素材\2017\7\未标题-3.png"/>
          <p:cNvPicPr>
            <a:picLocks noChangeAspect="1" noChangeArrowheads="1"/>
          </p:cNvPicPr>
          <p:nvPr/>
        </p:nvPicPr>
        <p:blipFill>
          <a:blip r:embed="rId4" cstate="screen"/>
          <a:srcRect/>
          <a:stretch>
            <a:fillRect/>
          </a:stretch>
        </p:blipFill>
        <p:spPr bwMode="auto">
          <a:xfrm>
            <a:off x="0" y="5435600"/>
            <a:ext cx="2134870" cy="1424305"/>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C:\Users\Administrator\素材\2017\7\未标题-2.png"/>
          <p:cNvPicPr>
            <a:picLocks noChangeAspect="1" noChangeArrowheads="1"/>
          </p:cNvPicPr>
          <p:nvPr/>
        </p:nvPicPr>
        <p:blipFill>
          <a:blip r:embed="rId5" cstate="screen"/>
          <a:srcRect/>
          <a:stretch>
            <a:fillRect/>
          </a:stretch>
        </p:blipFill>
        <p:spPr bwMode="auto">
          <a:xfrm>
            <a:off x="10919485" y="5157349"/>
            <a:ext cx="1025549" cy="919790"/>
          </a:xfrm>
          <a:prstGeom prst="rect">
            <a:avLst/>
          </a:prstGeom>
          <a:noFill/>
          <a:extLst>
            <a:ext uri="{909E8E84-426E-40DD-AFC4-6F175D3DCCD1}">
              <a14:hiddenFill xmlns:a14="http://schemas.microsoft.com/office/drawing/2010/main">
                <a:solidFill>
                  <a:srgbClr val="FFFFFF"/>
                </a:solidFill>
              </a14:hiddenFill>
            </a:ext>
          </a:extLst>
        </p:spPr>
      </p:pic>
      <p:sp>
        <p:nvSpPr>
          <p:cNvPr id="2" name="文本框 1"/>
          <p:cNvSpPr txBox="1"/>
          <p:nvPr/>
        </p:nvSpPr>
        <p:spPr>
          <a:xfrm>
            <a:off x="766445" y="398145"/>
            <a:ext cx="8190865" cy="521970"/>
          </a:xfrm>
          <a:prstGeom prst="rect">
            <a:avLst/>
          </a:prstGeom>
          <a:noFill/>
        </p:spPr>
        <p:txBody>
          <a:bodyPr wrap="square" rtlCol="0">
            <a:spAutoFit/>
          </a:bodyPr>
          <a:p>
            <a:r>
              <a:rPr lang="zh-CN" altLang="en-US" sz="2800">
                <a:solidFill>
                  <a:srgbClr val="FF0000"/>
                </a:solidFill>
                <a:sym typeface="+mn-ea"/>
              </a:rPr>
              <a:t>二、</a:t>
            </a:r>
            <a:r>
              <a:rPr lang="zh-CN" altLang="en-US" sz="2800">
                <a:solidFill>
                  <a:srgbClr val="FF0000"/>
                </a:solidFill>
                <a:sym typeface="+mn-ea"/>
              </a:rPr>
              <a:t>实践路径上，提出五项具体举措</a:t>
            </a:r>
            <a:endParaRPr lang="zh-CN" altLang="en-US" sz="2800"/>
          </a:p>
        </p:txBody>
      </p:sp>
      <p:sp>
        <p:nvSpPr>
          <p:cNvPr id="4" name="文本框 3"/>
          <p:cNvSpPr txBox="1"/>
          <p:nvPr/>
        </p:nvSpPr>
        <p:spPr>
          <a:xfrm>
            <a:off x="930910" y="1254125"/>
            <a:ext cx="10226040" cy="3046095"/>
          </a:xfrm>
          <a:prstGeom prst="rect">
            <a:avLst/>
          </a:prstGeom>
          <a:noFill/>
        </p:spPr>
        <p:txBody>
          <a:bodyPr wrap="square" rtlCol="0">
            <a:spAutoFit/>
          </a:bodyPr>
          <a:p>
            <a:r>
              <a:rPr lang="en-US" altLang="zh-CN" sz="2400"/>
              <a:t>5</a:t>
            </a:r>
            <a:r>
              <a:rPr lang="zh-CN" altLang="en-US" sz="2400"/>
              <a:t>、通过制度建设推进作风建设常态化长效化</a:t>
            </a:r>
            <a:endParaRPr lang="zh-CN" altLang="en-US" sz="2400"/>
          </a:p>
          <a:p>
            <a:r>
              <a:rPr lang="zh-CN" altLang="en-US" sz="2400"/>
              <a:t>推进作风建设常态化长效化。这是新时代作风建设的制度机制保障。作风问题具有顽固性和反复性，需常抓不懈、久久为功。因此，必须通过建立长效机制</a:t>
            </a:r>
            <a:r>
              <a:rPr lang="en-US" altLang="zh-CN" sz="2400"/>
              <a:t>“</a:t>
            </a:r>
            <a:r>
              <a:rPr lang="zh-CN" altLang="en-US" sz="2400"/>
              <a:t>抓常、抓细、抓长</a:t>
            </a:r>
            <a:r>
              <a:rPr lang="en-US" altLang="zh-CN" sz="2400"/>
              <a:t>”</a:t>
            </a:r>
            <a:r>
              <a:rPr lang="zh-CN" altLang="en-US" sz="2400"/>
              <a:t>。</a:t>
            </a:r>
            <a:r>
              <a:rPr lang="zh-CN" altLang="en-US" sz="2400" b="1"/>
              <a:t>抓常</a:t>
            </a:r>
            <a:r>
              <a:rPr lang="zh-CN" altLang="en-US" sz="2400"/>
              <a:t>，就是融入日常工作，经常分析研判，及时纠治苗头性问题。</a:t>
            </a:r>
            <a:r>
              <a:rPr lang="zh-CN" altLang="en-US" sz="2400" b="1"/>
              <a:t>抓细</a:t>
            </a:r>
            <a:r>
              <a:rPr lang="zh-CN" altLang="en-US" sz="2400"/>
              <a:t>，就是注重细节，从具体问题入手，回应群众关切。</a:t>
            </a:r>
            <a:r>
              <a:rPr lang="zh-CN" altLang="en-US" sz="2400" b="1"/>
              <a:t>抓长</a:t>
            </a:r>
            <a:r>
              <a:rPr lang="zh-CN" altLang="en-US" sz="2400"/>
              <a:t>，就是持之以恒，通过深化改革固化成果。落实党委的主体责任和纪委的监督责任。作风建设要标本兼治，强化教育、完善制度，提升拒腐防变自觉性。注重正向激励与容错纠错并举，激发干部干事创业热情。</a:t>
            </a:r>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31" presetClass="entr" presetSubtype="0"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750" fill="hold"/>
                                        <p:tgtEl>
                                          <p:spTgt spid="16"/>
                                        </p:tgtEl>
                                        <p:attrNameLst>
                                          <p:attrName>ppt_w</p:attrName>
                                        </p:attrNameLst>
                                      </p:cBhvr>
                                      <p:tavLst>
                                        <p:tav tm="0">
                                          <p:val>
                                            <p:fltVal val="0"/>
                                          </p:val>
                                        </p:tav>
                                        <p:tav tm="100000">
                                          <p:val>
                                            <p:strVal val="#ppt_w"/>
                                          </p:val>
                                        </p:tav>
                                      </p:tavLst>
                                    </p:anim>
                                    <p:anim calcmode="lin" valueType="num">
                                      <p:cBhvr>
                                        <p:cTn id="17" dur="750" fill="hold"/>
                                        <p:tgtEl>
                                          <p:spTgt spid="16"/>
                                        </p:tgtEl>
                                        <p:attrNameLst>
                                          <p:attrName>ppt_h</p:attrName>
                                        </p:attrNameLst>
                                      </p:cBhvr>
                                      <p:tavLst>
                                        <p:tav tm="0">
                                          <p:val>
                                            <p:fltVal val="0"/>
                                          </p:val>
                                        </p:tav>
                                        <p:tav tm="100000">
                                          <p:val>
                                            <p:strVal val="#ppt_h"/>
                                          </p:val>
                                        </p:tav>
                                      </p:tavLst>
                                    </p:anim>
                                    <p:anim calcmode="lin" valueType="num">
                                      <p:cBhvr>
                                        <p:cTn id="18" dur="750" fill="hold"/>
                                        <p:tgtEl>
                                          <p:spTgt spid="16"/>
                                        </p:tgtEl>
                                        <p:attrNameLst>
                                          <p:attrName>style.rotation</p:attrName>
                                        </p:attrNameLst>
                                      </p:cBhvr>
                                      <p:tavLst>
                                        <p:tav tm="0">
                                          <p:val>
                                            <p:fltVal val="90"/>
                                          </p:val>
                                        </p:tav>
                                        <p:tav tm="100000">
                                          <p:val>
                                            <p:fltVal val="0"/>
                                          </p:val>
                                        </p:tav>
                                      </p:tavLst>
                                    </p:anim>
                                    <p:animEffect transition="in" filter="fade">
                                      <p:cBhvr>
                                        <p:cTn id="19" dur="75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0" y="5048250"/>
            <a:ext cx="2969895" cy="181102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631825" y="560070"/>
            <a:ext cx="11081385" cy="4222115"/>
          </a:xfrm>
          <a:prstGeom prst="rect">
            <a:avLst/>
          </a:prstGeom>
          <a:noFill/>
        </p:spPr>
        <p:txBody>
          <a:bodyPr wrap="square" lIns="65000" tIns="32500" rIns="65000" bIns="32500">
            <a:noAutofit/>
          </a:bodyPr>
          <a:lstStyle/>
          <a:p>
            <a:pPr algn="ctr" defTabSz="1088390"/>
            <a:r>
              <a:rPr lang="en-US" altLang="zh-CN" sz="3200" dirty="0">
                <a:solidFill>
                  <a:srgbClr val="FF0000"/>
                </a:solidFill>
                <a:latin typeface="+mj-ea"/>
                <a:ea typeface="+mj-ea"/>
                <a:cs typeface="+mj-ea"/>
                <a:sym typeface="+mn-lt"/>
              </a:rPr>
              <a:t> </a:t>
            </a:r>
            <a:r>
              <a:rPr lang="zh-CN" altLang="en-US" sz="2800" dirty="0">
                <a:solidFill>
                  <a:schemeClr val="tx1"/>
                </a:solidFill>
                <a:latin typeface="+mj-ea"/>
                <a:ea typeface="+mj-ea"/>
                <a:cs typeface="+mj-ea"/>
                <a:sym typeface="+mn-lt"/>
              </a:rPr>
              <a:t>小结</a:t>
            </a:r>
            <a:endParaRPr lang="zh-CN" altLang="en-US" sz="2800" dirty="0">
              <a:solidFill>
                <a:schemeClr val="tx1"/>
              </a:solidFill>
              <a:latin typeface="+mj-ea"/>
              <a:ea typeface="+mj-ea"/>
              <a:cs typeface="+mj-ea"/>
              <a:sym typeface="+mn-lt"/>
            </a:endParaRPr>
          </a:p>
          <a:p>
            <a:pPr algn="l" defTabSz="1088390"/>
            <a:r>
              <a:rPr lang="en-US" altLang="zh-CN" sz="2800" dirty="0">
                <a:solidFill>
                  <a:schemeClr val="tx1"/>
                </a:solidFill>
                <a:latin typeface="+mj-ea"/>
                <a:ea typeface="+mj-ea"/>
                <a:cs typeface="+mj-ea"/>
                <a:sym typeface="+mn-lt"/>
              </a:rPr>
              <a:t>    </a:t>
            </a:r>
            <a:r>
              <a:rPr lang="zh-CN" altLang="en-US" sz="2800" dirty="0">
                <a:solidFill>
                  <a:schemeClr val="tx1"/>
                </a:solidFill>
                <a:latin typeface="+mj-ea"/>
                <a:ea typeface="+mj-ea"/>
                <a:cs typeface="+mj-ea"/>
                <a:sym typeface="+mn-lt"/>
              </a:rPr>
              <a:t>这篇文章系统阐释了习近平总书记关于党的作风建设的重要论述及其时代意义。文章指出，习近平总书记深刻揭示了作风建设与党性修养、党群关系的本质联系，强调作风问题根源在于党性，核心是密切党群关系，要求通过锤炼理想信念、正确处理公私关系，在政治生活实践中强化宗旨意识。全文立足理论阐释与实践导向，系统构建了新时代作风建设的理论框架和实施路径，为纵深推进全面从严治党提供了重要理论支撑和实践指引，彰显了中国共产党以自我革命引领社会革命的坚定决心。作者作为中央党校党建专家，其论述具有理论深度和政策指导性。</a:t>
            </a:r>
            <a:endParaRPr lang="zh-CN" altLang="en-US" sz="2800" dirty="0">
              <a:solidFill>
                <a:schemeClr val="tx1"/>
              </a:solidFill>
              <a:latin typeface="+mj-ea"/>
              <a:ea typeface="+mj-ea"/>
              <a:cs typeface="+mj-ea"/>
              <a:sym typeface="+mn-lt"/>
            </a:endParaRPr>
          </a:p>
        </p:txBody>
      </p:sp>
      <p:pic>
        <p:nvPicPr>
          <p:cNvPr id="32" name="图片 31"/>
          <p:cNvPicPr>
            <a:picLocks noChangeAspect="1"/>
          </p:cNvPicPr>
          <p:nvPr/>
        </p:nvPicPr>
        <p:blipFill>
          <a:blip r:embed="rId5"/>
          <a:stretch>
            <a:fillRect/>
          </a:stretch>
        </p:blipFill>
        <p:spPr>
          <a:xfrm>
            <a:off x="0" y="-32385"/>
            <a:ext cx="3077845" cy="1685290"/>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14:bounceEnd="50000">
                                          <p:cBhvr additive="base">
                                            <p:cTn id="24" dur="12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3525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250" fill="hold"/>
                                            <p:tgtEl>
                                              <p:spTgt spid="29"/>
                                            </p:tgtEl>
                                            <p:attrNameLst>
                                              <p:attrName>ppt_x</p:attrName>
                                            </p:attrNameLst>
                                          </p:cBhvr>
                                          <p:tavLst>
                                            <p:tav tm="0">
                                              <p:val>
                                                <p:strVal val="#ppt_x"/>
                                              </p:val>
                                            </p:tav>
                                            <p:tav tm="100000">
                                              <p:val>
                                                <p:strVal val="#ppt_x"/>
                                              </p:val>
                                            </p:tav>
                                          </p:tavLst>
                                        </p:anim>
                                        <p:anim calcmode="lin" valueType="num">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3525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0" y="5048250"/>
            <a:ext cx="2969895" cy="181102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955675" y="1459230"/>
            <a:ext cx="10403840" cy="3322955"/>
          </a:xfrm>
          <a:prstGeom prst="rect">
            <a:avLst/>
          </a:prstGeom>
          <a:noFill/>
        </p:spPr>
        <p:txBody>
          <a:bodyPr wrap="square" lIns="65000" tIns="32500" rIns="65000" bIns="32500">
            <a:noAutofit/>
          </a:bodyPr>
          <a:lstStyle/>
          <a:p>
            <a:pPr algn="l" defTabSz="1088390"/>
            <a:r>
              <a:rPr lang="zh-CN" sz="3200" dirty="0">
                <a:solidFill>
                  <a:schemeClr val="tx1"/>
                </a:solidFill>
                <a:latin typeface="+mj-ea"/>
                <a:ea typeface="+mj-ea"/>
                <a:cs typeface="+mn-ea"/>
                <a:sym typeface="+mn-lt"/>
              </a:rPr>
              <a:t>问题一：四风指的是哪四风？</a:t>
            </a:r>
            <a:endParaRPr lang="zh-CN" sz="3200" dirty="0">
              <a:solidFill>
                <a:schemeClr val="tx1"/>
              </a:solidFill>
              <a:latin typeface="+mj-ea"/>
              <a:ea typeface="+mj-ea"/>
              <a:cs typeface="+mn-ea"/>
              <a:sym typeface="+mn-lt"/>
            </a:endParaRPr>
          </a:p>
          <a:p>
            <a:pPr algn="l" defTabSz="1088390"/>
            <a:r>
              <a:rPr lang="zh-CN" sz="3200" dirty="0">
                <a:solidFill>
                  <a:schemeClr val="tx1"/>
                </a:solidFill>
                <a:latin typeface="+mj-ea"/>
                <a:ea typeface="+mj-ea"/>
                <a:cs typeface="+mn-ea"/>
                <a:sym typeface="+mn-lt"/>
              </a:rPr>
              <a:t>答案：</a:t>
            </a:r>
            <a:r>
              <a:rPr lang="en-US" altLang="zh-CN" sz="3200" dirty="0">
                <a:solidFill>
                  <a:schemeClr val="tx1"/>
                </a:solidFill>
                <a:latin typeface="+mj-ea"/>
                <a:ea typeface="+mj-ea"/>
                <a:cs typeface="+mn-ea"/>
                <a:sym typeface="+mn-lt"/>
              </a:rPr>
              <a:t>“</a:t>
            </a:r>
            <a:r>
              <a:rPr lang="zh-CN" altLang="en-US" sz="3200" dirty="0">
                <a:solidFill>
                  <a:schemeClr val="tx1"/>
                </a:solidFill>
                <a:latin typeface="+mj-ea"/>
                <a:ea typeface="+mj-ea"/>
                <a:cs typeface="+mn-ea"/>
                <a:sym typeface="+mn-lt"/>
              </a:rPr>
              <a:t>四风</a:t>
            </a:r>
            <a:r>
              <a:rPr lang="en-US" altLang="zh-CN" sz="3200" dirty="0">
                <a:solidFill>
                  <a:schemeClr val="tx1"/>
                </a:solidFill>
                <a:latin typeface="+mj-ea"/>
                <a:ea typeface="+mj-ea"/>
                <a:cs typeface="+mn-ea"/>
                <a:sym typeface="+mn-lt"/>
              </a:rPr>
              <a:t>”</a:t>
            </a:r>
            <a:r>
              <a:rPr lang="zh-CN" altLang="en-US" sz="3200" dirty="0">
                <a:solidFill>
                  <a:schemeClr val="tx1"/>
                </a:solidFill>
                <a:latin typeface="+mj-ea"/>
                <a:ea typeface="+mj-ea"/>
                <a:cs typeface="+mn-ea"/>
                <a:sym typeface="+mn-lt"/>
              </a:rPr>
              <a:t>是指形式主义、官僚主义、享乐主义和奢靡之风，是中国共产党在反对腐败和改进工作作风过程中提出的重要概念。</a:t>
            </a:r>
            <a:endParaRPr lang="zh-CN" altLang="en-US" sz="3200" dirty="0">
              <a:solidFill>
                <a:schemeClr val="tx1"/>
              </a:solidFill>
              <a:latin typeface="+mj-ea"/>
              <a:ea typeface="+mj-ea"/>
              <a:cs typeface="+mn-ea"/>
              <a:sym typeface="+mn-lt"/>
            </a:endParaRPr>
          </a:p>
          <a:p>
            <a:pPr algn="l" defTabSz="1088390"/>
            <a:endParaRPr lang="zh-CN" sz="3200" dirty="0">
              <a:solidFill>
                <a:schemeClr val="tx1"/>
              </a:solidFill>
              <a:latin typeface="+mj-ea"/>
              <a:ea typeface="+mj-ea"/>
              <a:cs typeface="+mn-ea"/>
              <a:sym typeface="+mn-lt"/>
            </a:endParaRPr>
          </a:p>
          <a:p>
            <a:pPr algn="l" defTabSz="1088390"/>
            <a:r>
              <a:rPr lang="zh-CN" altLang="en-US" sz="3200" dirty="0">
                <a:solidFill>
                  <a:schemeClr val="tx1"/>
                </a:solidFill>
                <a:latin typeface="+mj-ea"/>
                <a:ea typeface="+mj-ea"/>
                <a:cs typeface="+mn-ea"/>
                <a:sym typeface="+mn-lt"/>
              </a:rPr>
              <a:t>问题二：建立长效机制从哪几个方面着手？</a:t>
            </a:r>
            <a:endParaRPr lang="zh-CN" altLang="en-US" sz="3200" dirty="0">
              <a:solidFill>
                <a:schemeClr val="tx1"/>
              </a:solidFill>
              <a:latin typeface="+mj-ea"/>
              <a:ea typeface="+mj-ea"/>
              <a:cs typeface="+mn-ea"/>
              <a:sym typeface="+mn-lt"/>
            </a:endParaRPr>
          </a:p>
          <a:p>
            <a:pPr algn="l" defTabSz="1088390"/>
            <a:r>
              <a:rPr lang="zh-CN" altLang="en-US" sz="3200" dirty="0">
                <a:solidFill>
                  <a:schemeClr val="tx1"/>
                </a:solidFill>
                <a:latin typeface="+mj-ea"/>
                <a:ea typeface="+mj-ea"/>
                <a:cs typeface="+mn-ea"/>
                <a:sym typeface="+mn-lt"/>
              </a:rPr>
              <a:t>答案：</a:t>
            </a:r>
            <a:r>
              <a:rPr lang="zh-CN" altLang="en-US" sz="3200">
                <a:sym typeface="+mn-ea"/>
              </a:rPr>
              <a:t>抓常、抓细、抓长</a:t>
            </a:r>
            <a:endParaRPr lang="zh-CN" altLang="en-US" sz="3200" dirty="0">
              <a:solidFill>
                <a:schemeClr val="tx1"/>
              </a:solidFill>
              <a:latin typeface="+mj-ea"/>
              <a:ea typeface="+mj-ea"/>
              <a:cs typeface="+mn-ea"/>
              <a:sym typeface="+mn-lt"/>
            </a:endParaRPr>
          </a:p>
        </p:txBody>
      </p:sp>
      <p:pic>
        <p:nvPicPr>
          <p:cNvPr id="32" name="图片 31"/>
          <p:cNvPicPr>
            <a:picLocks noChangeAspect="1"/>
          </p:cNvPicPr>
          <p:nvPr/>
        </p:nvPicPr>
        <p:blipFill>
          <a:blip r:embed="rId5"/>
          <a:stretch>
            <a:fillRect/>
          </a:stretch>
        </p:blipFill>
        <p:spPr>
          <a:xfrm>
            <a:off x="0" y="-32385"/>
            <a:ext cx="3077845" cy="1685290"/>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14:bounceEnd="50000">
                                          <p:cBhvr additive="base">
                                            <p:cTn id="24" dur="12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1625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250" fill="hold"/>
                                            <p:tgtEl>
                                              <p:spTgt spid="29"/>
                                            </p:tgtEl>
                                            <p:attrNameLst>
                                              <p:attrName>ppt_x</p:attrName>
                                            </p:attrNameLst>
                                          </p:cBhvr>
                                          <p:tavLst>
                                            <p:tav tm="0">
                                              <p:val>
                                                <p:strVal val="#ppt_x"/>
                                              </p:val>
                                            </p:tav>
                                            <p:tav tm="100000">
                                              <p:val>
                                                <p:strVal val="#ppt_x"/>
                                              </p:val>
                                            </p:tav>
                                          </p:tavLst>
                                        </p:anim>
                                        <p:anim calcmode="lin" valueType="num">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16250"/>
                                </p:stCondLst>
                                <p:childTnLst>
                                  <p:par>
                                    <p:cTn id="27" presetID="22" presetClass="entr" presetSubtype="8" fill="hold" nodeType="afterEffect">
                                      <p:stCondLst>
                                        <p:cond delay="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2" descr="C:\Users\Administrator\素材\2017\7\36.png"/>
          <p:cNvPicPr>
            <a:picLocks noChangeAspect="1" noChangeArrowheads="1"/>
          </p:cNvPicPr>
          <p:nvPr/>
        </p:nvPicPr>
        <p:blipFill>
          <a:blip r:embed="rId1"/>
          <a:srcRect/>
          <a:stretch>
            <a:fillRect/>
          </a:stretch>
        </p:blipFill>
        <p:spPr bwMode="auto">
          <a:xfrm>
            <a:off x="0" y="0"/>
            <a:ext cx="12190413" cy="6859588"/>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5" descr="C:\Users\Administrator\素材\2017\7\未标题-4.png"/>
          <p:cNvPicPr>
            <a:picLocks noChangeAspect="1" noChangeArrowheads="1"/>
          </p:cNvPicPr>
          <p:nvPr/>
        </p:nvPicPr>
        <p:blipFill>
          <a:blip r:embed="rId2"/>
          <a:srcRect/>
          <a:stretch>
            <a:fillRect/>
          </a:stretch>
        </p:blipFill>
        <p:spPr bwMode="auto">
          <a:xfrm>
            <a:off x="1" y="5125639"/>
            <a:ext cx="12190413" cy="1733951"/>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4" descr="C:\Users\Administrator\素材\2017\7\未标题-3.png"/>
          <p:cNvPicPr>
            <a:picLocks noChangeAspect="1" noChangeArrowheads="1"/>
          </p:cNvPicPr>
          <p:nvPr/>
        </p:nvPicPr>
        <p:blipFill>
          <a:blip r:embed="rId3"/>
          <a:srcRect/>
          <a:stretch>
            <a:fillRect/>
          </a:stretch>
        </p:blipFill>
        <p:spPr bwMode="auto">
          <a:xfrm>
            <a:off x="5" y="3319278"/>
            <a:ext cx="5805683" cy="3540310"/>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6" descr="C:\Users\Administrator\素材\2017\7\未标题-2.png"/>
          <p:cNvPicPr>
            <a:picLocks noChangeAspect="1" noChangeArrowheads="1"/>
          </p:cNvPicPr>
          <p:nvPr/>
        </p:nvPicPr>
        <p:blipFill>
          <a:blip r:embed="rId4"/>
          <a:srcRect/>
          <a:stretch>
            <a:fillRect/>
          </a:stretch>
        </p:blipFill>
        <p:spPr bwMode="auto">
          <a:xfrm>
            <a:off x="10163171" y="5125639"/>
            <a:ext cx="1837720" cy="1648207"/>
          </a:xfrm>
          <a:prstGeom prst="rect">
            <a:avLst/>
          </a:prstGeom>
          <a:noFill/>
          <a:extLst>
            <a:ext uri="{909E8E84-426E-40DD-AFC4-6F175D3DCCD1}">
              <a14:hiddenFill xmlns:a14="http://schemas.microsoft.com/office/drawing/2010/main">
                <a:solidFill>
                  <a:srgbClr val="FFFFFF"/>
                </a:solidFill>
              </a14:hiddenFill>
            </a:ext>
          </a:extLst>
        </p:spPr>
      </p:pic>
      <p:sp>
        <p:nvSpPr>
          <p:cNvPr id="29" name="TextBox 10"/>
          <p:cNvSpPr txBox="1"/>
          <p:nvPr/>
        </p:nvSpPr>
        <p:spPr>
          <a:xfrm>
            <a:off x="5114925" y="2349500"/>
            <a:ext cx="3389630" cy="1080135"/>
          </a:xfrm>
          <a:prstGeom prst="rect">
            <a:avLst/>
          </a:prstGeom>
          <a:noFill/>
        </p:spPr>
        <p:txBody>
          <a:bodyPr wrap="square" lIns="65000" tIns="32500" rIns="65000" bIns="32500">
            <a:spAutoFit/>
          </a:bodyPr>
          <a:lstStyle/>
          <a:p>
            <a:pPr algn="r" defTabSz="1088390"/>
            <a:r>
              <a:rPr lang="zh-CN" altLang="en-US" sz="6600" b="1" dirty="0">
                <a:solidFill>
                  <a:srgbClr val="FF0000"/>
                </a:solidFill>
                <a:latin typeface="宋体" panose="02010600030101010101" pitchFamily="2" charset="-122"/>
                <a:ea typeface="宋体" panose="02010600030101010101" pitchFamily="2" charset="-122"/>
                <a:cs typeface="+mn-ea"/>
                <a:sym typeface="+mn-lt"/>
              </a:rPr>
              <a:t>谢谢！</a:t>
            </a:r>
            <a:endParaRPr lang="zh-CN" altLang="en-US" sz="6600" b="1" dirty="0">
              <a:solidFill>
                <a:srgbClr val="FF0000"/>
              </a:solidFill>
              <a:latin typeface="宋体" panose="02010600030101010101" pitchFamily="2" charset="-122"/>
              <a:ea typeface="宋体" panose="02010600030101010101" pitchFamily="2" charset="-122"/>
              <a:cs typeface="+mn-ea"/>
              <a:sym typeface="+mn-lt"/>
            </a:endParaRPr>
          </a:p>
        </p:txBody>
      </p:sp>
      <p:pic>
        <p:nvPicPr>
          <p:cNvPr id="31" name="图片 30"/>
          <p:cNvPicPr>
            <a:picLocks noChangeAspect="1"/>
          </p:cNvPicPr>
          <p:nvPr/>
        </p:nvPicPr>
        <p:blipFill rotWithShape="1">
          <a:blip r:embed="rId5"/>
          <a:srcRect b="33209"/>
          <a:stretch>
            <a:fillRect/>
          </a:stretch>
        </p:blipFill>
        <p:spPr>
          <a:xfrm>
            <a:off x="0" y="0"/>
            <a:ext cx="6734523" cy="2925723"/>
          </a:xfrm>
          <a:prstGeom prst="rect">
            <a:avLst/>
          </a:prstGeom>
        </p:spPr>
      </p:pic>
      <p:pic>
        <p:nvPicPr>
          <p:cNvPr id="32" name="图片 31"/>
          <p:cNvPicPr>
            <a:picLocks noChangeAspect="1"/>
          </p:cNvPicPr>
          <p:nvPr/>
        </p:nvPicPr>
        <p:blipFill>
          <a:blip r:embed="rId6"/>
          <a:stretch>
            <a:fillRect/>
          </a:stretch>
        </p:blipFill>
        <p:spPr>
          <a:xfrm>
            <a:off x="0" y="-32273"/>
            <a:ext cx="4127416" cy="2079264"/>
          </a:xfrm>
          <a:prstGeom prst="rect">
            <a:avLst/>
          </a:prstGeom>
        </p:spPr>
      </p:pic>
    </p:spTree>
  </p:cSld>
  <p:clrMapOvr>
    <a:masterClrMapping/>
  </p:clrMapOvr>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14:presetBounceEnd="50000">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14:bounceEnd="50000">
                                          <p:cBhvr additive="base">
                                            <p:cTn id="24" dur="1250" fill="hold"/>
                                            <p:tgtEl>
                                              <p:spTgt spid="29"/>
                                            </p:tgtEl>
                                            <p:attrNameLst>
                                              <p:attrName>ppt_x</p:attrName>
                                            </p:attrNameLst>
                                          </p:cBhvr>
                                          <p:tavLst>
                                            <p:tav tm="0">
                                              <p:val>
                                                <p:strVal val="#ppt_x"/>
                                              </p:val>
                                            </p:tav>
                                            <p:tav tm="100000">
                                              <p:val>
                                                <p:strVal val="#ppt_x"/>
                                              </p:val>
                                            </p:tav>
                                          </p:tavLst>
                                        </p:anim>
                                        <p:anim calcmode="lin" valueType="num" p14:bounceEnd="50000">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750"/>
                                            <p:tgtEl>
                                              <p:spTgt spid="20"/>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down)">
                                          <p:cBhvr>
                                            <p:cTn id="11" dur="750"/>
                                            <p:tgtEl>
                                              <p:spTgt spid="21"/>
                                            </p:tgtEl>
                                          </p:cBhvr>
                                        </p:animEffect>
                                      </p:childTnLst>
                                    </p:cTn>
                                  </p:par>
                                </p:childTnLst>
                              </p:cTn>
                            </p:par>
                            <p:par>
                              <p:cTn id="12" fill="hold">
                                <p:stCondLst>
                                  <p:cond delay="2000"/>
                                </p:stCondLst>
                                <p:childTnLst>
                                  <p:par>
                                    <p:cTn id="13" presetID="30"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800" decel="100000"/>
                                            <p:tgtEl>
                                              <p:spTgt spid="22"/>
                                            </p:tgtEl>
                                          </p:cBhvr>
                                        </p:animEffect>
                                        <p:anim calcmode="lin" valueType="num">
                                          <p:cBhvr>
                                            <p:cTn id="16" dur="800" decel="100000" fill="hold"/>
                                            <p:tgtEl>
                                              <p:spTgt spid="22"/>
                                            </p:tgtEl>
                                            <p:attrNameLst>
                                              <p:attrName>style.rotation</p:attrName>
                                            </p:attrNameLst>
                                          </p:cBhvr>
                                          <p:tavLst>
                                            <p:tav tm="0">
                                              <p:val>
                                                <p:fltVal val="-90"/>
                                              </p:val>
                                            </p:tav>
                                            <p:tav tm="100000">
                                              <p:val>
                                                <p:fltVal val="0"/>
                                              </p:val>
                                            </p:tav>
                                          </p:tavLst>
                                        </p:anim>
                                        <p:anim calcmode="lin" valueType="num">
                                          <p:cBhvr>
                                            <p:cTn id="17" dur="800" decel="100000" fill="hold"/>
                                            <p:tgtEl>
                                              <p:spTgt spid="22"/>
                                            </p:tgtEl>
                                            <p:attrNameLst>
                                              <p:attrName>ppt_x</p:attrName>
                                            </p:attrNameLst>
                                          </p:cBhvr>
                                          <p:tavLst>
                                            <p:tav tm="0">
                                              <p:val>
                                                <p:strVal val="#ppt_x+0.4"/>
                                              </p:val>
                                            </p:tav>
                                            <p:tav tm="100000">
                                              <p:val>
                                                <p:strVal val="#ppt_x-0.05"/>
                                              </p:val>
                                            </p:tav>
                                          </p:tavLst>
                                        </p:anim>
                                        <p:anim calcmode="lin" valueType="num">
                                          <p:cBhvr>
                                            <p:cTn id="18" dur="800" decel="100000" fill="hold"/>
                                            <p:tgtEl>
                                              <p:spTgt spid="22"/>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22"/>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22"/>
                                            </p:tgtEl>
                                            <p:attrNameLst>
                                              <p:attrName>ppt_y</p:attrName>
                                            </p:attrNameLst>
                                          </p:cBhvr>
                                          <p:tavLst>
                                            <p:tav tm="0">
                                              <p:val>
                                                <p:strVal val="#ppt_y+0.1"/>
                                              </p:val>
                                            </p:tav>
                                            <p:tav tm="100000">
                                              <p:val>
                                                <p:strVal val="#ppt_y"/>
                                              </p:val>
                                            </p:tav>
                                          </p:tavLst>
                                        </p:anim>
                                      </p:childTnLst>
                                    </p:cTn>
                                  </p:par>
                                </p:childTnLst>
                              </p:cTn>
                            </p:par>
                            <p:par>
                              <p:cTn id="21" fill="hold">
                                <p:stCondLst>
                                  <p:cond delay="3000"/>
                                </p:stCondLst>
                                <p:childTnLst>
                                  <p:par>
                                    <p:cTn id="22" presetID="2" presetClass="entr" presetSubtype="1" fill="hold" grpId="0" nodeType="afterEffect">
                                      <p:stCondLst>
                                        <p:cond delay="0"/>
                                      </p:stCondLst>
                                      <p:iterate type="lt">
                                        <p:tmPct val="10000"/>
                                      </p:iterate>
                                      <p:childTnLst>
                                        <p:set>
                                          <p:cBhvr>
                                            <p:cTn id="23" dur="1" fill="hold">
                                              <p:stCondLst>
                                                <p:cond delay="0"/>
                                              </p:stCondLst>
                                            </p:cTn>
                                            <p:tgtEl>
                                              <p:spTgt spid="29"/>
                                            </p:tgtEl>
                                            <p:attrNameLst>
                                              <p:attrName>style.visibility</p:attrName>
                                            </p:attrNameLst>
                                          </p:cBhvr>
                                          <p:to>
                                            <p:strVal val="visible"/>
                                          </p:to>
                                        </p:set>
                                        <p:anim calcmode="lin" valueType="num">
                                          <p:cBhvr additive="base">
                                            <p:cTn id="24" dur="1250" fill="hold"/>
                                            <p:tgtEl>
                                              <p:spTgt spid="29"/>
                                            </p:tgtEl>
                                            <p:attrNameLst>
                                              <p:attrName>ppt_x</p:attrName>
                                            </p:attrNameLst>
                                          </p:cBhvr>
                                          <p:tavLst>
                                            <p:tav tm="0">
                                              <p:val>
                                                <p:strVal val="#ppt_x"/>
                                              </p:val>
                                            </p:tav>
                                            <p:tav tm="100000">
                                              <p:val>
                                                <p:strVal val="#ppt_x"/>
                                              </p:val>
                                            </p:tav>
                                          </p:tavLst>
                                        </p:anim>
                                        <p:anim calcmode="lin" valueType="num">
                                          <p:cBhvr additive="base">
                                            <p:cTn id="25" dur="1250" fill="hold"/>
                                            <p:tgtEl>
                                              <p:spTgt spid="29"/>
                                            </p:tgtEl>
                                            <p:attrNameLst>
                                              <p:attrName>ppt_y</p:attrName>
                                            </p:attrNameLst>
                                          </p:cBhvr>
                                          <p:tavLst>
                                            <p:tav tm="0">
                                              <p:val>
                                                <p:strVal val="0-#ppt_h/2"/>
                                              </p:val>
                                            </p:tav>
                                            <p:tav tm="100000">
                                              <p:val>
                                                <p:strVal val="#ppt_y"/>
                                              </p:val>
                                            </p:tav>
                                          </p:tavLst>
                                        </p:anim>
                                      </p:childTnLst>
                                    </p:cTn>
                                  </p:par>
                                </p:childTnLst>
                              </p:cTn>
                            </p:par>
                            <p:par>
                              <p:cTn id="26" fill="hold">
                                <p:stCondLst>
                                  <p:cond delay="4000"/>
                                </p:stCondLst>
                                <p:childTnLst>
                                  <p:par>
                                    <p:cTn id="27" presetID="10" presetClass="entr" presetSubtype="0" fill="hold"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fade">
                                          <p:cBhvr>
                                            <p:cTn id="29" dur="500"/>
                                            <p:tgtEl>
                                              <p:spTgt spid="31"/>
                                            </p:tgtEl>
                                          </p:cBhvr>
                                        </p:animEffect>
                                      </p:childTnLst>
                                    </p:cTn>
                                  </p:par>
                                </p:childTnLst>
                              </p:cTn>
                            </p:par>
                            <p:par>
                              <p:cTn id="30" fill="hold">
                                <p:stCondLst>
                                  <p:cond delay="4500"/>
                                </p:stCondLst>
                                <p:childTnLst>
                                  <p:par>
                                    <p:cTn id="31" presetID="22" presetClass="entr" presetSubtype="8" fill="hold" nodeType="afterEffect">
                                      <p:stCondLst>
                                        <p:cond delay="0"/>
                                      </p:stCondLst>
                                      <p:childTnLst>
                                        <p:set>
                                          <p:cBhvr>
                                            <p:cTn id="32" dur="1" fill="hold">
                                              <p:stCondLst>
                                                <p:cond delay="0"/>
                                              </p:stCondLst>
                                            </p:cTn>
                                            <p:tgtEl>
                                              <p:spTgt spid="32"/>
                                            </p:tgtEl>
                                            <p:attrNameLst>
                                              <p:attrName>style.visibility</p:attrName>
                                            </p:attrNameLst>
                                          </p:cBhvr>
                                          <p:to>
                                            <p:strVal val="visible"/>
                                          </p:to>
                                        </p:set>
                                        <p:animEffect transition="in" filter="wipe(left)">
                                          <p:cBhvr>
                                            <p:cTn id="3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mc:Fallback>
  </mc:AlternateContent>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UNIT_PLACING_PICTURE_USER_VIEWPORT" val="{&quot;height&quot;:10802.500787401576,&quot;width&quot;:19197.500787401576}"/>
</p:tagLst>
</file>

<file path=ppt/tags/tag3.xml><?xml version="1.0" encoding="utf-8"?>
<p:tagLst xmlns:p="http://schemas.openxmlformats.org/presentationml/2006/main">
  <p:tag name="KSO_WM_UNIT_PLACING_PICTURE_USER_VIEWPORT" val="{&quot;height&quot;:10802.500787401576,&quot;width&quot;:19197.500787401576}"/>
</p:tagLst>
</file>

<file path=ppt/tags/tag4.xml><?xml version="1.0" encoding="utf-8"?>
<p:tagLst xmlns:p="http://schemas.openxmlformats.org/presentationml/2006/main">
  <p:tag name="KSO_WM_UNIT_PLACING_PICTURE_USER_VIEWPORT" val="{&quot;height&quot;:10802.500787401576,&quot;width&quot;:19197.500787401576}"/>
</p:tagLst>
</file>

<file path=ppt/tags/tag5.xml><?xml version="1.0" encoding="utf-8"?>
<p:tagLst xmlns:p="http://schemas.openxmlformats.org/presentationml/2006/main">
  <p:tag name="KSO_WM_UNIT_PLACING_PICTURE_USER_VIEWPORT" val="{&quot;height&quot;:10802.500787401576,&quot;width&quot;:19197.500787401576}"/>
</p:tagLst>
</file>

<file path=ppt/tags/tag6.xml><?xml version="1.0" encoding="utf-8"?>
<p:tagLst xmlns:p="http://schemas.openxmlformats.org/presentationml/2006/main">
  <p:tag name="KSO_WM_UNIT_PLACING_PICTURE_USER_VIEWPORT" val="{&quot;height&quot;:10802.500787401576,&quot;width&quot;:19197.500787401576}"/>
</p:tagLst>
</file>

<file path=ppt/tags/tag7.xml><?xml version="1.0" encoding="utf-8"?>
<p:tagLst xmlns:p="http://schemas.openxmlformats.org/presentationml/2006/main">
  <p:tag name="KSO_WM_UNIT_PLACING_PICTURE_USER_VIEWPORT" val="{&quot;height&quot;:10802.500787401576,&quot;width&quot;:19197.500787401576}"/>
</p:tagLst>
</file>

<file path=ppt/tags/tag8.xml><?xml version="1.0" encoding="utf-8"?>
<p:tagLst xmlns:p="http://schemas.openxmlformats.org/presentationml/2006/main">
  <p:tag name="KSO_WM_UNIT_PLACING_PICTURE_USER_VIEWPORT" val="{&quot;height&quot;:10802.500787401576,&quot;width&quot;:19197.500787401576}"/>
</p:tagLst>
</file>

<file path=ppt/tags/tag9.xml><?xml version="1.0" encoding="utf-8"?>
<p:tagLst xmlns:p="http://schemas.openxmlformats.org/presentationml/2006/main">
  <p:tag name="KSO_WM_UNIT_PLACING_PICTURE_USER_VIEWPORT" val="{&quot;height&quot;:10802.500787401576,&quot;width&quot;:19197.500787401576}"/>
</p:tagLst>
</file>

<file path=ppt/tags/tag10.xml><?xml version="1.0" encoding="utf-8"?>
<p:tagLst xmlns:p="http://schemas.openxmlformats.org/presentationml/2006/main">
  <p:tag name="KSO_WM_UNIT_PLACING_PICTURE_USER_VIEWPORT" val="{&quot;height&quot;:10802.500787401576,&quot;width&quot;:19197.500787401576}"/>
</p:tagLst>
</file>

<file path=ppt/tags/tag11.xml><?xml version="1.0" encoding="utf-8"?>
<p:tagLst xmlns:p="http://schemas.openxmlformats.org/presentationml/2006/main">
  <p:tag name="KSO_WPP_MARK_KEY" val="6e0397c5-a1a9-44b5-a086-ae246afca406"/>
  <p:tag name="COMMONDATA" val="eyJoZGlkIjoiYTRkMGM3ZTYyZDU0ZTQwNDY4MjI1NzZhNDEwYmNkZjgifQ=="/>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3799</Words>
  <Application>WPS 演示</Application>
  <PresentationFormat>自定义</PresentationFormat>
  <Paragraphs>81</Paragraphs>
  <Slides>14</Slides>
  <Notes>0</Notes>
  <HiddenSlides>0</HiddenSlides>
  <MMClips>0</MMClips>
  <ScaleCrop>false</ScaleCrop>
  <HeadingPairs>
    <vt:vector size="6" baseType="variant">
      <vt:variant>
        <vt:lpstr>已用的字体</vt:lpstr>
      </vt:variant>
      <vt:variant>
        <vt:i4>10</vt:i4>
      </vt:variant>
      <vt:variant>
        <vt:lpstr>主题</vt:lpstr>
      </vt:variant>
      <vt:variant>
        <vt:i4>2</vt:i4>
      </vt:variant>
      <vt:variant>
        <vt:lpstr>幻灯片标题</vt:lpstr>
      </vt:variant>
      <vt:variant>
        <vt:i4>14</vt:i4>
      </vt:variant>
    </vt:vector>
  </HeadingPairs>
  <TitlesOfParts>
    <vt:vector size="26" baseType="lpstr">
      <vt:lpstr>Arial</vt:lpstr>
      <vt:lpstr>宋体</vt:lpstr>
      <vt:lpstr>Wingdings</vt:lpstr>
      <vt:lpstr>微软雅黑</vt:lpstr>
      <vt:lpstr>方正粗黑宋简体</vt:lpstr>
      <vt:lpstr>Arial Unicode MS</vt:lpstr>
      <vt:lpstr>Calibri</vt:lpstr>
      <vt:lpstr>等线</vt:lpstr>
      <vt:lpstr>仿宋</vt:lpstr>
      <vt:lpstr>仿宋_GB2312</vt:lpstr>
      <vt:lpstr>第一PPT，www.1ppt.com</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14.0000</AppVersion>
  <Manager>第一PPT</Manager>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PPT背景图片</dc:title>
  <dc:creator>第一PPT</dc:creator>
  <cp:keywords>www.1ppt.com</cp:keywords>
  <dc:description>www.1ppt.com</dc:description>
  <cp:lastModifiedBy>游游</cp:lastModifiedBy>
  <cp:revision>65</cp:revision>
  <dcterms:created xsi:type="dcterms:W3CDTF">2019-12-24T09:15:00Z</dcterms:created>
  <dcterms:modified xsi:type="dcterms:W3CDTF">2025-08-27T13:40:22Z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1C2FFF881A5D4F14B66E22C7FD5DC073</vt:lpwstr>
  </property>
  <property fmtid="{D5CDD505-2E9C-101B-9397-08002B2CF9AE}" pid="3" name="KSOProductBuildVer">
    <vt:lpwstr>2052-12.1.0.21541</vt:lpwstr>
  </property>
</Properties>
</file>