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svg" ContentType="image/svg+xml"/>
  <Override PartName="/ppt/media/image60.svg" ContentType="image/svg+xml"/>
  <Override PartName="/ppt/media/image62.svg" ContentType="image/svg+xml"/>
  <Override PartName="/ppt/media/image64.svg" ContentType="image/svg+xml"/>
  <Override PartName="/ppt/media/image66.svg" ContentType="image/svg+xml"/>
  <Override PartName="/ppt/media/image68.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今天我们的学习主要分为三个部分：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第一部分，我们将一同回顾七一建党节的光辉历史，深入探讨如何开展有深度、有意义的主题党日活动，这是我们铭记初心、凝聚力量的重要时刻。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第二部分，重点围绕“树立和践行正确政绩观”展开，我们将探讨如何坚持以人民为中心，摒弃虚假政绩，真正做到为官一任、造福一方。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第三部分，我们将深入学习如何牢牢把握正确的意识形态方向，这是我们党团结统一的思想基础，也是我们事业发展的根本保障。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让我们开始今天的学习。</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各位领导、各位同事：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今天，我们齐聚一堂，共同庆祝中国共产党成立105周年。</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回望百年，中国共产党团结带领中国人民，在新民主主义革命、社会主义革命和建设、改革开放和现代化建设以及新时代中国特色社会主义的征程中，创造了举世瞩目的伟大成就，书写了中华民族发展史上最恢宏的史诗。</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初心如磐，使命在肩。我们始终坚守为中国人民谋幸福、为中华民族谋复兴的初心使命，这是我们不断前行的根本动力。</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展望未来，我们要以中国式现代化全面推进强国建设、民族复兴伟业。让我们凝心聚力，踔厉奋发，在新时代的赶考之路上，交出更加优异的答卷！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各位党员同志，我们今天来深入探讨一下主题党日的重要意义。</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首先，主题党日是强化理论武装的重要载体。通过定期的集中学习，我们能够深入学习习近平新时代中国特色社会主义思想，不断加强党性教育，让党的创新理论真正入脑入心，指导我们的行动。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其次，它是严肃组织生活的有效形式。通过规范“三会一课”等制度，我们能够增强党内政治生活的政治性、时代性、原则性和战斗性，从而不断提升党支部的政治功能和组织功能。</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最后，主题党日是发挥党员作用的实践平台。它引导我们立足岗位，在急难险重任务面前冲锋在前，更重要的是，它让我们能够更好地密切党群干群关系，真正为人民群众办实事、解难题。</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希望大家能深刻认识到主题党日的重要性，积极参与，从中汲取力量。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接下来我们进入第二部分的学习，主题是“树立和践行正确政绩观”。</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政绩观是党员干部对工作业绩的根本看法和态度，它不仅影响着干部个人的成长，更关系到党和人民事业的发展。在这一章节，我们将深入探讨什么是正确的政绩观，如何在实际工作中树立和践行它，以及如何将为民造福作为最重要的政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这一页我们来深入探讨“什么是正确的政绩观”。</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首先，习近平总书记强调，政绩观是一个根本性问题，它直接关系到我们党能否真正做到立党为公、执政为民。</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我们从三个维度来理解：</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第一，政绩为谁而树？答案是“为民造福”。这是最大的政绩。我们的一切工作都要以人民的利益为出发点，解决群众的实际困难。</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第二，树什么样的政绩？要的是经得起历史和人民检验的实绩，是实实在在的高质量发展，而不是虚假的繁荣。</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第三，靠什么树政绩？靠的是真抓实干的作风。坚决反对形式主义，脚踏实地，久久为功。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最后，大家要记住，党性是校准政绩观的根本标尺，只有坚持党性，才能树立正确的政绩观。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各位领导、同志们：</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这一页我们重点探讨“政绩为谁而树”这一核心命题。习近平总书记强调，为民造福是最大政绩。这不仅是我们树立正确政绩观的根本遵循，更是中国共产党党性的本质体现。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左侧我们总结了四个核心观点：首先，这是根本遵循，是我们工作的出发点；其次，这是党性的本源，体现了我们党全心全意为人民服务的宗旨；第三，政绩好不好，最终要看群众的实际感受，由群众来评判；最后，我们要把好事实事做到群众心坎上。</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则是具体的实践要求：我们要始终坚持以人民为中心的发展思想，树立正确的政绩导向，不慕虚功，聚焦群众的急难愁盼问题，切实解决好群众关心的民生问题，最终让人民群众共享发展成果，不断增强获得感、幸福感和安全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这不仅是政治要求，更是我们每一位党员干部的行动指南。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这一页我们重点探讨“树什么样的政绩”，核心答案就是要树立符合新发展理念的高质量发展政绩观。</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首先，创新发展是动力。政绩不能只看总量，更要看质量。我们要推动科技创新，实现产业的转型升级，这是发展的新动能。</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其次，协调发展是保障。政绩考核要关注城乡、区域之间的平衡，避免“一条腿长、一条腿短”，确保发展的整体性。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第三，绿色发展是底色。这是关乎长远的政绩，我们要守住生态红线，实现可持续发展，为子孙后代留下绿水青山。</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最后，共享发展是目的。政绩好不好，最终要看人民群众的获得感。要让发展成果惠及每一个人，这才是政绩的根本归宿。</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这四个方面相辅相成，共同构成了高质量发展政绩观的核心内涵。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各位领导、同志们：</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这一页我们来探讨“靠什么树政绩”，核心答案就是“真抓实干的作风”。</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首先，要坚持实事求是。这是我们党的思想路线，政绩必须建立在客观实际的基础之上，不能为了短期的虚荣而搞劳民伤财的形象工程。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其次，要做到久久为功。政绩的积累需要时间，需要我们发扬钉钉子精神，一任接着一任干，不能急功近利。</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最后，要有担当作为的精神。面对困难不退缩，面对责任不逃避，用实实在在的行动去落实工作。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右侧的党旗时刻提醒我们，我们的政绩归根结底是为了人民，要把人民的利益放在首位。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政绩观是衡量领导干部履职尽责的重要标尺。正确的政绩观，核心在于处理好这三对关键关系：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对上负责与对下负责”。这两者在本质上是一致的。对上负责是贯彻党的路线方针政策，对下负责是回应群众期盼。我们要杜绝那种只看领导脸色、不顾群众死活的官僚主义，真正把工作做到群众心坎上。</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其次是“显绩与潜绩”。显绩是看得见的民生实事，潜绩是打基础的长远工作。既要做让老百姓得实惠的实事，也要做铺垫未来的好事，不能急功近利，要多做前人栽树、后人乘凉的工作。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短期效益与长远发展”。既要立足当下，抓好经济增长和民生改善的当前任务，更要着眼未来，克服短期行为，坚持一张蓝图绘到底，以“功成不必在我”的精神境界和“功成必定有我”的历史担当，推动事业持续健康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这一页我们重点谈谈如何坚决纠治政绩观偏差。</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我们要清醒地认识到当前存在的一些突出问题，也就是左边列出的这些偏差表现：比如重显绩轻潜绩，喜欢搞短平快的项目，而忽视打基础的工作；重数量轻质量，单纯追求GDP数字；重形式轻实效，搞形象工程；以及重当前轻长远，甚至新官不理旧账；还有重上级评价轻群众感受，唯上不唯实。这些都是我们必须坚决反对和纠治的。</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那么，如何纠治呢？右边给出了四个关键路径：一是加强党性教育，从思想上固本培元；二是完善考核评价体系，用好指挥棒；三是强化监督问责，对造假行为零容忍；四是健全制度机制，确保常态化长效化。只有这样，才能引导干部真正树立起为民造福的正确政绩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各位，接下来我们进入第三部分的学习。</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部分的核心主题是“牢牢把握正确意识形态”。意识形态工作是为国家立心、为民族立魂的工作，我们将深入探讨如何坚持和巩固马克思主义在意识形态领域的指导地位，以及如何建设具有强大凝聚力和引领力的社会主义意识形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各位领导、同志们：</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今天我们重点学习意识形态工作的极端重要性。正如开篇所言，它是“为国家立心、为民族立魂”的工作。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首先，它事关党的前途命运。意识形态是党的旗帜和方向，思想防线是第一道防线，必须寸土必争。</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其次，它事关国家长治久安。意识形态安全是国家安全的重要组成部分，掌握领导权才能确保社会稳定。</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最后，它事关民族凝聚力和向心力。只有巩固共同的思想基础，才能凝聚起实现中国梦的强大力量。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各位领导、同志们：</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这一页我们重点学习新时代意识形态工作的四个主要任务。</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首先是强化理论武装，这是基础，必须用习近平新时代中国特色社会主义思想统一思想、统一意志、统一行动。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其次是壮大主流舆论，这是关键，要弘扬主旋律，传播正能量，凝聚共识。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第三是加强阵地管理，这是保障，要落实责任制，确保各类阵地可管可控。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最后是防范化解风险，这是底线，要提高政治敏锐性，坚决同错误思潮作斗争。</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这四项任务相辅相成，共同构成了新时代意识形态工作的核心内容。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各位领导、同志们：</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这一页我们重点强调“筑牢理想信念根基”。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首先，正如总书记所言，“理想信念是共产党人精神上的'钙'”，没有理想信念，理想信念不坚定，精神上就会“缺钙”，就会得“软骨病”。</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筑牢根基需要从三个维度发力：</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第一，要坚定马克思主义信仰。这是我们的根本指导思想，必须坚持“两个结合”，让马克思主义在中国大地上展现出更强大的生命力。</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第二，要坚定共产主义远大理想。这是我们的最高理想，是我们的精神灯塔，也是我们攻坚克难的力量源泉。</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第三，要坚定中国特色社会主义共同理想。这是我们的共同事业，需要我们把个人的理想追求融入到国家和民族的事业中去，以坚定的信念践行初心使命。</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只有筑牢了这个根基，我们才能在复杂的环境中保持政治清醒，行稳致远。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各位领导、同志们：</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来总结党员干部的使命与担当。作为新时代的党员干部，我们首先要以正确的政绩观干事创业，既要做显绩，也要做潜绩；其次要以坚定的理想信念凝心铸魂，这是我们的精神之钙；最后，要以实际行动践行初心使命，把人民放在心中最高位置。</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具体落实到行动上，我们要做到四点：一是锤炼党性，筑牢思想根基；二是真抓实干，创造过硬业绩；三是严守纪律，保持政治本色；四是为民服务，践行根本宗旨。只有这样，我们才能真正成为一名让组织放心、让人民满意的好干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各位党员同志，让我们再次重温这段庄严的誓词。这不仅是一种形式，更是一种信仰的传承，一种责任的铭记。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我志愿加入中国共产党”，这短短的几个字，代表着我们对信仰的坚定选择。在今后的工作和生活中，希望大家能够时刻牢记自己的党员身份，践行入党誓词，不忘初心，牢记使命，为党和人民的事业贡献自己的力量。</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今天的学习到此结束，谢谢大家！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2.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2.xml"/><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s>
</file>

<file path=ppt/slides/_rels/slide7.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image" Target="../media/image32.svg"/><Relationship Id="rId7" Type="http://schemas.openxmlformats.org/officeDocument/2006/relationships/image" Target="../media/image31.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26.svg"/><Relationship Id="rId18" Type="http://schemas.openxmlformats.org/officeDocument/2006/relationships/notesSlide" Target="../notesSlides/notesSlide7.xml"/><Relationship Id="rId17" Type="http://schemas.openxmlformats.org/officeDocument/2006/relationships/slideLayout" Target="../slideLayouts/slideLayout12.xml"/><Relationship Id="rId16" Type="http://schemas.openxmlformats.org/officeDocument/2006/relationships/image" Target="../media/image40.svg"/><Relationship Id="rId15" Type="http://schemas.openxmlformats.org/officeDocument/2006/relationships/image" Target="../media/image39.png"/><Relationship Id="rId14" Type="http://schemas.openxmlformats.org/officeDocument/2006/relationships/image" Target="../media/image38.svg"/><Relationship Id="rId13" Type="http://schemas.openxmlformats.org/officeDocument/2006/relationships/image" Target="../media/image37.png"/><Relationship Id="rId12" Type="http://schemas.openxmlformats.org/officeDocument/2006/relationships/image" Target="../media/image36.svg"/><Relationship Id="rId11" Type="http://schemas.openxmlformats.org/officeDocument/2006/relationships/image" Target="../media/image35.png"/><Relationship Id="rId10" Type="http://schemas.openxmlformats.org/officeDocument/2006/relationships/image" Target="../media/image34.svg"/><Relationship Id="rId1" Type="http://schemas.openxmlformats.org/officeDocument/2006/relationships/image" Target="../media/image25.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8.svg"/><Relationship Id="rId7" Type="http://schemas.openxmlformats.org/officeDocument/2006/relationships/image" Target="../media/image27.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 Id="rId3" Type="http://schemas.openxmlformats.org/officeDocument/2006/relationships/image" Target="../media/image43.png"/><Relationship Id="rId2" Type="http://schemas.openxmlformats.org/officeDocument/2006/relationships/image" Target="../media/image42.svg"/><Relationship Id="rId10" Type="http://schemas.openxmlformats.org/officeDocument/2006/relationships/notesSlide" Target="../notesSlides/notesSlide8.xml"/><Relationship Id="rId1" Type="http://schemas.openxmlformats.org/officeDocument/2006/relationships/image" Target="../media/image41.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54.svg"/><Relationship Id="rId7" Type="http://schemas.openxmlformats.org/officeDocument/2006/relationships/image" Target="../media/image53.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 Id="rId3" Type="http://schemas.openxmlformats.org/officeDocument/2006/relationships/image" Target="../media/image49.png"/><Relationship Id="rId2" Type="http://schemas.openxmlformats.org/officeDocument/2006/relationships/image" Target="../media/image48.svg"/><Relationship Id="rId10" Type="http://schemas.openxmlformats.org/officeDocument/2006/relationships/notesSlide" Target="../notesSlides/notesSlide9.xml"/><Relationship Id="rId1" Type="http://schemas.openxmlformats.org/officeDocument/2006/relationships/image" Target="../media/image4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2.xml"/><Relationship Id="rId4" Type="http://schemas.openxmlformats.org/officeDocument/2006/relationships/image" Target="../media/image58.svg"/><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60.svg"/><Relationship Id="rId3" Type="http://schemas.openxmlformats.org/officeDocument/2006/relationships/image" Target="../media/image59.png"/><Relationship Id="rId2" Type="http://schemas.openxmlformats.org/officeDocument/2006/relationships/image" Target="../media/image18.sv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9" Type="http://schemas.openxmlformats.org/officeDocument/2006/relationships/image" Target="../media/image69.png"/><Relationship Id="rId8" Type="http://schemas.openxmlformats.org/officeDocument/2006/relationships/image" Target="../media/image68.svg"/><Relationship Id="rId7" Type="http://schemas.openxmlformats.org/officeDocument/2006/relationships/image" Target="../media/image67.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 Id="rId3" Type="http://schemas.openxmlformats.org/officeDocument/2006/relationships/image" Target="../media/image63.png"/><Relationship Id="rId2" Type="http://schemas.openxmlformats.org/officeDocument/2006/relationships/image" Target="../media/image62.svg"/><Relationship Id="rId16" Type="http://schemas.openxmlformats.org/officeDocument/2006/relationships/notesSlide" Target="../notesSlides/notesSlide16.xml"/><Relationship Id="rId15" Type="http://schemas.openxmlformats.org/officeDocument/2006/relationships/slideLayout" Target="../slideLayouts/slideLayout12.xml"/><Relationship Id="rId14" Type="http://schemas.openxmlformats.org/officeDocument/2006/relationships/image" Target="../media/image74.svg"/><Relationship Id="rId13" Type="http://schemas.openxmlformats.org/officeDocument/2006/relationships/image" Target="../media/image73.png"/><Relationship Id="rId12" Type="http://schemas.openxmlformats.org/officeDocument/2006/relationships/image" Target="../media/image72.svg"/><Relationship Id="rId11" Type="http://schemas.openxmlformats.org/officeDocument/2006/relationships/image" Target="../media/image71.png"/><Relationship Id="rId10" Type="http://schemas.openxmlformats.org/officeDocument/2006/relationships/image" Target="../media/image70.svg"/><Relationship Id="rId1" Type="http://schemas.openxmlformats.org/officeDocument/2006/relationships/image" Target="../media/image61.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2.xml"/><Relationship Id="rId3" Type="http://schemas.openxmlformats.org/officeDocument/2006/relationships/image" Target="../media/image77.png"/><Relationship Id="rId2" Type="http://schemas.openxmlformats.org/officeDocument/2006/relationships/image" Target="../media/image76.svg"/><Relationship Id="rId1"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6E0000">
                <a:alpha val="100000"/>
              </a:srgbClr>
            </a:gs>
            <a:gs pos="100000">
              <a:srgbClr val="280000">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1270000" y="-1270000"/>
            <a:ext cx="5080000" cy="5080000"/>
          </a:xfrm>
          <a:prstGeom prst="ellipse">
            <a:avLst/>
          </a:prstGeom>
          <a:solidFill>
            <a:srgbClr val="FFD700">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8890000" y="3810000"/>
            <a:ext cx="6350000" cy="6350000"/>
          </a:xfrm>
          <a:prstGeom prst="ellipse">
            <a:avLst/>
          </a:prstGeom>
          <a:solidFill>
            <a:srgbClr val="FFD7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88000" y="762000"/>
            <a:ext cx="1016000" cy="1016000"/>
          </a:xfrm>
          <a:prstGeom prst="rect">
            <a:avLst/>
          </a:prstGeom>
          <a:effectLst>
            <a:outerShdw blurRad="101600" dist="50800" dir="2700000" algn="tl" rotWithShape="0">
              <a:srgbClr val="000000">
                <a:alpha val="30000"/>
              </a:srgbClr>
            </a:outerShdw>
          </a:effectLst>
        </p:spPr>
      </p:pic>
      <p:sp>
        <p:nvSpPr>
          <p:cNvPr id="5" name="AutoShape 5"/>
          <p:cNvSpPr/>
          <p:nvPr/>
        </p:nvSpPr>
        <p:spPr>
          <a:xfrm>
            <a:off x="0" y="228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主题党日七一系列党课</a:t>
            </a:r>
            <a:endParaRPr lang="en-US" sz="1100"/>
          </a:p>
        </p:txBody>
      </p:sp>
      <p:sp>
        <p:nvSpPr>
          <p:cNvPr id="6" name="AutoShape 6"/>
          <p:cNvSpPr/>
          <p:nvPr/>
        </p:nvSpPr>
        <p:spPr>
          <a:xfrm>
            <a:off x="2286000" y="3429000"/>
            <a:ext cx="7620000" cy="25400"/>
          </a:xfrm>
          <a:prstGeom prst="roundRect">
            <a:avLst>
              <a:gd name="adj" fmla="val 0"/>
            </a:avLst>
          </a:prstGeom>
          <a:solidFill>
            <a:srgbClr val="FFD700">
              <a:alpha val="4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0" y="3746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600" b="0" i="0" u="none" strike="noStrike" spc="200">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正确业绩观与正确意识形态</a:t>
            </a:r>
            <a:endParaRPr lang="en-US" sz="1100"/>
          </a:p>
        </p:txBody>
      </p:sp>
      <p:sp>
        <p:nvSpPr>
          <p:cNvPr id="8" name="AutoShape 8"/>
          <p:cNvSpPr/>
          <p:nvPr/>
        </p:nvSpPr>
        <p:spPr>
          <a:xfrm>
            <a:off x="0" y="48895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授课人：汉鑫党支部 骆书记</a:t>
            </a:r>
            <a:endParaRPr lang="en-US" sz="1100"/>
          </a:p>
        </p:txBody>
      </p:sp>
      <p:sp>
        <p:nvSpPr>
          <p:cNvPr id="9" name="AutoShape 9"/>
          <p:cNvSpPr/>
          <p:nvPr/>
        </p:nvSpPr>
        <p:spPr>
          <a:xfrm>
            <a:off x="1016000" y="5842000"/>
            <a:ext cx="10160000" cy="38100"/>
          </a:xfrm>
          <a:prstGeom prst="roundRect">
            <a:avLst>
              <a:gd name="adj" fmla="val 0"/>
            </a:avLst>
          </a:prstGeom>
          <a:solidFill>
            <a:srgbClr val="FFD700">
              <a:alpha val="6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0" y="6096000"/>
            <a:ext cx="1219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FFD70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2026年7月25日</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A81C1C">
                <a:alpha val="100000"/>
              </a:srgbClr>
            </a:gs>
            <a:gs pos="100000">
              <a:srgbClr val="5C0A0A">
                <a:alpha val="100000"/>
              </a:srgbClr>
            </a:gs>
          </a:gsLst>
          <a:lin ang="2700000"/>
        </a:gra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alphaModFix amt="8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90000" y="-635000"/>
            <a:ext cx="3810000" cy="3810000"/>
          </a:xfrm>
          <a:prstGeom prst="rect">
            <a:avLst/>
          </a:prstGeom>
        </p:spPr>
      </p:pic>
      <p:pic>
        <p:nvPicPr>
          <p:cNvPr id="3" name="Picture 3"/>
          <p:cNvPicPr>
            <a:picLocks noChangeAspect="1"/>
          </p:cNvPicPr>
          <p:nvPr/>
        </p:nvPicPr>
        <p:blipFill>
          <a:blip r:embed="rId1">
            <a:alphaModFix amt="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14000" y="5080000"/>
            <a:ext cx="1905000" cy="1905000"/>
          </a:xfrm>
          <a:prstGeom prst="rect">
            <a:avLst/>
          </a:prstGeom>
        </p:spPr>
      </p:pic>
      <p:sp>
        <p:nvSpPr>
          <p:cNvPr id="4" name="AutoShape 4"/>
          <p:cNvSpPr/>
          <p:nvPr/>
        </p:nvSpPr>
        <p:spPr>
          <a:xfrm>
            <a:off x="0" y="0"/>
            <a:ext cx="1143000" cy="6858000"/>
          </a:xfrm>
          <a:prstGeom prst="roundRect">
            <a:avLst>
              <a:gd name="adj" fmla="val 0"/>
            </a:avLst>
          </a:prstGeom>
          <a:solidFill>
            <a:srgbClr val="8B0000">
              <a:alpha val="60000"/>
            </a:srgbClr>
          </a:solidFill>
          <a:ln cap="flat" cmpd="sng">
            <a:solidFill>
              <a:srgbClr val="720000">
                <a:alpha val="6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66700" y="3124200"/>
            <a:ext cx="609600" cy="609600"/>
          </a:xfrm>
          <a:prstGeom prst="rect">
            <a:avLst/>
          </a:prstGeom>
        </p:spPr>
      </p:pic>
      <p:sp>
        <p:nvSpPr>
          <p:cNvPr id="6" name="AutoShape 6"/>
          <p:cNvSpPr/>
          <p:nvPr/>
        </p:nvSpPr>
        <p:spPr>
          <a:xfrm>
            <a:off x="1651000" y="762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 CONTENTS</a:t>
            </a:r>
            <a:endParaRPr lang="en-US" sz="1100"/>
          </a:p>
        </p:txBody>
      </p:sp>
      <p:sp>
        <p:nvSpPr>
          <p:cNvPr id="7" name="AutoShape 7"/>
          <p:cNvSpPr/>
          <p:nvPr/>
        </p:nvSpPr>
        <p:spPr>
          <a:xfrm>
            <a:off x="1651000" y="2159000"/>
            <a:ext cx="10033000" cy="1206500"/>
          </a:xfrm>
          <a:prstGeom prst="roundRect">
            <a:avLst>
              <a:gd name="adj" fmla="val 0"/>
            </a:avLst>
          </a:prstGeom>
          <a:solidFill>
            <a:srgbClr val="FFFFFF">
              <a:alpha val="8000"/>
            </a:srgbClr>
          </a:solidFill>
          <a:ln w="12700" cap="flat" cmpd="sng">
            <a:solidFill>
              <a:srgbClr val="FFD700">
                <a:alpha val="2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1905000" y="2349500"/>
            <a:ext cx="101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2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9" name="AutoShape 9"/>
          <p:cNvSpPr/>
          <p:nvPr/>
        </p:nvSpPr>
        <p:spPr>
          <a:xfrm>
            <a:off x="3048000" y="2311400"/>
            <a:ext cx="647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七一建党节与主题党日</a:t>
            </a:r>
            <a:endParaRPr lang="en-US" sz="1100"/>
          </a:p>
          <a:p>
            <a:pPr marL="0" indent="0" algn="l">
              <a:lnSpc>
                <a:spcPct val="108000"/>
              </a:lnSpc>
            </a:pPr>
            <a:r>
              <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重温百年建党光辉历程，深化主题党日的政治引领作用，以高质量党建激发党员干部的使命担当，凝聚起奋进新征程的磅礴力量。</a:t>
            </a:r>
            <a:endPar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7500" y="2578100"/>
            <a:ext cx="355600" cy="355600"/>
          </a:xfrm>
          <a:prstGeom prst="rect">
            <a:avLst/>
          </a:prstGeom>
        </p:spPr>
      </p:pic>
      <p:sp>
        <p:nvSpPr>
          <p:cNvPr id="11" name="AutoShape 11"/>
          <p:cNvSpPr/>
          <p:nvPr/>
        </p:nvSpPr>
        <p:spPr>
          <a:xfrm>
            <a:off x="1651000" y="3556000"/>
            <a:ext cx="10033000" cy="1206500"/>
          </a:xfrm>
          <a:prstGeom prst="roundRect">
            <a:avLst>
              <a:gd name="adj" fmla="val 0"/>
            </a:avLst>
          </a:prstGeom>
          <a:solidFill>
            <a:srgbClr val="FFFFFF">
              <a:alpha val="8000"/>
            </a:srgbClr>
          </a:solidFill>
          <a:ln w="12700" cap="flat" cmpd="sng">
            <a:solidFill>
              <a:srgbClr val="FFD700">
                <a:alpha val="2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1905000" y="3746500"/>
            <a:ext cx="101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2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3" name="AutoShape 13"/>
          <p:cNvSpPr/>
          <p:nvPr/>
        </p:nvSpPr>
        <p:spPr>
          <a:xfrm>
            <a:off x="3048000" y="3708400"/>
            <a:ext cx="647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树立和践行正确政绩观</a:t>
            </a:r>
            <a:endParaRPr lang="en-US" sz="1100"/>
          </a:p>
          <a:p>
            <a:pPr marL="0" indent="0" algn="l">
              <a:lnSpc>
                <a:spcPct val="108000"/>
              </a:lnSpc>
            </a:pPr>
            <a:r>
              <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坚持党性与人民性相统一，摒弃功利主义思想，把为民造福作为最大政绩，在真抓实干中创造经得起历史和人民检验的实绩。</a:t>
            </a:r>
            <a:endPar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7500" y="3975100"/>
            <a:ext cx="355600" cy="355600"/>
          </a:xfrm>
          <a:prstGeom prst="rect">
            <a:avLst/>
          </a:prstGeom>
        </p:spPr>
      </p:pic>
      <p:sp>
        <p:nvSpPr>
          <p:cNvPr id="15" name="AutoShape 15"/>
          <p:cNvSpPr/>
          <p:nvPr/>
        </p:nvSpPr>
        <p:spPr>
          <a:xfrm>
            <a:off x="1651000" y="4953000"/>
            <a:ext cx="10033000" cy="1206500"/>
          </a:xfrm>
          <a:prstGeom prst="roundRect">
            <a:avLst>
              <a:gd name="adj" fmla="val 0"/>
            </a:avLst>
          </a:prstGeom>
          <a:solidFill>
            <a:srgbClr val="FFFFFF">
              <a:alpha val="8000"/>
            </a:srgbClr>
          </a:solidFill>
          <a:ln w="12700" cap="flat" cmpd="sng">
            <a:solidFill>
              <a:srgbClr val="FFD700">
                <a:alpha val="2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1905000" y="5143500"/>
            <a:ext cx="101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2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7" name="AutoShape 17"/>
          <p:cNvSpPr/>
          <p:nvPr/>
        </p:nvSpPr>
        <p:spPr>
          <a:xfrm>
            <a:off x="3048000" y="5105400"/>
            <a:ext cx="647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牢牢把握正确意识形态</a:t>
            </a:r>
            <a:endParaRPr lang="en-US" sz="1100"/>
          </a:p>
          <a:p>
            <a:pPr marL="0" indent="0" algn="l">
              <a:lnSpc>
                <a:spcPct val="108000"/>
              </a:lnSpc>
            </a:pPr>
            <a:r>
              <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巩固马克思主义在意识形态领域的指导地位，强化理论武装与舆论引导，守好主阵地，凝聚起团结奋斗的共同思想基础。</a:t>
            </a:r>
            <a:endPar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7500" y="5372100"/>
            <a:ext cx="355600" cy="355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8F8">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DC2626">
              <a:alpha val="5000"/>
            </a:srgbClr>
          </a:solidFill>
          <a:ln cap="flat" cmpd="sng">
            <a:solidFill>
              <a:srgbClr val="C30E0E">
                <a:alpha val="5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3175000" cy="3175000"/>
          </a:xfrm>
          <a:prstGeom prst="ellipse">
            <a:avLst/>
          </a:prstGeom>
          <a:solidFill>
            <a:srgbClr val="DC2626">
              <a:alpha val="5000"/>
            </a:srgbClr>
          </a:solidFill>
          <a:ln cap="flat" cmpd="sng">
            <a:solidFill>
              <a:srgbClr val="C30E0E">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庆祝中国共产党成立105周年</a:t>
            </a:r>
            <a:endParaRPr lang="en-US" sz="1100"/>
          </a:p>
        </p:txBody>
      </p:sp>
      <p:sp>
        <p:nvSpPr>
          <p:cNvPr id="5" name="AutoShape 5"/>
          <p:cNvSpPr/>
          <p:nvPr/>
        </p:nvSpPr>
        <p:spPr>
          <a:xfrm>
            <a:off x="508000" y="1651000"/>
            <a:ext cx="6096000" cy="1397000"/>
          </a:xfrm>
          <a:prstGeom prst="roundRect">
            <a:avLst>
              <a:gd name="adj" fmla="val 0"/>
            </a:avLst>
          </a:prstGeom>
          <a:solidFill>
            <a:srgbClr val="FEF2F2">
              <a:alpha val="100000"/>
            </a:srgbClr>
          </a:solidFill>
          <a:ln w="12700" cap="flat" cmpd="sng">
            <a:solidFill>
              <a:srgbClr val="FCA5A5">
                <a:alpha val="6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841500"/>
            <a:ext cx="406400" cy="406400"/>
          </a:xfrm>
          <a:prstGeom prst="rect">
            <a:avLst/>
          </a:prstGeom>
        </p:spPr>
      </p:pic>
      <p:sp>
        <p:nvSpPr>
          <p:cNvPr id="7" name="AutoShape 7"/>
          <p:cNvSpPr/>
          <p:nvPr/>
        </p:nvSpPr>
        <p:spPr>
          <a:xfrm>
            <a:off x="1270000" y="18034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百年征程 波澜壮阔</a:t>
            </a:r>
            <a:endParaRPr lang="en-US" sz="1100"/>
          </a:p>
        </p:txBody>
      </p:sp>
      <p:sp>
        <p:nvSpPr>
          <p:cNvPr id="8" name="AutoShape 8"/>
          <p:cNvSpPr/>
          <p:nvPr/>
        </p:nvSpPr>
        <p:spPr>
          <a:xfrm>
            <a:off x="698500" y="2286000"/>
            <a:ext cx="565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团结带领中国人民创造了新民主主义革命、</a:t>
            </a:r>
            <a:r>
              <a:rPr lang="en-US" sz="14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社会主义革命和建设</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改革开放和现代化建设</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的伟大成就，在百年奋斗中书写了中华民族发展史上最恢宏的史诗。</a:t>
            </a:r>
            <a:endParaRPr lang="en-US" sz="1100"/>
          </a:p>
        </p:txBody>
      </p:sp>
      <p:sp>
        <p:nvSpPr>
          <p:cNvPr id="9" name="AutoShape 9"/>
          <p:cNvSpPr/>
          <p:nvPr/>
        </p:nvSpPr>
        <p:spPr>
          <a:xfrm>
            <a:off x="508000" y="3238500"/>
            <a:ext cx="6096000" cy="1397000"/>
          </a:xfrm>
          <a:prstGeom prst="roundRect">
            <a:avLst>
              <a:gd name="adj" fmla="val 0"/>
            </a:avLst>
          </a:prstGeom>
          <a:solidFill>
            <a:srgbClr val="FEF2F2">
              <a:alpha val="100000"/>
            </a:srgbClr>
          </a:solidFill>
          <a:ln w="12700" cap="flat" cmpd="sng">
            <a:solidFill>
              <a:srgbClr val="FCA5A5">
                <a:alpha val="6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3429000"/>
            <a:ext cx="406400" cy="406400"/>
          </a:xfrm>
          <a:prstGeom prst="rect">
            <a:avLst/>
          </a:prstGeom>
        </p:spPr>
      </p:pic>
      <p:sp>
        <p:nvSpPr>
          <p:cNvPr id="11" name="AutoShape 11"/>
          <p:cNvSpPr/>
          <p:nvPr/>
        </p:nvSpPr>
        <p:spPr>
          <a:xfrm>
            <a:off x="1270000" y="33909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初心使命 历久弥坚</a:t>
            </a:r>
            <a:endParaRPr lang="en-US" sz="1100"/>
          </a:p>
        </p:txBody>
      </p:sp>
      <p:sp>
        <p:nvSpPr>
          <p:cNvPr id="12" name="AutoShape 12"/>
          <p:cNvSpPr/>
          <p:nvPr/>
        </p:nvSpPr>
        <p:spPr>
          <a:xfrm>
            <a:off x="698500" y="3873500"/>
            <a:ext cx="565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始终坚守</a:t>
            </a:r>
            <a:r>
              <a:rPr lang="en-US" sz="14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为中国人民谋幸福、为中华民族谋复兴</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的初心使命，永葆马克思主义政党的政治本色，始终成为中国人民最可靠、最坚强的主心骨。</a:t>
            </a:r>
            <a:endParaRPr lang="en-US" sz="1100"/>
          </a:p>
        </p:txBody>
      </p:sp>
      <p:sp>
        <p:nvSpPr>
          <p:cNvPr id="13" name="AutoShape 13"/>
          <p:cNvSpPr/>
          <p:nvPr/>
        </p:nvSpPr>
        <p:spPr>
          <a:xfrm>
            <a:off x="508000" y="4826000"/>
            <a:ext cx="6096000" cy="1397000"/>
          </a:xfrm>
          <a:prstGeom prst="roundRect">
            <a:avLst>
              <a:gd name="adj" fmla="val 0"/>
            </a:avLst>
          </a:prstGeom>
          <a:solidFill>
            <a:srgbClr val="FEF2F2">
              <a:alpha val="100000"/>
            </a:srgbClr>
          </a:solidFill>
          <a:ln w="12700" cap="flat" cmpd="sng">
            <a:solidFill>
              <a:srgbClr val="FCA5A5">
                <a:alpha val="6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5016500"/>
            <a:ext cx="406400" cy="406400"/>
          </a:xfrm>
          <a:prstGeom prst="rect">
            <a:avLst/>
          </a:prstGeom>
        </p:spPr>
      </p:pic>
      <p:sp>
        <p:nvSpPr>
          <p:cNvPr id="15" name="AutoShape 15"/>
          <p:cNvSpPr/>
          <p:nvPr/>
        </p:nvSpPr>
        <p:spPr>
          <a:xfrm>
            <a:off x="1270000" y="49784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奋进新程 建功时代</a:t>
            </a:r>
            <a:endParaRPr lang="en-US" sz="1100"/>
          </a:p>
        </p:txBody>
      </p:sp>
      <p:sp>
        <p:nvSpPr>
          <p:cNvPr id="16" name="AutoShape 16"/>
          <p:cNvSpPr/>
          <p:nvPr/>
        </p:nvSpPr>
        <p:spPr>
          <a:xfrm>
            <a:off x="698500" y="5461000"/>
            <a:ext cx="565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以</a:t>
            </a:r>
            <a:r>
              <a:rPr lang="en-US" sz="14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中国式现代化</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全面推进强国建设、民族复兴伟业，这是新时代新征程的中心任务。凝心聚力、踔厉奋发，在新的赶考之路上交出更加优异的答卷。</a:t>
            </a:r>
            <a:endParaRPr lang="en-US" sz="1100"/>
          </a:p>
        </p:txBody>
      </p:sp>
      <p:sp>
        <p:nvSpPr>
          <p:cNvPr id="17" name="AutoShape 17"/>
          <p:cNvSpPr/>
          <p:nvPr/>
        </p:nvSpPr>
        <p:spPr>
          <a:xfrm>
            <a:off x="6858000" y="1651000"/>
            <a:ext cx="4826000" cy="4572000"/>
          </a:xfrm>
          <a:prstGeom prst="roundRect">
            <a:avLst>
              <a:gd name="adj" fmla="val 0"/>
            </a:avLst>
          </a:prstGeom>
          <a:gradFill rotWithShape="1">
            <a:gsLst>
              <a:gs pos="0">
                <a:srgbClr val="B91C1C">
                  <a:alpha val="100000"/>
                </a:srgbClr>
              </a:gs>
              <a:gs pos="100000">
                <a:srgbClr val="7F1D1D">
                  <a:alpha val="100000"/>
                </a:srgbClr>
              </a:gs>
            </a:gsLst>
            <a:lin ang="2700000"/>
          </a:gradFill>
          <a:ln cap="flat" cmpd="sng">
            <a:gradFill rotWithShape="1">
              <a:gsLst>
                <a:gs pos="0">
                  <a:srgbClr val="A00808">
                    <a:alpha val="100000"/>
                  </a:srgbClr>
                </a:gs>
                <a:gs pos="100000">
                  <a:srgbClr val="660D0D">
                    <a:alpha val="100000"/>
                  </a:srgbClr>
                </a:gs>
              </a:gsLst>
              <a:lin ang="2700000"/>
            </a:gradFill>
            <a:prstDash val="solid"/>
            <a:round/>
          </a:ln>
        </p:spPr>
        <p:txBody>
          <a:bodyPr vert="horz" wrap="square" lIns="63500" tIns="63500" rIns="63500" bIns="63500" rtlCol="0" anchor="ctr"/>
          <a:lstStyle/>
          <a:p>
            <a:pPr algn="ctr">
              <a:defRPr/>
            </a:pPr>
          </a:p>
        </p:txBody>
      </p:sp>
      <p:sp>
        <p:nvSpPr>
          <p:cNvPr id="18" name="AutoShape 18"/>
          <p:cNvSpPr/>
          <p:nvPr/>
        </p:nvSpPr>
        <p:spPr>
          <a:xfrm>
            <a:off x="10858500" y="1841500"/>
            <a:ext cx="635000" cy="635000"/>
          </a:xfrm>
          <a:prstGeom prst="star5">
            <a:avLst/>
          </a:prstGeom>
          <a:solidFill>
            <a:srgbClr val="FBBF24">
              <a:alpha val="25000"/>
            </a:srgbClr>
          </a:solidFill>
          <a:ln cap="flat" cmpd="sng">
            <a:solidFill>
              <a:srgbClr val="E2A50A">
                <a:alpha val="25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6858000" y="2349500"/>
            <a:ext cx="4826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0" b="1" i="0" u="none" strike="noStrike">
                <a:solidFill>
                  <a:srgbClr val="FBBF24"/>
                </a:solidFill>
                <a:latin typeface="Noto Sans SC" panose="020B0200000000000000" charset="-122"/>
                <a:ea typeface="Noto Sans SC" panose="020B0200000000000000" charset="-122"/>
                <a:cs typeface="Noto Sans SC" panose="020B0200000000000000" charset="-122"/>
                <a:sym typeface="Noto Sans SC" panose="020B0200000000000000" charset="-122"/>
              </a:rPr>
              <a:t>105</a:t>
            </a:r>
            <a:endParaRPr lang="en-US" sz="1100"/>
          </a:p>
        </p:txBody>
      </p:sp>
      <p:cxnSp>
        <p:nvCxnSpPr>
          <p:cNvPr id="20" name="Connector 20"/>
          <p:cNvCxnSpPr/>
          <p:nvPr/>
        </p:nvCxnSpPr>
        <p:spPr>
          <a:xfrm rot="-10742">
            <a:off x="7239010" y="4184650"/>
            <a:ext cx="4064000" cy="12700"/>
          </a:xfrm>
          <a:prstGeom prst="straightConnector1">
            <a:avLst/>
          </a:prstGeom>
          <a:solidFill>
            <a:srgbClr val="DEE0E3">
              <a:alpha val="100000"/>
            </a:srgbClr>
          </a:solidFill>
          <a:ln w="12700" cap="flat" cmpd="sng">
            <a:solidFill>
              <a:srgbClr val="FFFFFF">
                <a:alpha val="30000"/>
              </a:srgbClr>
            </a:solidFill>
            <a:prstDash val="solid"/>
            <a:round/>
            <a:headEnd type="none" w="med" len="med"/>
            <a:tailEnd type="none" w="med" len="med"/>
          </a:ln>
        </p:spPr>
      </p:cxnSp>
      <p:sp>
        <p:nvSpPr>
          <p:cNvPr id="21" name="AutoShape 21"/>
          <p:cNvSpPr/>
          <p:nvPr/>
        </p:nvSpPr>
        <p:spPr>
          <a:xfrm>
            <a:off x="6858000" y="4381500"/>
            <a:ext cx="4826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1921 — 2026</a:t>
            </a:r>
            <a:endParaRPr lang="en-US" sz="1100"/>
          </a:p>
        </p:txBody>
      </p:sp>
      <p:sp>
        <p:nvSpPr>
          <p:cNvPr id="22" name="AutoShape 22"/>
          <p:cNvSpPr/>
          <p:nvPr/>
        </p:nvSpPr>
        <p:spPr>
          <a:xfrm>
            <a:off x="6858000" y="5270500"/>
            <a:ext cx="482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不忘初心 · 牢记使命</a:t>
            </a:r>
            <a:br>
              <a:rPr lang="en-US" sz="16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6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踔厉奋发 · 勇毅前行</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635000" y="-635000"/>
            <a:ext cx="2540000" cy="2540000"/>
          </a:xfrm>
          <a:prstGeom prst="ellipse">
            <a:avLst/>
          </a:prstGeom>
          <a:solidFill>
            <a:srgbClr val="DC2626">
              <a:alpha val="5000"/>
            </a:srgbClr>
          </a:solidFill>
          <a:ln cap="flat" cmpd="sng">
            <a:solidFill>
              <a:srgbClr val="C30E0E">
                <a:alpha val="5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0160000" y="5080000"/>
            <a:ext cx="3175000" cy="3175000"/>
          </a:xfrm>
          <a:prstGeom prst="ellipse">
            <a:avLst/>
          </a:prstGeom>
          <a:solidFill>
            <a:srgbClr val="D4AF37">
              <a:alpha val="8000"/>
            </a:srgbClr>
          </a:solidFill>
          <a:ln cap="flat" cmpd="sng">
            <a:solidFill>
              <a:srgbClr val="BB961E">
                <a:alpha val="8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主题党日的重要意义</a:t>
            </a:r>
            <a:endParaRPr lang="en-US" sz="1100"/>
          </a:p>
        </p:txBody>
      </p:sp>
      <p:sp>
        <p:nvSpPr>
          <p:cNvPr id="5" name="AutoShape 5"/>
          <p:cNvSpPr/>
          <p:nvPr/>
        </p:nvSpPr>
        <p:spPr>
          <a:xfrm>
            <a:off x="635000" y="1651000"/>
            <a:ext cx="3429000" cy="4064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943100" y="1905000"/>
            <a:ext cx="812800" cy="812800"/>
          </a:xfrm>
          <a:prstGeom prst="ellipse">
            <a:avLst/>
          </a:prstGeom>
          <a:solidFill>
            <a:srgbClr val="D4AF37">
              <a:alpha val="100000"/>
            </a:srgbClr>
          </a:solidFill>
          <a:ln cap="flat" cmpd="sng">
            <a:solidFill>
              <a:srgbClr val="BB961E">
                <a:alpha val="10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46300" y="2108200"/>
            <a:ext cx="406400" cy="406400"/>
          </a:xfrm>
          <a:prstGeom prst="rect">
            <a:avLst/>
          </a:prstGeom>
        </p:spPr>
      </p:pic>
      <p:sp>
        <p:nvSpPr>
          <p:cNvPr id="8" name="AutoShape 8"/>
          <p:cNvSpPr/>
          <p:nvPr/>
        </p:nvSpPr>
        <p:spPr>
          <a:xfrm>
            <a:off x="762000" y="2857500"/>
            <a:ext cx="3175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强化理论武装</a:t>
            </a:r>
            <a:endParaRPr lang="en-US" sz="1100"/>
          </a:p>
        </p:txBody>
      </p:sp>
      <p:cxnSp>
        <p:nvCxnSpPr>
          <p:cNvPr id="9" name="Connector 9"/>
          <p:cNvCxnSpPr/>
          <p:nvPr/>
        </p:nvCxnSpPr>
        <p:spPr>
          <a:xfrm rot="-16370">
            <a:off x="1016015" y="3486150"/>
            <a:ext cx="2667000" cy="12700"/>
          </a:xfrm>
          <a:prstGeom prst="straightConnector1">
            <a:avLst/>
          </a:prstGeom>
          <a:solidFill>
            <a:srgbClr val="DEE0E3">
              <a:alpha val="100000"/>
            </a:srgbClr>
          </a:solidFill>
          <a:ln w="25400" cap="flat" cmpd="sng">
            <a:solidFill>
              <a:srgbClr val="D4AF37">
                <a:alpha val="30000"/>
              </a:srgbClr>
            </a:solidFill>
            <a:prstDash val="solid"/>
            <a:round/>
            <a:headEnd type="none" w="lg" len="lg"/>
            <a:tailEnd type="none" w="lg" len="lg"/>
          </a:ln>
        </p:spPr>
      </p:cxnSp>
      <p:sp>
        <p:nvSpPr>
          <p:cNvPr id="10" name="AutoShape 10"/>
          <p:cNvSpPr/>
          <p:nvPr/>
        </p:nvSpPr>
        <p:spPr>
          <a:xfrm>
            <a:off x="825500" y="37465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深学细悟习近平新时代中国特色社会主义思想，筑牢思想根基</a:t>
            </a:r>
            <a:endParaRPr lang="en-US" sz="1100"/>
          </a:p>
          <a:p>
            <a:pPr marL="0" indent="0" algn="l">
              <a:lnSpc>
                <a:spcPct val="125000"/>
              </a:lnSpc>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常态化开展党性教育，补足精神之钙，坚定理想信念</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推动党的创新理论入脑入心入行，转化为奋进力量</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381500" y="1651000"/>
            <a:ext cx="3429000" cy="4064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5689600" y="1905000"/>
            <a:ext cx="812800" cy="812800"/>
          </a:xfrm>
          <a:prstGeom prst="ellipse">
            <a:avLst/>
          </a:prstGeom>
          <a:solidFill>
            <a:srgbClr val="D4AF37">
              <a:alpha val="100000"/>
            </a:srgbClr>
          </a:solidFill>
          <a:ln cap="flat" cmpd="sng">
            <a:solidFill>
              <a:srgbClr val="BB961E">
                <a:alpha val="10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92800" y="2108200"/>
            <a:ext cx="406400" cy="406400"/>
          </a:xfrm>
          <a:prstGeom prst="rect">
            <a:avLst/>
          </a:prstGeom>
        </p:spPr>
      </p:pic>
      <p:sp>
        <p:nvSpPr>
          <p:cNvPr id="14" name="AutoShape 14"/>
          <p:cNvSpPr/>
          <p:nvPr/>
        </p:nvSpPr>
        <p:spPr>
          <a:xfrm>
            <a:off x="4508500" y="2857500"/>
            <a:ext cx="3175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严肃组织生活</a:t>
            </a:r>
            <a:endParaRPr lang="en-US" sz="1100"/>
          </a:p>
        </p:txBody>
      </p:sp>
      <p:cxnSp>
        <p:nvCxnSpPr>
          <p:cNvPr id="15" name="Connector 15"/>
          <p:cNvCxnSpPr/>
          <p:nvPr/>
        </p:nvCxnSpPr>
        <p:spPr>
          <a:xfrm rot="-16370">
            <a:off x="4762515" y="3486150"/>
            <a:ext cx="2667000" cy="12700"/>
          </a:xfrm>
          <a:prstGeom prst="straightConnector1">
            <a:avLst/>
          </a:prstGeom>
          <a:solidFill>
            <a:srgbClr val="DEE0E3">
              <a:alpha val="100000"/>
            </a:srgbClr>
          </a:solidFill>
          <a:ln w="25400" cap="flat" cmpd="sng">
            <a:solidFill>
              <a:srgbClr val="D4AF37">
                <a:alpha val="30000"/>
              </a:srgbClr>
            </a:solidFill>
            <a:prstDash val="solid"/>
            <a:round/>
            <a:headEnd type="none" w="lg" len="lg"/>
            <a:tailEnd type="none" w="lg" len="lg"/>
          </a:ln>
        </p:spPr>
      </p:cxnSp>
      <p:sp>
        <p:nvSpPr>
          <p:cNvPr id="16" name="AutoShape 16"/>
          <p:cNvSpPr/>
          <p:nvPr/>
        </p:nvSpPr>
        <p:spPr>
          <a:xfrm>
            <a:off x="4572000" y="37465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严格规范“三会一课”制度，夯实基层党组织建设基础</a:t>
            </a:r>
            <a:endParaRPr lang="en-US" sz="1100"/>
          </a:p>
          <a:p>
            <a:pPr marL="0" indent="0" algn="l">
              <a:lnSpc>
                <a:spcPct val="125000"/>
              </a:lnSpc>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增强党内政治生活的政治性、时代性、原则性与战斗性</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不断提升党支部的政治功能和组织力，凝聚组织合力</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128000" y="1651000"/>
            <a:ext cx="3429000" cy="4064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9436100" y="1905000"/>
            <a:ext cx="812800" cy="812800"/>
          </a:xfrm>
          <a:prstGeom prst="ellipse">
            <a:avLst/>
          </a:prstGeom>
          <a:solidFill>
            <a:srgbClr val="D4AF37">
              <a:alpha val="100000"/>
            </a:srgbClr>
          </a:solidFill>
          <a:ln cap="flat" cmpd="sng">
            <a:solidFill>
              <a:srgbClr val="BB961E">
                <a:alpha val="10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39300" y="2108200"/>
            <a:ext cx="406400" cy="406400"/>
          </a:xfrm>
          <a:prstGeom prst="rect">
            <a:avLst/>
          </a:prstGeom>
        </p:spPr>
      </p:pic>
      <p:sp>
        <p:nvSpPr>
          <p:cNvPr id="20" name="AutoShape 20"/>
          <p:cNvSpPr/>
          <p:nvPr/>
        </p:nvSpPr>
        <p:spPr>
          <a:xfrm>
            <a:off x="8255000" y="2857500"/>
            <a:ext cx="3175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03 发挥党员作用</a:t>
            </a:r>
            <a:endParaRPr lang="en-US" sz="1100"/>
          </a:p>
        </p:txBody>
      </p:sp>
      <p:cxnSp>
        <p:nvCxnSpPr>
          <p:cNvPr id="21" name="Connector 21"/>
          <p:cNvCxnSpPr/>
          <p:nvPr/>
        </p:nvCxnSpPr>
        <p:spPr>
          <a:xfrm rot="-16370">
            <a:off x="8509015" y="3486150"/>
            <a:ext cx="2667000" cy="12700"/>
          </a:xfrm>
          <a:prstGeom prst="straightConnector1">
            <a:avLst/>
          </a:prstGeom>
          <a:solidFill>
            <a:srgbClr val="DEE0E3">
              <a:alpha val="100000"/>
            </a:srgbClr>
          </a:solidFill>
          <a:ln w="25400" cap="flat" cmpd="sng">
            <a:solidFill>
              <a:srgbClr val="D4AF37">
                <a:alpha val="30000"/>
              </a:srgbClr>
            </a:solidFill>
            <a:prstDash val="solid"/>
            <a:round/>
            <a:headEnd type="none" w="lg" len="lg"/>
            <a:tailEnd type="none" w="lg" len="lg"/>
          </a:ln>
        </p:spPr>
      </p:cxnSp>
      <p:sp>
        <p:nvSpPr>
          <p:cNvPr id="22" name="AutoShape 22"/>
          <p:cNvSpPr/>
          <p:nvPr/>
        </p:nvSpPr>
        <p:spPr>
          <a:xfrm>
            <a:off x="8318500" y="37465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引导党员立足本职岗位担当作为，彰显先锋模范本色</a:t>
            </a:r>
            <a:endParaRPr lang="en-US" sz="1100"/>
          </a:p>
          <a:p>
            <a:pPr marL="0" indent="0" algn="l">
              <a:lnSpc>
                <a:spcPct val="125000"/>
              </a:lnSpc>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在急难险重任务中冲锋在前，践行党员的初心使命</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密切联系群众，用心用情为民办实事、解难题、谋福祉</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508000" y="5969000"/>
            <a:ext cx="11176000" cy="558800"/>
          </a:xfrm>
          <a:prstGeom prst="roundRect">
            <a:avLst>
              <a:gd name="adj" fmla="val 0"/>
            </a:avLst>
          </a:prstGeom>
          <a:solidFill>
            <a:srgbClr val="DC2626">
              <a:alpha val="8000"/>
            </a:srgbClr>
          </a:solidFill>
          <a:ln cap="flat" cmpd="sng">
            <a:solidFill>
              <a:srgbClr val="C30E0E">
                <a:alpha val="8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635000" y="5969000"/>
            <a:ext cx="10922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991B1B"/>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总结：主题党日是锤炼党性的“大熔炉”，是凝聚力量的“集结号”，更是服务群众的“连心桥”。</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D0C10">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144000" y="-1270000"/>
            <a:ext cx="4064000" cy="4064000"/>
          </a:xfrm>
          <a:prstGeom prst="ellipse">
            <a:avLst/>
          </a:prstGeom>
          <a:solidFill>
            <a:srgbClr val="D4AF37">
              <a:alpha val="8000"/>
            </a:srgbClr>
          </a:solidFill>
          <a:ln cap="flat" cmpd="sng">
            <a:solidFill>
              <a:srgbClr val="BB961E">
                <a:alpha val="8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556000" cy="3556000"/>
          </a:xfrm>
          <a:prstGeom prst="ellipse">
            <a:avLst/>
          </a:prstGeom>
          <a:solidFill>
            <a:srgbClr val="D4AF37">
              <a:alpha val="8000"/>
            </a:srgbClr>
          </a:solidFill>
          <a:ln cap="flat" cmpd="sng">
            <a:solidFill>
              <a:srgbClr val="BB961E">
                <a:alpha val="8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0" y="1651000"/>
            <a:ext cx="12192000" cy="241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0" b="1" i="0" u="none" strike="noStrike">
                <a:solidFill>
                  <a:srgbClr val="E5C056"/>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5" name="AutoShape 5"/>
          <p:cNvSpPr/>
          <p:nvPr/>
        </p:nvSpPr>
        <p:spPr>
          <a:xfrm>
            <a:off x="0" y="406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树立和践行正确政绩观</a:t>
            </a:r>
            <a:endParaRPr lang="en-US" sz="1100"/>
          </a:p>
        </p:txBody>
      </p:sp>
      <p:sp>
        <p:nvSpPr>
          <p:cNvPr id="6" name="AutoShape 6"/>
          <p:cNvSpPr/>
          <p:nvPr/>
        </p:nvSpPr>
        <p:spPr>
          <a:xfrm>
            <a:off x="635000" y="4953000"/>
            <a:ext cx="1092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500" b="0" i="0" u="none" strike="noStrike">
                <a:solidFill>
                  <a:srgbClr val="FFFFFF">
                    <a:alpha val="54902"/>
                  </a:srgbClr>
                </a:solidFill>
                <a:latin typeface="Arial" panose="020B0604020202020204"/>
                <a:ea typeface="Arial" panose="020B0604020202020204"/>
                <a:cs typeface="Arial" panose="020B0604020202020204"/>
                <a:sym typeface="Arial" panose="020B0604020202020204"/>
              </a:rPr>
              <a:t>Establish and Practice Correct View of Political Achievements</a:t>
            </a:r>
            <a:endParaRPr lang="en-US" sz="1100"/>
          </a:p>
        </p:txBody>
      </p:sp>
      <p:sp>
        <p:nvSpPr>
          <p:cNvPr id="7" name="AutoShape 7"/>
          <p:cNvSpPr/>
          <p:nvPr/>
        </p:nvSpPr>
        <p:spPr>
          <a:xfrm>
            <a:off x="2032000" y="5969000"/>
            <a:ext cx="8128000" cy="12700"/>
          </a:xfrm>
          <a:prstGeom prst="roundRect">
            <a:avLst>
              <a:gd name="adj" fmla="val 0"/>
            </a:avLst>
          </a:prstGeom>
          <a:solidFill>
            <a:srgbClr val="E5C056">
              <a:alpha val="3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588000" y="5956300"/>
            <a:ext cx="1016000" cy="38100"/>
          </a:xfrm>
          <a:prstGeom prst="roundRect">
            <a:avLst>
              <a:gd name="adj" fmla="val 0"/>
            </a:avLst>
          </a:prstGeom>
          <a:solidFill>
            <a:srgbClr val="E5C056">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DC2626">
              <a:alpha val="5000"/>
            </a:srgbClr>
          </a:solidFill>
          <a:ln cap="flat" cmpd="sng">
            <a:solidFill>
              <a:srgbClr val="C30E0E">
                <a:alpha val="5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2540000" cy="2540000"/>
          </a:xfrm>
          <a:prstGeom prst="ellipse">
            <a:avLst/>
          </a:prstGeom>
          <a:solidFill>
            <a:srgbClr val="D97706">
              <a:alpha val="5000"/>
            </a:srgbClr>
          </a:solidFill>
          <a:ln cap="flat" cmpd="sng">
            <a:solidFill>
              <a:srgbClr val="C06700">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什么是正确政绩观</a:t>
            </a:r>
            <a:endParaRPr lang="en-US" sz="1100"/>
          </a:p>
        </p:txBody>
      </p:sp>
      <p:sp>
        <p:nvSpPr>
          <p:cNvPr id="5" name="AutoShape 5"/>
          <p:cNvSpPr/>
          <p:nvPr/>
        </p:nvSpPr>
        <p:spPr>
          <a:xfrm>
            <a:off x="508000" y="1524000"/>
            <a:ext cx="63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D97706"/>
                </a:solidFill>
                <a:latin typeface="Times New Roman" panose="02020603050405020304"/>
                <a:ea typeface="Times New Roman" panose="02020603050405020304"/>
                <a:cs typeface="Times New Roman" panose="02020603050405020304"/>
                <a:sym typeface="Times New Roman" panose="02020603050405020304"/>
              </a:rPr>
              <a:t>“</a:t>
            </a:r>
            <a:endParaRPr lang="en-US" sz="1100"/>
          </a:p>
        </p:txBody>
      </p:sp>
      <p:sp>
        <p:nvSpPr>
          <p:cNvPr id="6" name="AutoShape 6"/>
          <p:cNvSpPr/>
          <p:nvPr/>
        </p:nvSpPr>
        <p:spPr>
          <a:xfrm>
            <a:off x="1143000" y="1651000"/>
            <a:ext cx="1028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习近平总书记指出：“政绩观问题是一个根本性问题，关乎立党为公、执政为民。它不仅关系到干部个人的成长进步，更关系到党和人民事业的兴衰成败，是检验党员干部党性修养、宗旨意识的试金石。”</a:t>
            </a:r>
            <a:endParaRPr lang="en-US" sz="1100"/>
          </a:p>
        </p:txBody>
      </p:sp>
      <p:sp>
        <p:nvSpPr>
          <p:cNvPr id="7" name="AutoShape 7"/>
          <p:cNvSpPr/>
          <p:nvPr/>
        </p:nvSpPr>
        <p:spPr>
          <a:xfrm>
            <a:off x="508000" y="2984500"/>
            <a:ext cx="3556000" cy="2413000"/>
          </a:xfrm>
          <a:prstGeom prst="roundRect">
            <a:avLst>
              <a:gd name="adj" fmla="val 0"/>
            </a:avLst>
          </a:prstGeom>
          <a:solidFill>
            <a:srgbClr val="DC2626">
              <a:alpha val="100000"/>
            </a:srgbClr>
          </a:solidFill>
          <a:ln cap="flat" cmpd="sng">
            <a:solidFill>
              <a:srgbClr val="C30E0E">
                <a:alpha val="10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1200" y="3187700"/>
            <a:ext cx="355600" cy="355600"/>
          </a:xfrm>
          <a:prstGeom prst="rect">
            <a:avLst/>
          </a:prstGeom>
        </p:spPr>
      </p:pic>
      <p:sp>
        <p:nvSpPr>
          <p:cNvPr id="9" name="AutoShape 9"/>
          <p:cNvSpPr/>
          <p:nvPr/>
        </p:nvSpPr>
        <p:spPr>
          <a:xfrm>
            <a:off x="1143000" y="3175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政绩为谁而树？</a:t>
            </a:r>
            <a:endParaRPr lang="en-US" sz="1100"/>
          </a:p>
        </p:txBody>
      </p:sp>
      <p:cxnSp>
        <p:nvCxnSpPr>
          <p:cNvPr id="10" name="Connector 10"/>
          <p:cNvCxnSpPr/>
          <p:nvPr/>
        </p:nvCxnSpPr>
        <p:spPr>
          <a:xfrm rot="-13861">
            <a:off x="711213" y="3740150"/>
            <a:ext cx="3149600" cy="12700"/>
          </a:xfrm>
          <a:prstGeom prst="line">
            <a:avLst/>
          </a:prstGeom>
          <a:solidFill>
            <a:srgbClr val="DEE0E3">
              <a:alpha val="100000"/>
            </a:srgbClr>
          </a:solidFill>
          <a:ln w="12700" cap="flat" cmpd="sng">
            <a:solidFill>
              <a:srgbClr val="FFFFFF">
                <a:alpha val="30000"/>
              </a:srgbClr>
            </a:solidFill>
            <a:prstDash val="solid"/>
            <a:round/>
            <a:headEnd type="none" w="med" len="med"/>
            <a:tailEnd type="none" w="med" len="med"/>
          </a:ln>
        </p:spPr>
      </p:cxnSp>
      <p:sp>
        <p:nvSpPr>
          <p:cNvPr id="11" name="AutoShape 11"/>
          <p:cNvSpPr/>
          <p:nvPr/>
        </p:nvSpPr>
        <p:spPr>
          <a:xfrm>
            <a:off x="711200" y="3873500"/>
            <a:ext cx="3149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为民造福是最大政绩</a:t>
            </a:r>
            <a:endParaRPr lang="en-US" sz="1100"/>
          </a:p>
        </p:txBody>
      </p:sp>
      <p:sp>
        <p:nvSpPr>
          <p:cNvPr id="12" name="AutoShape 12"/>
          <p:cNvSpPr/>
          <p:nvPr/>
        </p:nvSpPr>
        <p:spPr>
          <a:xfrm>
            <a:off x="711200" y="4381500"/>
            <a:ext cx="314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始终把人民放在心中最高位置，用心用情用力解决群众急难愁盼，把惠民生、暖民心、顺民意的工作做到群众心坎上。</a:t>
            </a:r>
            <a:endParaRPr lang="en-US" sz="1100"/>
          </a:p>
        </p:txBody>
      </p:sp>
      <p:sp>
        <p:nvSpPr>
          <p:cNvPr id="13" name="AutoShape 13"/>
          <p:cNvSpPr/>
          <p:nvPr/>
        </p:nvSpPr>
        <p:spPr>
          <a:xfrm>
            <a:off x="4318000" y="2984500"/>
            <a:ext cx="3556000" cy="2413000"/>
          </a:xfrm>
          <a:prstGeom prst="roundRect">
            <a:avLst>
              <a:gd name="adj" fmla="val 0"/>
            </a:avLst>
          </a:prstGeom>
          <a:solidFill>
            <a:srgbClr val="DC2626">
              <a:alpha val="100000"/>
            </a:srgbClr>
          </a:solidFill>
          <a:ln cap="flat" cmpd="sng">
            <a:solidFill>
              <a:srgbClr val="C30E0E">
                <a:alpha val="10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21200" y="3187700"/>
            <a:ext cx="355600" cy="355600"/>
          </a:xfrm>
          <a:prstGeom prst="rect">
            <a:avLst/>
          </a:prstGeom>
        </p:spPr>
      </p:pic>
      <p:sp>
        <p:nvSpPr>
          <p:cNvPr id="15" name="AutoShape 15"/>
          <p:cNvSpPr/>
          <p:nvPr/>
        </p:nvSpPr>
        <p:spPr>
          <a:xfrm>
            <a:off x="4953000" y="3175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树什么样的政绩？</a:t>
            </a:r>
            <a:endParaRPr lang="en-US" sz="1100"/>
          </a:p>
        </p:txBody>
      </p:sp>
      <p:cxnSp>
        <p:nvCxnSpPr>
          <p:cNvPr id="16" name="Connector 16"/>
          <p:cNvCxnSpPr/>
          <p:nvPr/>
        </p:nvCxnSpPr>
        <p:spPr>
          <a:xfrm rot="-13861">
            <a:off x="4521213" y="3740150"/>
            <a:ext cx="3149600" cy="12700"/>
          </a:xfrm>
          <a:prstGeom prst="line">
            <a:avLst/>
          </a:prstGeom>
          <a:solidFill>
            <a:srgbClr val="DEE0E3">
              <a:alpha val="100000"/>
            </a:srgbClr>
          </a:solidFill>
          <a:ln w="12700" cap="flat" cmpd="sng">
            <a:solidFill>
              <a:srgbClr val="FFFFFF">
                <a:alpha val="30000"/>
              </a:srgbClr>
            </a:solidFill>
            <a:prstDash val="solid"/>
            <a:round/>
            <a:headEnd type="none" w="med" len="med"/>
            <a:tailEnd type="none" w="med" len="med"/>
          </a:ln>
        </p:spPr>
      </p:cxnSp>
      <p:sp>
        <p:nvSpPr>
          <p:cNvPr id="17" name="AutoShape 17"/>
          <p:cNvSpPr/>
          <p:nvPr/>
        </p:nvSpPr>
        <p:spPr>
          <a:xfrm>
            <a:off x="4521200" y="3873500"/>
            <a:ext cx="3149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经得起检验的实绩</a:t>
            </a:r>
            <a:endParaRPr lang="en-US" sz="1100"/>
          </a:p>
        </p:txBody>
      </p:sp>
      <p:sp>
        <p:nvSpPr>
          <p:cNvPr id="18" name="AutoShape 18"/>
          <p:cNvSpPr/>
          <p:nvPr/>
        </p:nvSpPr>
        <p:spPr>
          <a:xfrm>
            <a:off x="4521200" y="4381500"/>
            <a:ext cx="314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追求高质量发展，不搞虚假繁荣和“形象工程”。既要做显功，也要做潜功，让政绩经得起历史、人民和实践的检验。</a:t>
            </a:r>
            <a:endParaRPr lang="en-US" sz="1100"/>
          </a:p>
        </p:txBody>
      </p:sp>
      <p:sp>
        <p:nvSpPr>
          <p:cNvPr id="19" name="AutoShape 19"/>
          <p:cNvSpPr/>
          <p:nvPr/>
        </p:nvSpPr>
        <p:spPr>
          <a:xfrm>
            <a:off x="8128000" y="2984500"/>
            <a:ext cx="3556000" cy="2413000"/>
          </a:xfrm>
          <a:prstGeom prst="roundRect">
            <a:avLst>
              <a:gd name="adj" fmla="val 0"/>
            </a:avLst>
          </a:prstGeom>
          <a:solidFill>
            <a:srgbClr val="DC2626">
              <a:alpha val="100000"/>
            </a:srgbClr>
          </a:solidFill>
          <a:ln cap="flat" cmpd="sng">
            <a:solidFill>
              <a:srgbClr val="C30E0E">
                <a:alpha val="10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31200" y="3187700"/>
            <a:ext cx="355600" cy="355600"/>
          </a:xfrm>
          <a:prstGeom prst="rect">
            <a:avLst/>
          </a:prstGeom>
        </p:spPr>
      </p:pic>
      <p:sp>
        <p:nvSpPr>
          <p:cNvPr id="21" name="AutoShape 21"/>
          <p:cNvSpPr/>
          <p:nvPr/>
        </p:nvSpPr>
        <p:spPr>
          <a:xfrm>
            <a:off x="8763000" y="3175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03 靠什么树政绩？</a:t>
            </a:r>
            <a:endParaRPr lang="en-US" sz="1100"/>
          </a:p>
        </p:txBody>
      </p:sp>
      <p:cxnSp>
        <p:nvCxnSpPr>
          <p:cNvPr id="22" name="Connector 22"/>
          <p:cNvCxnSpPr/>
          <p:nvPr/>
        </p:nvCxnSpPr>
        <p:spPr>
          <a:xfrm rot="-13861">
            <a:off x="8331213" y="3740150"/>
            <a:ext cx="3149600" cy="12700"/>
          </a:xfrm>
          <a:prstGeom prst="line">
            <a:avLst/>
          </a:prstGeom>
          <a:solidFill>
            <a:srgbClr val="DEE0E3">
              <a:alpha val="100000"/>
            </a:srgbClr>
          </a:solidFill>
          <a:ln w="12700" cap="flat" cmpd="sng">
            <a:solidFill>
              <a:srgbClr val="FFFFFF">
                <a:alpha val="30000"/>
              </a:srgbClr>
            </a:solidFill>
            <a:prstDash val="solid"/>
            <a:round/>
            <a:headEnd type="none" w="med" len="med"/>
            <a:tailEnd type="none" w="med" len="med"/>
          </a:ln>
        </p:spPr>
      </p:cxnSp>
      <p:sp>
        <p:nvSpPr>
          <p:cNvPr id="23" name="AutoShape 23"/>
          <p:cNvSpPr/>
          <p:nvPr/>
        </p:nvSpPr>
        <p:spPr>
          <a:xfrm>
            <a:off x="8331200" y="3873500"/>
            <a:ext cx="3149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真抓实干的好作风</a:t>
            </a:r>
            <a:endParaRPr lang="en-US" sz="1100"/>
          </a:p>
        </p:txBody>
      </p:sp>
      <p:sp>
        <p:nvSpPr>
          <p:cNvPr id="24" name="AutoShape 24"/>
          <p:cNvSpPr/>
          <p:nvPr/>
        </p:nvSpPr>
        <p:spPr>
          <a:xfrm>
            <a:off x="8331200" y="4381500"/>
            <a:ext cx="314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力戒形式主义、官僚主义，脚踏实地、埋头苦干。以“功成不必在我，功成必定有我”的境界，一张蓝图绘到底。</a:t>
            </a:r>
            <a:endParaRPr lang="en-US" sz="1100"/>
          </a:p>
        </p:txBody>
      </p:sp>
      <p:sp>
        <p:nvSpPr>
          <p:cNvPr id="25" name="AutoShape 25"/>
          <p:cNvSpPr/>
          <p:nvPr/>
        </p:nvSpPr>
        <p:spPr>
          <a:xfrm>
            <a:off x="508000" y="5651500"/>
            <a:ext cx="11176000" cy="762000"/>
          </a:xfrm>
          <a:prstGeom prst="roundRect">
            <a:avLst>
              <a:gd name="adj" fmla="val 0"/>
            </a:avLst>
          </a:prstGeom>
          <a:solidFill>
            <a:srgbClr val="B91C1C">
              <a:alpha val="8000"/>
            </a:srgbClr>
          </a:solidFill>
          <a:ln w="12700" cap="flat" cmpd="sng">
            <a:solidFill>
              <a:srgbClr val="B91C1C">
                <a:alpha val="20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635000" y="5816600"/>
            <a:ext cx="1092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991B1B"/>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根本标尺：党性是校准政绩观的定盘星，只有党性坚强、摒弃私心杂念，才能保证政绩观不出偏差。</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635000"/>
            <a:ext cx="2540000" cy="254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715000"/>
            <a:ext cx="1524000" cy="1524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政绩为谁而树 —— 为民造福是最大政绩</a:t>
            </a:r>
            <a:endParaRPr lang="en-US" sz="1100"/>
          </a:p>
        </p:txBody>
      </p:sp>
      <p:sp>
        <p:nvSpPr>
          <p:cNvPr id="5" name="AutoShape 5"/>
          <p:cNvSpPr/>
          <p:nvPr/>
        </p:nvSpPr>
        <p:spPr>
          <a:xfrm>
            <a:off x="508000" y="1524000"/>
            <a:ext cx="5334000" cy="1079500"/>
          </a:xfrm>
          <a:prstGeom prst="roundRect">
            <a:avLst>
              <a:gd name="adj" fmla="val 0"/>
            </a:avLst>
          </a:prstGeom>
          <a:solidFill>
            <a:srgbClr val="F9FAFB">
              <a:alpha val="100000"/>
            </a:srgbClr>
          </a:solidFill>
          <a:ln cap="flat" cmpd="sng">
            <a:solidFill>
              <a:srgbClr val="C9D5E2">
                <a:alpha val="10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714500"/>
            <a:ext cx="406400" cy="406400"/>
          </a:xfrm>
          <a:prstGeom prst="rect">
            <a:avLst/>
          </a:prstGeom>
        </p:spPr>
      </p:pic>
      <p:sp>
        <p:nvSpPr>
          <p:cNvPr id="7" name="AutoShape 7"/>
          <p:cNvSpPr/>
          <p:nvPr/>
        </p:nvSpPr>
        <p:spPr>
          <a:xfrm>
            <a:off x="1270000" y="16510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根本遵循：树立正确政绩观</a:t>
            </a:r>
            <a:endParaRPr lang="en-US" sz="1100"/>
          </a:p>
          <a:p>
            <a:pPr marL="0" indent="0" algn="l">
              <a:lnSpc>
                <a:spcPct val="100000"/>
              </a:lnSpc>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共产党人必须牢记，为民造福是最大政绩。这是我们谋划和推进一切工作的根本出发点与最终落脚点，是衡量政绩观是否正确的核心标尺。</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508000" y="2730500"/>
            <a:ext cx="5334000" cy="1079500"/>
          </a:xfrm>
          <a:prstGeom prst="roundRect">
            <a:avLst>
              <a:gd name="adj" fmla="val 0"/>
            </a:avLst>
          </a:prstGeom>
          <a:solidFill>
            <a:srgbClr val="F9FAFB">
              <a:alpha val="100000"/>
            </a:srgbClr>
          </a:solidFill>
          <a:ln cap="flat" cmpd="sng">
            <a:solidFill>
              <a:srgbClr val="C9D5E2">
                <a:alpha val="10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921000"/>
            <a:ext cx="406400" cy="406400"/>
          </a:xfrm>
          <a:prstGeom prst="rect">
            <a:avLst/>
          </a:prstGeom>
        </p:spPr>
      </p:pic>
      <p:sp>
        <p:nvSpPr>
          <p:cNvPr id="10" name="AutoShape 10"/>
          <p:cNvSpPr/>
          <p:nvPr/>
        </p:nvSpPr>
        <p:spPr>
          <a:xfrm>
            <a:off x="1270000" y="28575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党性本源：人民性的集中体现</a:t>
            </a:r>
            <a:endParaRPr lang="en-US" sz="1100"/>
          </a:p>
          <a:p>
            <a:pPr marL="0" indent="0" algn="l">
              <a:lnSpc>
                <a:spcPct val="100000"/>
              </a:lnSpc>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中国共产党的党性和人民性从来都是一致的、统一的。党除了工人阶级和最广大人民群众的利益，没有自己特殊的利益，这是我们党最鲜明的品格。</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08000" y="3937000"/>
            <a:ext cx="5334000" cy="1079500"/>
          </a:xfrm>
          <a:prstGeom prst="roundRect">
            <a:avLst>
              <a:gd name="adj" fmla="val 0"/>
            </a:avLst>
          </a:prstGeom>
          <a:solidFill>
            <a:srgbClr val="F9FAFB">
              <a:alpha val="100000"/>
            </a:srgbClr>
          </a:solidFill>
          <a:ln cap="flat" cmpd="sng">
            <a:solidFill>
              <a:srgbClr val="C9D5E2">
                <a:alpha val="10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127500"/>
            <a:ext cx="406400" cy="406400"/>
          </a:xfrm>
          <a:prstGeom prst="rect">
            <a:avLst/>
          </a:prstGeom>
        </p:spPr>
      </p:pic>
      <p:sp>
        <p:nvSpPr>
          <p:cNvPr id="13" name="AutoShape 13"/>
          <p:cNvSpPr/>
          <p:nvPr/>
        </p:nvSpPr>
        <p:spPr>
          <a:xfrm>
            <a:off x="1270000" y="40640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民心标尺：群众是最终评判者</a:t>
            </a:r>
            <a:endParaRPr lang="en-US" sz="1100"/>
          </a:p>
          <a:p>
            <a:pPr marL="0" indent="0" algn="l">
              <a:lnSpc>
                <a:spcPct val="100000"/>
              </a:lnSpc>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政绩好不好，不能只看GDP增速和漂亮报表，关键要看群众的实际感受。金杯银杯不如老百姓的口碑，金奖银奖不如老百姓的夸奖。</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508000" y="5143500"/>
            <a:ext cx="5334000" cy="1079500"/>
          </a:xfrm>
          <a:prstGeom prst="roundRect">
            <a:avLst>
              <a:gd name="adj" fmla="val 0"/>
            </a:avLst>
          </a:prstGeom>
          <a:solidFill>
            <a:srgbClr val="F9FAFB">
              <a:alpha val="100000"/>
            </a:srgbClr>
          </a:solidFill>
          <a:ln cap="flat" cmpd="sng">
            <a:solidFill>
              <a:srgbClr val="C9D5E2">
                <a:alpha val="10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500" y="5334000"/>
            <a:ext cx="406400" cy="406400"/>
          </a:xfrm>
          <a:prstGeom prst="rect">
            <a:avLst/>
          </a:prstGeom>
        </p:spPr>
      </p:pic>
      <p:sp>
        <p:nvSpPr>
          <p:cNvPr id="16" name="AutoShape 16"/>
          <p:cNvSpPr/>
          <p:nvPr/>
        </p:nvSpPr>
        <p:spPr>
          <a:xfrm>
            <a:off x="1270000" y="5270500"/>
            <a:ext cx="444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04 实干导向：办好民生关键小事</a:t>
            </a:r>
            <a:endParaRPr lang="en-US" sz="1100"/>
          </a:p>
          <a:p>
            <a:pPr marL="0" indent="0" algn="l">
              <a:lnSpc>
                <a:spcPct val="100000"/>
              </a:lnSpc>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把好事实事做到群众心坎上，从群众最关心的就业、教育、医疗、养老、住房等民生领域入手，用心用情用力解决群众的急难愁盼。</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223000" y="1524000"/>
            <a:ext cx="5461000" cy="4699000"/>
          </a:xfrm>
          <a:prstGeom prst="roundRect">
            <a:avLst>
              <a:gd name="adj" fmla="val 0"/>
            </a:avLst>
          </a:prstGeom>
          <a:solidFill>
            <a:srgbClr val="FEF2F2">
              <a:alpha val="100000"/>
            </a:srgbClr>
          </a:solidFill>
          <a:ln w="12700" cap="flat" cmpd="sng">
            <a:solidFill>
              <a:srgbClr val="FCA5A5">
                <a:alpha val="5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477000" y="1714500"/>
            <a:ext cx="4953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991B1B"/>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践行使命：把为民造福落到实处</a:t>
            </a:r>
            <a:endParaRPr lang="en-US" sz="1100"/>
          </a:p>
        </p:txBody>
      </p:sp>
      <p:cxnSp>
        <p:nvCxnSpPr>
          <p:cNvPr id="19" name="Connector 19"/>
          <p:cNvCxnSpPr/>
          <p:nvPr/>
        </p:nvCxnSpPr>
        <p:spPr>
          <a:xfrm rot="-9046">
            <a:off x="6477008" y="2279650"/>
            <a:ext cx="4826000" cy="12700"/>
          </a:xfrm>
          <a:prstGeom prst="straightConnector1">
            <a:avLst/>
          </a:prstGeom>
          <a:solidFill>
            <a:srgbClr val="DEE0E3">
              <a:alpha val="100000"/>
            </a:srgbClr>
          </a:solidFill>
          <a:ln w="12700" cap="flat" cmpd="sng">
            <a:solidFill>
              <a:srgbClr val="DC2626">
                <a:alpha val="20000"/>
              </a:srgbClr>
            </a:solidFill>
            <a:prstDash val="solid"/>
            <a:round/>
            <a:headEnd type="none" w="med" len="med"/>
            <a:tailEnd type="none" w="med" len="med"/>
          </a:ln>
        </p:spPr>
      </p:cxnSp>
      <p:pic>
        <p:nvPicPr>
          <p:cNvPr id="20" name="Picture 2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2476500"/>
            <a:ext cx="279400" cy="279400"/>
          </a:xfrm>
          <a:prstGeom prst="rect">
            <a:avLst/>
          </a:prstGeom>
        </p:spPr>
      </p:pic>
      <p:sp>
        <p:nvSpPr>
          <p:cNvPr id="21" name="AutoShape 21"/>
          <p:cNvSpPr/>
          <p:nvPr/>
        </p:nvSpPr>
        <p:spPr>
          <a:xfrm>
            <a:off x="6858000" y="24384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坚守人民立场，贯彻发展思想</a:t>
            </a:r>
            <a:endParaRPr lang="en-US" sz="1100"/>
          </a:p>
          <a:p>
            <a:pPr marL="0" indent="0" algn="l">
              <a:lnSpc>
                <a:spcPct val="108000"/>
              </a:lnSpc>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始终坚持以人民为中心，把人民对美好生活的向往作为奋斗目标，做到发展为了人民、发展依靠人民、发展成果由人民共享。</a:t>
            </a:r>
            <a:endPar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3429000"/>
            <a:ext cx="279400" cy="279400"/>
          </a:xfrm>
          <a:prstGeom prst="rect">
            <a:avLst/>
          </a:prstGeom>
        </p:spPr>
      </p:pic>
      <p:sp>
        <p:nvSpPr>
          <p:cNvPr id="23" name="AutoShape 23"/>
          <p:cNvSpPr/>
          <p:nvPr/>
        </p:nvSpPr>
        <p:spPr>
          <a:xfrm>
            <a:off x="6858000" y="33909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树立正确导向，不慕虚功实绩</a:t>
            </a:r>
            <a:endParaRPr lang="en-US" sz="1100"/>
          </a:p>
          <a:p>
            <a:pPr marL="0" indent="0" algn="l">
              <a:lnSpc>
                <a:spcPct val="108000"/>
              </a:lnSpc>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坚决摒弃“唯GDP论英雄”的偏向，不搞劳民伤财的形象工程，多做打基础、利长远、惠民生的实事，让政绩经得起历史检验。</a:t>
            </a:r>
            <a:endPar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4" name="Picture 24"/>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77000" y="4381500"/>
            <a:ext cx="279400" cy="279400"/>
          </a:xfrm>
          <a:prstGeom prst="rect">
            <a:avLst/>
          </a:prstGeom>
        </p:spPr>
      </p:pic>
      <p:sp>
        <p:nvSpPr>
          <p:cNvPr id="25" name="AutoShape 25"/>
          <p:cNvSpPr/>
          <p:nvPr/>
        </p:nvSpPr>
        <p:spPr>
          <a:xfrm>
            <a:off x="6858000" y="43434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聚焦急难愁盼，办好民生实事</a:t>
            </a:r>
            <a:endParaRPr lang="en-US" sz="1100"/>
          </a:p>
          <a:p>
            <a:pPr marL="0" indent="0" algn="l">
              <a:lnSpc>
                <a:spcPct val="108000"/>
              </a:lnSpc>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深入基层察实情、出实招，针对群众反映强烈的就业、医疗、教育等痛点难点，拿出实实在在的举措，一件一件抓落实。</a:t>
            </a:r>
            <a:endPar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6" name="Picture 26"/>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477000" y="5334000"/>
            <a:ext cx="279400" cy="279400"/>
          </a:xfrm>
          <a:prstGeom prst="rect">
            <a:avLst/>
          </a:prstGeom>
        </p:spPr>
      </p:pic>
      <p:sp>
        <p:nvSpPr>
          <p:cNvPr id="27" name="AutoShape 27"/>
          <p:cNvSpPr/>
          <p:nvPr/>
        </p:nvSpPr>
        <p:spPr>
          <a:xfrm>
            <a:off x="6858000" y="52959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增进民生福祉，共享发展成果</a:t>
            </a:r>
            <a:endParaRPr lang="en-US" sz="1100"/>
          </a:p>
          <a:p>
            <a:pPr marL="0" indent="0" algn="l">
              <a:lnSpc>
                <a:spcPct val="108000"/>
              </a:lnSpc>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在高质量发展中促进共同富裕，不断增强人民群众的获得感、幸福感、安全感，让现代化建设成果更多更公平惠及全体人民。</a:t>
            </a:r>
            <a:endPar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1270000"/>
            <a:ext cx="3810000" cy="381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381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树什么样的政绩 —— 高质量发展的政绩</a:t>
            </a:r>
            <a:endParaRPr lang="en-US" sz="1100"/>
          </a:p>
        </p:txBody>
      </p:sp>
      <p:sp>
        <p:nvSpPr>
          <p:cNvPr id="5" name="AutoShape 5"/>
          <p:cNvSpPr/>
          <p:nvPr/>
        </p:nvSpPr>
        <p:spPr>
          <a:xfrm>
            <a:off x="508000" y="1524000"/>
            <a:ext cx="11176000" cy="1143000"/>
          </a:xfrm>
          <a:prstGeom prst="roundRect">
            <a:avLst>
              <a:gd name="adj" fmla="val 0"/>
            </a:avLst>
          </a:prstGeom>
          <a:solidFill>
            <a:srgbClr val="FEF2F2">
              <a:alpha val="100000"/>
            </a:srgbClr>
          </a:solidFill>
          <a:ln w="12700" cap="flat" cmpd="sng">
            <a:solidFill>
              <a:srgbClr val="FCA5A5">
                <a:alpha val="10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17145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核心理念：新发展理念就是指挥棒、红绿灯，要树立符合新发展理念的政绩观，摒弃“唯GDP论英雄”的传统思维，把推动高质量发展作为政绩考核的核心导向，真正做到对历史和人民负责。</a:t>
            </a:r>
            <a:endParaRPr lang="en-US" sz="1100"/>
          </a:p>
        </p:txBody>
      </p:sp>
      <p:sp>
        <p:nvSpPr>
          <p:cNvPr id="7" name="AutoShape 7"/>
          <p:cNvSpPr/>
          <p:nvPr/>
        </p:nvSpPr>
        <p:spPr>
          <a:xfrm>
            <a:off x="508000" y="2921000"/>
            <a:ext cx="5461000" cy="1651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3111500"/>
            <a:ext cx="406400" cy="406400"/>
          </a:xfrm>
          <a:prstGeom prst="rect">
            <a:avLst/>
          </a:prstGeom>
        </p:spPr>
      </p:pic>
      <p:sp>
        <p:nvSpPr>
          <p:cNvPr id="9" name="AutoShape 9"/>
          <p:cNvSpPr/>
          <p:nvPr/>
        </p:nvSpPr>
        <p:spPr>
          <a:xfrm>
            <a:off x="1333500" y="3111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01 创新发展的政绩</a:t>
            </a:r>
            <a:endParaRPr lang="en-US" sz="1100"/>
          </a:p>
        </p:txBody>
      </p:sp>
      <p:sp>
        <p:nvSpPr>
          <p:cNvPr id="10" name="AutoShape 10"/>
          <p:cNvSpPr/>
          <p:nvPr/>
        </p:nvSpPr>
        <p:spPr>
          <a:xfrm>
            <a:off x="762000" y="3619500"/>
            <a:ext cx="495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聚焦科技自立自强，推动产学研深度融合，加快传统产业智能化升级，培育壮大数字经济、人工智能等新兴产业，以创新驱动重塑发展新优势，实现从“制造”到“智造”的跨越。</a:t>
            </a:r>
            <a:endParaRPr lang="en-US" sz="1100"/>
          </a:p>
        </p:txBody>
      </p:sp>
      <p:sp>
        <p:nvSpPr>
          <p:cNvPr id="11" name="AutoShape 11"/>
          <p:cNvSpPr/>
          <p:nvPr/>
        </p:nvSpPr>
        <p:spPr>
          <a:xfrm>
            <a:off x="6223000" y="2921000"/>
            <a:ext cx="5461000" cy="1651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111500"/>
            <a:ext cx="406400" cy="406400"/>
          </a:xfrm>
          <a:prstGeom prst="rect">
            <a:avLst/>
          </a:prstGeom>
        </p:spPr>
      </p:pic>
      <p:sp>
        <p:nvSpPr>
          <p:cNvPr id="13" name="AutoShape 13"/>
          <p:cNvSpPr/>
          <p:nvPr/>
        </p:nvSpPr>
        <p:spPr>
          <a:xfrm>
            <a:off x="7048500" y="3111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02 协调发展的政绩</a:t>
            </a:r>
            <a:endParaRPr lang="en-US" sz="1100"/>
          </a:p>
        </p:txBody>
      </p:sp>
      <p:sp>
        <p:nvSpPr>
          <p:cNvPr id="14" name="AutoShape 14"/>
          <p:cNvSpPr/>
          <p:nvPr/>
        </p:nvSpPr>
        <p:spPr>
          <a:xfrm>
            <a:off x="6477000" y="3619500"/>
            <a:ext cx="495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统筹城乡融合与区域联动，补齐乡村振兴、基础设施与公共服务短板，优化生产力空间布局，破解发展不平衡不充分问题，构建全域协同、优势互补的现代化发展新格局。</a:t>
            </a:r>
            <a:endParaRPr lang="en-US" sz="1100"/>
          </a:p>
        </p:txBody>
      </p:sp>
      <p:sp>
        <p:nvSpPr>
          <p:cNvPr id="15" name="AutoShape 15"/>
          <p:cNvSpPr/>
          <p:nvPr/>
        </p:nvSpPr>
        <p:spPr>
          <a:xfrm>
            <a:off x="508000" y="4826000"/>
            <a:ext cx="5461000" cy="1651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5016500"/>
            <a:ext cx="406400" cy="406400"/>
          </a:xfrm>
          <a:prstGeom prst="rect">
            <a:avLst/>
          </a:prstGeom>
        </p:spPr>
      </p:pic>
      <p:sp>
        <p:nvSpPr>
          <p:cNvPr id="17" name="AutoShape 17"/>
          <p:cNvSpPr/>
          <p:nvPr/>
        </p:nvSpPr>
        <p:spPr>
          <a:xfrm>
            <a:off x="1333500" y="5016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03 绿色发展的政绩</a:t>
            </a:r>
            <a:endParaRPr lang="en-US" sz="1100"/>
          </a:p>
        </p:txBody>
      </p:sp>
      <p:sp>
        <p:nvSpPr>
          <p:cNvPr id="18" name="AutoShape 18"/>
          <p:cNvSpPr/>
          <p:nvPr/>
        </p:nvSpPr>
        <p:spPr>
          <a:xfrm>
            <a:off x="762000" y="5524500"/>
            <a:ext cx="495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坚持“绿水青山就是金山银山”，严守生态保护红线，推进碳达峰碳中和行动，发展循环经济与低碳产业，让绿色成为发展的鲜明底色，实现人与自然和谐共生。</a:t>
            </a:r>
            <a:endParaRPr lang="en-US" sz="1100"/>
          </a:p>
        </p:txBody>
      </p:sp>
      <p:sp>
        <p:nvSpPr>
          <p:cNvPr id="19" name="AutoShape 19"/>
          <p:cNvSpPr/>
          <p:nvPr/>
        </p:nvSpPr>
        <p:spPr>
          <a:xfrm>
            <a:off x="6223000" y="4826000"/>
            <a:ext cx="5461000" cy="1651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5016500"/>
            <a:ext cx="406400" cy="406400"/>
          </a:xfrm>
          <a:prstGeom prst="rect">
            <a:avLst/>
          </a:prstGeom>
        </p:spPr>
      </p:pic>
      <p:sp>
        <p:nvSpPr>
          <p:cNvPr id="21" name="AutoShape 21"/>
          <p:cNvSpPr/>
          <p:nvPr/>
        </p:nvSpPr>
        <p:spPr>
          <a:xfrm>
            <a:off x="7048500" y="5016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04 共享发展的政绩</a:t>
            </a:r>
            <a:endParaRPr lang="en-US" sz="1100"/>
          </a:p>
        </p:txBody>
      </p:sp>
      <p:sp>
        <p:nvSpPr>
          <p:cNvPr id="22" name="AutoShape 22"/>
          <p:cNvSpPr/>
          <p:nvPr/>
        </p:nvSpPr>
        <p:spPr>
          <a:xfrm>
            <a:off x="6477000" y="5524500"/>
            <a:ext cx="495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坚持以人民为中心，持续改善民生福祉，在就业、教育、医疗、养老等领域精准发力，缩小收入差距，扎实推进共同富裕，让改革发展成果更多更公平惠及全体人民。</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91E25">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D4AF37">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91E25"/>
                </a:solidFill>
                <a:latin typeface="Noto Sans SC" panose="020B0200000000000000" charset="-122"/>
                <a:ea typeface="Noto Sans SC" panose="020B0200000000000000" charset="-122"/>
                <a:cs typeface="Noto Sans SC" panose="020B0200000000000000" charset="-122"/>
                <a:sym typeface="Noto Sans SC" panose="020B0200000000000000" charset="-122"/>
              </a:rPr>
              <a:t>靠什么树政绩 —— 真抓实干的作风</a:t>
            </a:r>
            <a:endParaRPr lang="en-US" sz="1100"/>
          </a:p>
        </p:txBody>
      </p:sp>
      <p:sp>
        <p:nvSpPr>
          <p:cNvPr id="5" name="AutoShape 5"/>
          <p:cNvSpPr/>
          <p:nvPr/>
        </p:nvSpPr>
        <p:spPr>
          <a:xfrm>
            <a:off x="508000" y="1524000"/>
            <a:ext cx="5588000" cy="1397000"/>
          </a:xfrm>
          <a:prstGeom prst="roundRect">
            <a:avLst>
              <a:gd name="adj" fmla="val 0"/>
            </a:avLst>
          </a:prstGeom>
          <a:solidFill>
            <a:srgbClr val="C91E25">
              <a:alpha val="4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714500"/>
            <a:ext cx="406400" cy="406400"/>
          </a:xfrm>
          <a:prstGeom prst="rect">
            <a:avLst/>
          </a:prstGeom>
        </p:spPr>
      </p:pic>
      <p:sp>
        <p:nvSpPr>
          <p:cNvPr id="7" name="AutoShape 7"/>
          <p:cNvSpPr/>
          <p:nvPr/>
        </p:nvSpPr>
        <p:spPr>
          <a:xfrm>
            <a:off x="1270000" y="1714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01 实事求是，求真务实</a:t>
            </a:r>
            <a:endParaRPr lang="en-US" sz="1100"/>
          </a:p>
        </p:txBody>
      </p:sp>
      <p:sp>
        <p:nvSpPr>
          <p:cNvPr id="8" name="AutoShape 8"/>
          <p:cNvSpPr/>
          <p:nvPr/>
        </p:nvSpPr>
        <p:spPr>
          <a:xfrm>
            <a:off x="698500" y="2222500"/>
            <a:ext cx="520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坚持一切从实际出发，不提脱离实际的高指标，不搞劳民伤财的“形象工程”与“政绩工程”，把工作着力点放在解决群众急难愁盼的实际问题上。</a:t>
            </a:r>
            <a:endParaRPr lang="en-US" sz="1100"/>
          </a:p>
        </p:txBody>
      </p:sp>
      <p:sp>
        <p:nvSpPr>
          <p:cNvPr id="9" name="AutoShape 9"/>
          <p:cNvSpPr/>
          <p:nvPr/>
        </p:nvSpPr>
        <p:spPr>
          <a:xfrm>
            <a:off x="508000" y="3111500"/>
            <a:ext cx="5588000" cy="1397000"/>
          </a:xfrm>
          <a:prstGeom prst="roundRect">
            <a:avLst>
              <a:gd name="adj" fmla="val 0"/>
            </a:avLst>
          </a:prstGeom>
          <a:solidFill>
            <a:srgbClr val="C91E25">
              <a:alpha val="4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3302000"/>
            <a:ext cx="406400" cy="406400"/>
          </a:xfrm>
          <a:prstGeom prst="rect">
            <a:avLst/>
          </a:prstGeom>
        </p:spPr>
      </p:pic>
      <p:sp>
        <p:nvSpPr>
          <p:cNvPr id="11" name="AutoShape 11"/>
          <p:cNvSpPr/>
          <p:nvPr/>
        </p:nvSpPr>
        <p:spPr>
          <a:xfrm>
            <a:off x="1270000" y="3302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02 久久为功，善作善成</a:t>
            </a:r>
            <a:endParaRPr lang="en-US" sz="1100"/>
          </a:p>
        </p:txBody>
      </p:sp>
      <p:sp>
        <p:nvSpPr>
          <p:cNvPr id="12" name="AutoShape 12"/>
          <p:cNvSpPr/>
          <p:nvPr/>
        </p:nvSpPr>
        <p:spPr>
          <a:xfrm>
            <a:off x="698500" y="3810000"/>
            <a:ext cx="520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发扬“钉钉子”精神，保持战略定力，一张蓝图绘到底，一任接着一任干。坚决摒弃急功近利的浮躁心态，在持续发力中积小胜为大胜。</a:t>
            </a:r>
            <a:endParaRPr lang="en-US" sz="1100"/>
          </a:p>
        </p:txBody>
      </p:sp>
      <p:sp>
        <p:nvSpPr>
          <p:cNvPr id="13" name="AutoShape 13"/>
          <p:cNvSpPr/>
          <p:nvPr/>
        </p:nvSpPr>
        <p:spPr>
          <a:xfrm>
            <a:off x="508000" y="4699000"/>
            <a:ext cx="5588000" cy="1397000"/>
          </a:xfrm>
          <a:prstGeom prst="roundRect">
            <a:avLst>
              <a:gd name="adj" fmla="val 0"/>
            </a:avLst>
          </a:prstGeom>
          <a:solidFill>
            <a:srgbClr val="C91E25">
              <a:alpha val="4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889500"/>
            <a:ext cx="406400" cy="406400"/>
          </a:xfrm>
          <a:prstGeom prst="rect">
            <a:avLst/>
          </a:prstGeom>
        </p:spPr>
      </p:pic>
      <p:sp>
        <p:nvSpPr>
          <p:cNvPr id="15" name="AutoShape 15"/>
          <p:cNvSpPr/>
          <p:nvPr/>
        </p:nvSpPr>
        <p:spPr>
          <a:xfrm>
            <a:off x="1270000" y="4889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03 担当作为，狠抓落实</a:t>
            </a:r>
            <a:endParaRPr lang="en-US" sz="1100"/>
          </a:p>
        </p:txBody>
      </p:sp>
      <p:sp>
        <p:nvSpPr>
          <p:cNvPr id="16" name="AutoShape 16"/>
          <p:cNvSpPr/>
          <p:nvPr/>
        </p:nvSpPr>
        <p:spPr>
          <a:xfrm>
            <a:off x="698500" y="5397500"/>
            <a:ext cx="520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事不避难、义不逃责，面对矛盾敢于迎难而上。以“时时放心不下”的责任感，大胆地干、坚决地干，创造经得起实践、人民和历史检验的实绩。</a:t>
            </a:r>
            <a:endParaRPr lang="en-US" sz="1100"/>
          </a:p>
        </p:txBody>
      </p:sp>
      <p:sp>
        <p:nvSpPr>
          <p:cNvPr id="17" name="AutoShape 17"/>
          <p:cNvSpPr/>
          <p:nvPr/>
        </p:nvSpPr>
        <p:spPr>
          <a:xfrm>
            <a:off x="6350000" y="1524000"/>
            <a:ext cx="5334000" cy="4572000"/>
          </a:xfrm>
          <a:prstGeom prst="roundRect">
            <a:avLst>
              <a:gd name="adj" fmla="val 0"/>
            </a:avLst>
          </a:prstGeom>
          <a:gradFill rotWithShape="1">
            <a:gsLst>
              <a:gs pos="0">
                <a:srgbClr val="C91E25">
                  <a:alpha val="100000"/>
                </a:srgbClr>
              </a:gs>
              <a:gs pos="100000">
                <a:srgbClr val="8C1419">
                  <a:alpha val="100000"/>
                </a:srgbClr>
              </a:gs>
            </a:gsLst>
            <a:lin ang="2700000"/>
          </a:gra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31000" y="1905000"/>
            <a:ext cx="1143000" cy="1143000"/>
          </a:xfrm>
          <a:prstGeom prst="rect">
            <a:avLst/>
          </a:prstGeom>
        </p:spPr>
      </p:pic>
      <p:sp>
        <p:nvSpPr>
          <p:cNvPr id="19" name="AutoShape 19"/>
          <p:cNvSpPr/>
          <p:nvPr/>
        </p:nvSpPr>
        <p:spPr>
          <a:xfrm>
            <a:off x="6731000" y="3175000"/>
            <a:ext cx="457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政绩之本，在于为民</a:t>
            </a:r>
            <a:endParaRPr lang="en-US" sz="1100"/>
          </a:p>
        </p:txBody>
      </p:sp>
      <p:cxnSp>
        <p:nvCxnSpPr>
          <p:cNvPr id="20" name="Connector 20"/>
          <p:cNvCxnSpPr/>
          <p:nvPr/>
        </p:nvCxnSpPr>
        <p:spPr>
          <a:xfrm rot="-9549">
            <a:off x="6731009" y="3994150"/>
            <a:ext cx="4572000" cy="12700"/>
          </a:xfrm>
          <a:prstGeom prst="straightConnector1">
            <a:avLst/>
          </a:prstGeom>
          <a:solidFill>
            <a:srgbClr val="DEE0E3">
              <a:alpha val="100000"/>
            </a:srgbClr>
          </a:solidFill>
          <a:ln w="12700" cap="flat" cmpd="sng">
            <a:solidFill>
              <a:srgbClr val="FFFFFF">
                <a:alpha val="30000"/>
              </a:srgbClr>
            </a:solidFill>
            <a:prstDash val="solid"/>
            <a:round/>
            <a:headEnd type="none" w="med" len="med"/>
            <a:tailEnd type="none" w="med" len="med"/>
          </a:ln>
        </p:spPr>
      </p:cxnSp>
      <p:sp>
        <p:nvSpPr>
          <p:cNvPr id="21" name="AutoShape 21"/>
          <p:cNvSpPr/>
          <p:nvPr/>
        </p:nvSpPr>
        <p:spPr>
          <a:xfrm>
            <a:off x="6731000" y="4254500"/>
            <a:ext cx="4572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真抓实干是共产党人的实践品质和鲜明品格。政绩不是喊出来的，而是脚踏实地干出来的。唯有始终坚持以人民为中心，把心思用在干事业上，把精力投到抓落实中，才能在新时代的赶考路上交出无愧于人民的答卷。</a:t>
            </a:r>
            <a:endParaRPr lang="en-US" sz="1100"/>
          </a:p>
        </p:txBody>
      </p:sp>
      <p:sp>
        <p:nvSpPr>
          <p:cNvPr id="22" name="AutoShape 22"/>
          <p:cNvSpPr/>
          <p:nvPr/>
        </p:nvSpPr>
        <p:spPr>
          <a:xfrm>
            <a:off x="0" y="6350000"/>
            <a:ext cx="12192000" cy="50800"/>
          </a:xfrm>
          <a:prstGeom prst="roundRect">
            <a:avLst>
              <a:gd name="adj" fmla="val 0"/>
            </a:avLst>
          </a:prstGeom>
          <a:solidFill>
            <a:srgbClr val="D4AF37">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FEE2E2">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DBEAFE">
              <a:alpha val="3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381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正确处理政绩观的几对关系</a:t>
            </a:r>
            <a:endParaRPr lang="en-US" sz="1100"/>
          </a:p>
        </p:txBody>
      </p:sp>
      <p:sp>
        <p:nvSpPr>
          <p:cNvPr id="5" name="AutoShape 5"/>
          <p:cNvSpPr/>
          <p:nvPr/>
        </p:nvSpPr>
        <p:spPr>
          <a:xfrm>
            <a:off x="635000" y="1587500"/>
            <a:ext cx="2667000" cy="558800"/>
          </a:xfrm>
          <a:prstGeom prst="roundRect">
            <a:avLst>
              <a:gd name="adj" fmla="val 0"/>
            </a:avLst>
          </a:prstGeom>
          <a:solidFill>
            <a:srgbClr val="FEF2F2">
              <a:alpha val="100000"/>
            </a:srgbClr>
          </a:solidFill>
          <a:ln w="12700" cap="flat" cmpd="sng">
            <a:solidFill>
              <a:srgbClr val="EF4444">
                <a:alpha val="4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635000" y="1587500"/>
            <a:ext cx="2667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01 对上负责</a:t>
            </a:r>
            <a:endParaRPr lang="en-US" sz="1100"/>
          </a:p>
        </p:txBody>
      </p:sp>
      <p:sp>
        <p:nvSpPr>
          <p:cNvPr id="7" name="AutoShape 7"/>
          <p:cNvSpPr/>
          <p:nvPr/>
        </p:nvSpPr>
        <p:spPr>
          <a:xfrm>
            <a:off x="8890000" y="1587500"/>
            <a:ext cx="2667000" cy="558800"/>
          </a:xfrm>
          <a:prstGeom prst="roundRect">
            <a:avLst>
              <a:gd name="adj" fmla="val 0"/>
            </a:avLst>
          </a:prstGeom>
          <a:solidFill>
            <a:srgbClr val="FEF2F2">
              <a:alpha val="100000"/>
            </a:srgbClr>
          </a:solidFill>
          <a:ln w="12700" cap="flat" cmpd="sng">
            <a:solidFill>
              <a:srgbClr val="EF4444">
                <a:alpha val="4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8890000" y="1587500"/>
            <a:ext cx="2667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对下负责 01</a:t>
            </a:r>
            <a:endParaRPr lang="en-US" sz="1100"/>
          </a:p>
        </p:txBody>
      </p:sp>
      <p:sp>
        <p:nvSpPr>
          <p:cNvPr id="9" name="AutoShape 9"/>
          <p:cNvSpPr/>
          <p:nvPr/>
        </p:nvSpPr>
        <p:spPr>
          <a:xfrm>
            <a:off x="4191000" y="1587500"/>
            <a:ext cx="3810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 本质统一 ➔</a:t>
            </a:r>
            <a:endParaRPr lang="en-US" sz="1100"/>
          </a:p>
        </p:txBody>
      </p:sp>
      <p:sp>
        <p:nvSpPr>
          <p:cNvPr id="10" name="AutoShape 10"/>
          <p:cNvSpPr/>
          <p:nvPr/>
        </p:nvSpPr>
        <p:spPr>
          <a:xfrm>
            <a:off x="635000" y="2286000"/>
            <a:ext cx="5397500" cy="825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762000" y="2349500"/>
            <a:ext cx="514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核心原则：</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把贯彻落实上级决策部署与解决群众急难愁盼问题结合起来，既要确保政令畅通，又要赢得民心所向，实现党性与人民性的高度一致。</a:t>
            </a:r>
            <a:endParaRPr lang="en-US" sz="1100"/>
          </a:p>
        </p:txBody>
      </p:sp>
      <p:sp>
        <p:nvSpPr>
          <p:cNvPr id="12" name="AutoShape 12"/>
          <p:cNvSpPr/>
          <p:nvPr/>
        </p:nvSpPr>
        <p:spPr>
          <a:xfrm>
            <a:off x="6159500" y="2286000"/>
            <a:ext cx="5397500" cy="825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286500" y="2349500"/>
            <a:ext cx="514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坚决反对：</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脱离群众的“唯上论”，杜绝“形象工程”和“政绩工程”，摒弃只看领导眼色、不顾群众感受的官僚主义作风。</a:t>
            </a:r>
            <a:endParaRPr lang="en-US" sz="1100"/>
          </a:p>
        </p:txBody>
      </p:sp>
      <p:cxnSp>
        <p:nvCxnSpPr>
          <p:cNvPr id="14" name="Connector 14"/>
          <p:cNvCxnSpPr/>
          <p:nvPr/>
        </p:nvCxnSpPr>
        <p:spPr>
          <a:xfrm rot="-3997">
            <a:off x="635004" y="3295650"/>
            <a:ext cx="10922000" cy="12700"/>
          </a:xfrm>
          <a:prstGeom prst="straightConnector1">
            <a:avLst/>
          </a:prstGeom>
          <a:solidFill>
            <a:srgbClr val="DEE0E3">
              <a:alpha val="100000"/>
            </a:srgbClr>
          </a:solidFill>
          <a:ln w="12700" cap="flat" cmpd="sng">
            <a:solidFill>
              <a:srgbClr val="E5E7EB">
                <a:alpha val="100000"/>
              </a:srgbClr>
            </a:solidFill>
            <a:prstDash val="dash"/>
            <a:round/>
            <a:headEnd type="none" w="med" len="med"/>
            <a:tailEnd type="none" w="med" len="med"/>
          </a:ln>
        </p:spPr>
      </p:cxnSp>
      <p:sp>
        <p:nvSpPr>
          <p:cNvPr id="15" name="AutoShape 15"/>
          <p:cNvSpPr/>
          <p:nvPr/>
        </p:nvSpPr>
        <p:spPr>
          <a:xfrm>
            <a:off x="635000" y="3492500"/>
            <a:ext cx="2667000" cy="558800"/>
          </a:xfrm>
          <a:prstGeom prst="roundRect">
            <a:avLst>
              <a:gd name="adj" fmla="val 0"/>
            </a:avLst>
          </a:prstGeom>
          <a:solidFill>
            <a:srgbClr val="EFF6FF">
              <a:alpha val="100000"/>
            </a:srgbClr>
          </a:solidFill>
          <a:ln w="12700" cap="flat" cmpd="sng">
            <a:solidFill>
              <a:srgbClr val="3B82F6">
                <a:alpha val="4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35000" y="3492500"/>
            <a:ext cx="2667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02 显绩为本</a:t>
            </a:r>
            <a:endParaRPr lang="en-US" sz="1100"/>
          </a:p>
        </p:txBody>
      </p:sp>
      <p:sp>
        <p:nvSpPr>
          <p:cNvPr id="17" name="AutoShape 17"/>
          <p:cNvSpPr/>
          <p:nvPr/>
        </p:nvSpPr>
        <p:spPr>
          <a:xfrm>
            <a:off x="8890000" y="3492500"/>
            <a:ext cx="2667000" cy="558800"/>
          </a:xfrm>
          <a:prstGeom prst="roundRect">
            <a:avLst>
              <a:gd name="adj" fmla="val 0"/>
            </a:avLst>
          </a:prstGeom>
          <a:solidFill>
            <a:srgbClr val="EFF6FF">
              <a:alpha val="100000"/>
            </a:srgbClr>
          </a:solidFill>
          <a:ln w="12700" cap="flat" cmpd="sng">
            <a:solidFill>
              <a:srgbClr val="3B82F6">
                <a:alpha val="4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890000" y="3492500"/>
            <a:ext cx="2667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潜绩为基 02</a:t>
            </a:r>
            <a:endParaRPr lang="en-US" sz="1100"/>
          </a:p>
        </p:txBody>
      </p:sp>
      <p:sp>
        <p:nvSpPr>
          <p:cNvPr id="19" name="AutoShape 19"/>
          <p:cNvSpPr/>
          <p:nvPr/>
        </p:nvSpPr>
        <p:spPr>
          <a:xfrm>
            <a:off x="4191000" y="3492500"/>
            <a:ext cx="3810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 辩证统一 ➔</a:t>
            </a:r>
            <a:endParaRPr lang="en-US" sz="1100"/>
          </a:p>
        </p:txBody>
      </p:sp>
      <p:sp>
        <p:nvSpPr>
          <p:cNvPr id="20" name="AutoShape 20"/>
          <p:cNvSpPr/>
          <p:nvPr/>
        </p:nvSpPr>
        <p:spPr>
          <a:xfrm>
            <a:off x="635000" y="4191000"/>
            <a:ext cx="5397500" cy="825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762000" y="4254500"/>
            <a:ext cx="514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抓实显绩：</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聚焦民生改善、就业增收、环境优化等群众看得见、摸得着的实事，让发展成果及时惠及于民，提升群众获得感。</a:t>
            </a:r>
            <a:endParaRPr lang="en-US" sz="1100"/>
          </a:p>
        </p:txBody>
      </p:sp>
      <p:sp>
        <p:nvSpPr>
          <p:cNvPr id="22" name="AutoShape 22"/>
          <p:cNvSpPr/>
          <p:nvPr/>
        </p:nvSpPr>
        <p:spPr>
          <a:xfrm>
            <a:off x="6159500" y="4191000"/>
            <a:ext cx="5397500" cy="825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6286500" y="4254500"/>
            <a:ext cx="514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深耕潜绩：</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甘做铺垫工作，甘抓未成之事，扎实推进生态保护、基础科研、人才培养等利长远、打基础的工作，为未来发展蓄力。</a:t>
            </a:r>
            <a:endParaRPr lang="en-US" sz="1100"/>
          </a:p>
        </p:txBody>
      </p:sp>
      <p:cxnSp>
        <p:nvCxnSpPr>
          <p:cNvPr id="24" name="Connector 24"/>
          <p:cNvCxnSpPr/>
          <p:nvPr/>
        </p:nvCxnSpPr>
        <p:spPr>
          <a:xfrm rot="-3997">
            <a:off x="635004" y="5137150"/>
            <a:ext cx="10922000" cy="12700"/>
          </a:xfrm>
          <a:prstGeom prst="straightConnector1">
            <a:avLst/>
          </a:prstGeom>
          <a:solidFill>
            <a:srgbClr val="DEE0E3">
              <a:alpha val="100000"/>
            </a:srgbClr>
          </a:solidFill>
          <a:ln w="12700" cap="flat" cmpd="sng">
            <a:solidFill>
              <a:srgbClr val="E5E7EB">
                <a:alpha val="100000"/>
              </a:srgbClr>
            </a:solidFill>
            <a:prstDash val="dash"/>
            <a:round/>
            <a:headEnd type="none" w="med" len="med"/>
            <a:tailEnd type="none" w="med" len="med"/>
          </a:ln>
        </p:spPr>
      </p:cxnSp>
      <p:sp>
        <p:nvSpPr>
          <p:cNvPr id="25" name="AutoShape 25"/>
          <p:cNvSpPr/>
          <p:nvPr/>
        </p:nvSpPr>
        <p:spPr>
          <a:xfrm>
            <a:off x="635000" y="5270500"/>
            <a:ext cx="2667000" cy="558800"/>
          </a:xfrm>
          <a:prstGeom prst="roundRect">
            <a:avLst>
              <a:gd name="adj" fmla="val 0"/>
            </a:avLst>
          </a:prstGeom>
          <a:solidFill>
            <a:srgbClr val="ECFDF5">
              <a:alpha val="100000"/>
            </a:srgbClr>
          </a:solidFill>
          <a:ln w="12700" cap="flat" cmpd="sng">
            <a:solidFill>
              <a:srgbClr val="10B981">
                <a:alpha val="40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635000" y="5270500"/>
            <a:ext cx="2667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065F46"/>
                </a:solidFill>
                <a:latin typeface="Noto Sans SC" panose="020B0200000000000000" charset="-122"/>
                <a:ea typeface="Noto Sans SC" panose="020B0200000000000000" charset="-122"/>
                <a:cs typeface="Noto Sans SC" panose="020B0200000000000000" charset="-122"/>
                <a:sym typeface="Noto Sans SC" panose="020B0200000000000000" charset="-122"/>
              </a:rPr>
              <a:t>03 短期效益</a:t>
            </a:r>
            <a:endParaRPr lang="en-US" sz="1100"/>
          </a:p>
        </p:txBody>
      </p:sp>
      <p:sp>
        <p:nvSpPr>
          <p:cNvPr id="27" name="AutoShape 27"/>
          <p:cNvSpPr/>
          <p:nvPr/>
        </p:nvSpPr>
        <p:spPr>
          <a:xfrm>
            <a:off x="8890000" y="5270500"/>
            <a:ext cx="2667000" cy="558800"/>
          </a:xfrm>
          <a:prstGeom prst="roundRect">
            <a:avLst>
              <a:gd name="adj" fmla="val 0"/>
            </a:avLst>
          </a:prstGeom>
          <a:solidFill>
            <a:srgbClr val="ECFDF5">
              <a:alpha val="100000"/>
            </a:srgbClr>
          </a:solidFill>
          <a:ln w="12700" cap="flat" cmpd="sng">
            <a:solidFill>
              <a:srgbClr val="10B981">
                <a:alpha val="4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8890000" y="5270500"/>
            <a:ext cx="2667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065F46"/>
                </a:solidFill>
                <a:latin typeface="Noto Sans SC" panose="020B0200000000000000" charset="-122"/>
                <a:ea typeface="Noto Sans SC" panose="020B0200000000000000" charset="-122"/>
                <a:cs typeface="Noto Sans SC" panose="020B0200000000000000" charset="-122"/>
                <a:sym typeface="Noto Sans SC" panose="020B0200000000000000" charset="-122"/>
              </a:rPr>
              <a:t>长远发展 03</a:t>
            </a:r>
            <a:endParaRPr lang="en-US" sz="1100"/>
          </a:p>
        </p:txBody>
      </p:sp>
      <p:sp>
        <p:nvSpPr>
          <p:cNvPr id="29" name="AutoShape 29"/>
          <p:cNvSpPr/>
          <p:nvPr/>
        </p:nvSpPr>
        <p:spPr>
          <a:xfrm>
            <a:off x="4191000" y="5270500"/>
            <a:ext cx="3810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 有机统一 ➔</a:t>
            </a:r>
            <a:endParaRPr lang="en-US" sz="1100"/>
          </a:p>
        </p:txBody>
      </p:sp>
      <p:sp>
        <p:nvSpPr>
          <p:cNvPr id="30" name="AutoShape 30"/>
          <p:cNvSpPr/>
          <p:nvPr/>
        </p:nvSpPr>
        <p:spPr>
          <a:xfrm>
            <a:off x="635000" y="5842000"/>
            <a:ext cx="5397500" cy="7620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762000" y="5905500"/>
            <a:ext cx="5143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立足当下：</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稳扎稳打完成阶段性目标，坚决防止寅吃卯粮、透支未来的短期行为，确保发展质量。</a:t>
            </a:r>
            <a:endParaRPr lang="en-US" sz="1100"/>
          </a:p>
        </p:txBody>
      </p:sp>
      <p:sp>
        <p:nvSpPr>
          <p:cNvPr id="32" name="AutoShape 32"/>
          <p:cNvSpPr/>
          <p:nvPr/>
        </p:nvSpPr>
        <p:spPr>
          <a:xfrm>
            <a:off x="6159500" y="5842000"/>
            <a:ext cx="5397500" cy="7620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p>
        </p:txBody>
      </p:sp>
      <p:sp>
        <p:nvSpPr>
          <p:cNvPr id="33" name="AutoShape 33"/>
          <p:cNvSpPr/>
          <p:nvPr/>
        </p:nvSpPr>
        <p:spPr>
          <a:xfrm>
            <a:off x="6286500" y="5905500"/>
            <a:ext cx="5143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着眼未来：</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树立“功成不必在我、功成必定有我”的境界，坚持一张蓝图绘到底，推动可持续发展。</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635000" y="-635000"/>
            <a:ext cx="2540000" cy="254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0" y="5080000"/>
            <a:ext cx="3175000" cy="3175000"/>
          </a:xfrm>
          <a:prstGeom prst="ellipse">
            <a:avLst/>
          </a:prstGeom>
          <a:solidFill>
            <a:srgbClr val="10B981">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坚决纠治政绩观偏差</a:t>
            </a:r>
            <a:endParaRPr lang="en-US" sz="1100"/>
          </a:p>
        </p:txBody>
      </p:sp>
      <p:sp>
        <p:nvSpPr>
          <p:cNvPr id="5" name="AutoShape 5"/>
          <p:cNvSpPr/>
          <p:nvPr/>
        </p:nvSpPr>
        <p:spPr>
          <a:xfrm>
            <a:off x="508000" y="1397000"/>
            <a:ext cx="5397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 常见政绩观偏差表现</a:t>
            </a:r>
            <a:endParaRPr lang="en-US" sz="1100"/>
          </a:p>
        </p:txBody>
      </p:sp>
      <p:sp>
        <p:nvSpPr>
          <p:cNvPr id="6" name="AutoShape 6"/>
          <p:cNvSpPr/>
          <p:nvPr/>
        </p:nvSpPr>
        <p:spPr>
          <a:xfrm>
            <a:off x="508000" y="2032000"/>
            <a:ext cx="5397500" cy="787400"/>
          </a:xfrm>
          <a:prstGeom prst="roundRect">
            <a:avLst>
              <a:gd name="adj" fmla="val 0"/>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508000" y="2032000"/>
            <a:ext cx="76200" cy="7874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2247900"/>
            <a:ext cx="355600" cy="355600"/>
          </a:xfrm>
          <a:prstGeom prst="rect">
            <a:avLst/>
          </a:prstGeom>
        </p:spPr>
      </p:pic>
      <p:sp>
        <p:nvSpPr>
          <p:cNvPr id="9" name="AutoShape 9"/>
          <p:cNvSpPr/>
          <p:nvPr/>
        </p:nvSpPr>
        <p:spPr>
          <a:xfrm>
            <a:off x="1270000" y="2070100"/>
            <a:ext cx="4572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01 重显绩轻潜绩</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热衷“短平快”项目，忽视打基础、利长远的潜绩工作，追求立竿见影的表面成效，缺乏久久为功的定力。</a:t>
            </a:r>
            <a:endParaRPr lang="en-US" sz="1100"/>
          </a:p>
        </p:txBody>
      </p:sp>
      <p:sp>
        <p:nvSpPr>
          <p:cNvPr id="10" name="AutoShape 10"/>
          <p:cNvSpPr/>
          <p:nvPr/>
        </p:nvSpPr>
        <p:spPr>
          <a:xfrm>
            <a:off x="508000" y="2921000"/>
            <a:ext cx="5397500" cy="787400"/>
          </a:xfrm>
          <a:prstGeom prst="roundRect">
            <a:avLst>
              <a:gd name="adj" fmla="val 0"/>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508000" y="2921000"/>
            <a:ext cx="76200" cy="7874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3136900"/>
            <a:ext cx="355600" cy="355600"/>
          </a:xfrm>
          <a:prstGeom prst="rect">
            <a:avLst/>
          </a:prstGeom>
        </p:spPr>
      </p:pic>
      <p:sp>
        <p:nvSpPr>
          <p:cNvPr id="13" name="AutoShape 13"/>
          <p:cNvSpPr/>
          <p:nvPr/>
        </p:nvSpPr>
        <p:spPr>
          <a:xfrm>
            <a:off x="1270000" y="2959100"/>
            <a:ext cx="4572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02 重数量轻质量</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简单以GDP增长率论英雄，盲目追求增速而忽视发展质量与效益，甚至不惜牺牲环境、透支未来换取短期指标。</a:t>
            </a:r>
            <a:endParaRPr lang="en-US" sz="1100"/>
          </a:p>
        </p:txBody>
      </p:sp>
      <p:sp>
        <p:nvSpPr>
          <p:cNvPr id="14" name="AutoShape 14"/>
          <p:cNvSpPr/>
          <p:nvPr/>
        </p:nvSpPr>
        <p:spPr>
          <a:xfrm>
            <a:off x="508000" y="3810000"/>
            <a:ext cx="5397500" cy="787400"/>
          </a:xfrm>
          <a:prstGeom prst="roundRect">
            <a:avLst>
              <a:gd name="adj" fmla="val 0"/>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08000" y="3810000"/>
            <a:ext cx="76200" cy="7874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4025900"/>
            <a:ext cx="355600" cy="355600"/>
          </a:xfrm>
          <a:prstGeom prst="rect">
            <a:avLst/>
          </a:prstGeom>
        </p:spPr>
      </p:pic>
      <p:sp>
        <p:nvSpPr>
          <p:cNvPr id="17" name="AutoShape 17"/>
          <p:cNvSpPr/>
          <p:nvPr/>
        </p:nvSpPr>
        <p:spPr>
          <a:xfrm>
            <a:off x="1270000" y="3848100"/>
            <a:ext cx="4572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03 重形式轻实效</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搞花架子、做表面文章，打造脱离实际需求的“形象工程”，劳民伤财却无实际惠民效果，背离求真务实。</a:t>
            </a:r>
            <a:endParaRPr lang="en-US" sz="1100"/>
          </a:p>
        </p:txBody>
      </p:sp>
      <p:sp>
        <p:nvSpPr>
          <p:cNvPr id="18" name="AutoShape 18"/>
          <p:cNvSpPr/>
          <p:nvPr/>
        </p:nvSpPr>
        <p:spPr>
          <a:xfrm>
            <a:off x="508000" y="4699000"/>
            <a:ext cx="5397500" cy="787400"/>
          </a:xfrm>
          <a:prstGeom prst="roundRect">
            <a:avLst>
              <a:gd name="adj" fmla="val 0"/>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508000" y="4699000"/>
            <a:ext cx="76200" cy="7874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4914900"/>
            <a:ext cx="355600" cy="355600"/>
          </a:xfrm>
          <a:prstGeom prst="rect">
            <a:avLst/>
          </a:prstGeom>
        </p:spPr>
      </p:pic>
      <p:sp>
        <p:nvSpPr>
          <p:cNvPr id="21" name="AutoShape 21"/>
          <p:cNvSpPr/>
          <p:nvPr/>
        </p:nvSpPr>
        <p:spPr>
          <a:xfrm>
            <a:off x="1270000" y="4737100"/>
            <a:ext cx="4572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04 重当前轻长远</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只顾任期内短期政绩，缺乏长远规划，甚至出现“新官不理旧账”，导致政策缺乏延续性，发展后劲不足。</a:t>
            </a:r>
            <a:endParaRPr lang="en-US" sz="1100"/>
          </a:p>
        </p:txBody>
      </p:sp>
      <p:sp>
        <p:nvSpPr>
          <p:cNvPr id="22" name="AutoShape 22"/>
          <p:cNvSpPr/>
          <p:nvPr/>
        </p:nvSpPr>
        <p:spPr>
          <a:xfrm>
            <a:off x="508000" y="5588000"/>
            <a:ext cx="5397500" cy="787400"/>
          </a:xfrm>
          <a:prstGeom prst="roundRect">
            <a:avLst>
              <a:gd name="adj" fmla="val 0"/>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508000" y="5588000"/>
            <a:ext cx="76200" cy="7874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5803900"/>
            <a:ext cx="355600" cy="355600"/>
          </a:xfrm>
          <a:prstGeom prst="rect">
            <a:avLst/>
          </a:prstGeom>
        </p:spPr>
      </p:pic>
      <p:sp>
        <p:nvSpPr>
          <p:cNvPr id="25" name="AutoShape 25"/>
          <p:cNvSpPr/>
          <p:nvPr/>
        </p:nvSpPr>
        <p:spPr>
          <a:xfrm>
            <a:off x="1270000" y="5626100"/>
            <a:ext cx="4572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05 重上级轻群众</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唯上不唯实，将上级评价凌驾于群众利益之上，忽视群众的急难愁盼，背离了为人民服务的根本宗旨。</a:t>
            </a:r>
            <a:endParaRPr lang="en-US" sz="1100"/>
          </a:p>
        </p:txBody>
      </p:sp>
      <p:sp>
        <p:nvSpPr>
          <p:cNvPr id="26" name="AutoShape 26"/>
          <p:cNvSpPr/>
          <p:nvPr/>
        </p:nvSpPr>
        <p:spPr>
          <a:xfrm>
            <a:off x="6286500" y="1397000"/>
            <a:ext cx="5397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10B981"/>
                </a:solidFill>
                <a:latin typeface="Noto Sans SC" panose="020B0200000000000000" charset="-122"/>
                <a:ea typeface="Noto Sans SC" panose="020B0200000000000000" charset="-122"/>
                <a:cs typeface="Noto Sans SC" panose="020B0200000000000000" charset="-122"/>
                <a:sym typeface="Noto Sans SC" panose="020B0200000000000000" charset="-122"/>
              </a:rPr>
              <a:t>✅ 树立正确政绩观的纠治路径</a:t>
            </a:r>
            <a:endParaRPr lang="en-US" sz="1100"/>
          </a:p>
        </p:txBody>
      </p:sp>
      <p:sp>
        <p:nvSpPr>
          <p:cNvPr id="27" name="AutoShape 27"/>
          <p:cNvSpPr/>
          <p:nvPr/>
        </p:nvSpPr>
        <p:spPr>
          <a:xfrm>
            <a:off x="6286500" y="2032000"/>
            <a:ext cx="5397500" cy="1079500"/>
          </a:xfrm>
          <a:prstGeom prst="roundRect">
            <a:avLst>
              <a:gd name="adj" fmla="val 0"/>
            </a:avLst>
          </a:prstGeom>
          <a:solidFill>
            <a:srgbClr val="ECFDF5">
              <a:alpha val="100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6286500" y="2032000"/>
            <a:ext cx="76200" cy="1079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9" name="Picture 2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387600"/>
            <a:ext cx="381000" cy="381000"/>
          </a:xfrm>
          <a:prstGeom prst="rect">
            <a:avLst/>
          </a:prstGeom>
        </p:spPr>
      </p:pic>
      <p:sp>
        <p:nvSpPr>
          <p:cNvPr id="30" name="AutoShape 30"/>
          <p:cNvSpPr/>
          <p:nvPr/>
        </p:nvSpPr>
        <p:spPr>
          <a:xfrm>
            <a:off x="7048500" y="20955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047857"/>
                </a:solidFill>
                <a:latin typeface="Noto Sans SC" panose="020B0200000000000000" charset="-122"/>
                <a:ea typeface="Noto Sans SC" panose="020B0200000000000000" charset="-122"/>
                <a:cs typeface="Noto Sans SC" panose="020B0200000000000000" charset="-122"/>
                <a:sym typeface="Noto Sans SC" panose="020B0200000000000000" charset="-122"/>
              </a:rPr>
              <a:t>固本培元：强化党性教育</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深入学习贯彻习近平新时代中国特色社会主义思想，深刻理解“政绩为谁而树”，树立“功成不必在我，功成必定有我”的历史担当，从思想源头校准政绩坐标。</a:t>
            </a:r>
            <a:endParaRPr lang="en-US" sz="1100"/>
          </a:p>
        </p:txBody>
      </p:sp>
      <p:sp>
        <p:nvSpPr>
          <p:cNvPr id="31" name="AutoShape 31"/>
          <p:cNvSpPr/>
          <p:nvPr/>
        </p:nvSpPr>
        <p:spPr>
          <a:xfrm>
            <a:off x="6286500" y="3175000"/>
            <a:ext cx="5397500" cy="1079500"/>
          </a:xfrm>
          <a:prstGeom prst="roundRect">
            <a:avLst>
              <a:gd name="adj" fmla="val 0"/>
            </a:avLst>
          </a:prstGeom>
          <a:solidFill>
            <a:srgbClr val="ECFDF5">
              <a:alpha val="100000"/>
            </a:srgbClr>
          </a:solidFill>
          <a:ln w="25400" cap="flat" cmpd="sng">
            <a:noFill/>
            <a:prstDash val="solid"/>
            <a:round/>
          </a:ln>
        </p:spPr>
        <p:txBody>
          <a:bodyPr vert="horz" wrap="square" lIns="63500" tIns="63500" rIns="63500" bIns="63500" rtlCol="0" anchor="ctr"/>
          <a:lstStyle/>
          <a:p>
            <a:pPr algn="ctr">
              <a:defRPr/>
            </a:pPr>
          </a:p>
        </p:txBody>
      </p:sp>
      <p:sp>
        <p:nvSpPr>
          <p:cNvPr id="32" name="AutoShape 32"/>
          <p:cNvSpPr/>
          <p:nvPr/>
        </p:nvSpPr>
        <p:spPr>
          <a:xfrm>
            <a:off x="6286500" y="3175000"/>
            <a:ext cx="76200" cy="1079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3" name="Picture 3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530600"/>
            <a:ext cx="381000" cy="381000"/>
          </a:xfrm>
          <a:prstGeom prst="rect">
            <a:avLst/>
          </a:prstGeom>
        </p:spPr>
      </p:pic>
      <p:sp>
        <p:nvSpPr>
          <p:cNvPr id="34" name="AutoShape 34"/>
          <p:cNvSpPr/>
          <p:nvPr/>
        </p:nvSpPr>
        <p:spPr>
          <a:xfrm>
            <a:off x="7048500" y="32385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047857"/>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鲜明导向：完善考核评价体系</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破除“唯GDP”论，将民生改善、生态保护、安全稳定、长远发展纳入考核，以考核“指挥棒”引导干部把精力放在为民办实事、谋长远发展上。</a:t>
            </a:r>
            <a:endParaRPr lang="en-US" sz="1100"/>
          </a:p>
        </p:txBody>
      </p:sp>
      <p:sp>
        <p:nvSpPr>
          <p:cNvPr id="35" name="AutoShape 35"/>
          <p:cNvSpPr/>
          <p:nvPr/>
        </p:nvSpPr>
        <p:spPr>
          <a:xfrm>
            <a:off x="6286500" y="4254500"/>
            <a:ext cx="5397500" cy="1079500"/>
          </a:xfrm>
          <a:prstGeom prst="roundRect">
            <a:avLst>
              <a:gd name="adj" fmla="val 0"/>
            </a:avLst>
          </a:prstGeom>
          <a:solidFill>
            <a:srgbClr val="ECFDF5">
              <a:alpha val="100000"/>
            </a:srgbClr>
          </a:solidFill>
          <a:ln w="25400" cap="flat" cmpd="sng">
            <a:noFill/>
            <a:prstDash val="solid"/>
            <a:round/>
          </a:ln>
        </p:spPr>
        <p:txBody>
          <a:bodyPr vert="horz" wrap="square" lIns="63500" tIns="63500" rIns="63500" bIns="63500" rtlCol="0" anchor="ctr"/>
          <a:lstStyle/>
          <a:p>
            <a:pPr algn="ctr">
              <a:defRPr/>
            </a:pPr>
          </a:p>
        </p:txBody>
      </p:sp>
      <p:sp>
        <p:nvSpPr>
          <p:cNvPr id="36" name="AutoShape 36"/>
          <p:cNvSpPr/>
          <p:nvPr/>
        </p:nvSpPr>
        <p:spPr>
          <a:xfrm>
            <a:off x="6286500" y="4254500"/>
            <a:ext cx="76200" cy="1079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7" name="Picture 3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4610100"/>
            <a:ext cx="381000" cy="381000"/>
          </a:xfrm>
          <a:prstGeom prst="rect">
            <a:avLst/>
          </a:prstGeom>
        </p:spPr>
      </p:pic>
      <p:sp>
        <p:nvSpPr>
          <p:cNvPr id="38" name="AutoShape 38"/>
          <p:cNvSpPr/>
          <p:nvPr/>
        </p:nvSpPr>
        <p:spPr>
          <a:xfrm>
            <a:off x="7048500" y="43180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047857"/>
                </a:solidFill>
                <a:latin typeface="Noto Sans SC" panose="020B0200000000000000" charset="-122"/>
                <a:ea typeface="Noto Sans SC" panose="020B0200000000000000" charset="-122"/>
                <a:cs typeface="Noto Sans SC" panose="020B0200000000000000" charset="-122"/>
                <a:sym typeface="Noto Sans SC" panose="020B0200000000000000" charset="-122"/>
              </a:rPr>
              <a:t>严明纪律：强化监督问责</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健全全方位监督机制，严查数据造假、虚报浮夸及劳民伤财的“形象工程”，对政绩观扭曲造成严重后果的，坚决追责问责，形成有力震慑。</a:t>
            </a:r>
            <a:endParaRPr lang="en-US" sz="1100"/>
          </a:p>
        </p:txBody>
      </p:sp>
      <p:sp>
        <p:nvSpPr>
          <p:cNvPr id="39" name="AutoShape 39"/>
          <p:cNvSpPr/>
          <p:nvPr/>
        </p:nvSpPr>
        <p:spPr>
          <a:xfrm>
            <a:off x="6286500" y="5334000"/>
            <a:ext cx="5397500" cy="1079500"/>
          </a:xfrm>
          <a:prstGeom prst="roundRect">
            <a:avLst>
              <a:gd name="adj" fmla="val 0"/>
            </a:avLst>
          </a:prstGeom>
          <a:solidFill>
            <a:srgbClr val="ECFDF5">
              <a:alpha val="100000"/>
            </a:srgbClr>
          </a:solidFill>
          <a:ln w="25400" cap="flat" cmpd="sng">
            <a:noFill/>
            <a:prstDash val="solid"/>
            <a:round/>
          </a:ln>
        </p:spPr>
        <p:txBody>
          <a:bodyPr vert="horz" wrap="square" lIns="63500" tIns="63500" rIns="63500" bIns="63500" rtlCol="0" anchor="ctr"/>
          <a:lstStyle/>
          <a:p>
            <a:pPr algn="ctr">
              <a:defRPr/>
            </a:pPr>
          </a:p>
        </p:txBody>
      </p:sp>
      <p:sp>
        <p:nvSpPr>
          <p:cNvPr id="40" name="AutoShape 40"/>
          <p:cNvSpPr/>
          <p:nvPr/>
        </p:nvSpPr>
        <p:spPr>
          <a:xfrm>
            <a:off x="6286500" y="5334000"/>
            <a:ext cx="76200" cy="1079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41" name="Picture 4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5689600"/>
            <a:ext cx="381000" cy="381000"/>
          </a:xfrm>
          <a:prstGeom prst="rect">
            <a:avLst/>
          </a:prstGeom>
        </p:spPr>
      </p:pic>
      <p:sp>
        <p:nvSpPr>
          <p:cNvPr id="42" name="AutoShape 42"/>
          <p:cNvSpPr/>
          <p:nvPr/>
        </p:nvSpPr>
        <p:spPr>
          <a:xfrm>
            <a:off x="7048500" y="53975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047857"/>
                </a:solidFill>
                <a:latin typeface="Noto Sans SC" panose="020B0200000000000000" charset="-122"/>
                <a:ea typeface="Noto Sans SC" panose="020B0200000000000000" charset="-122"/>
                <a:cs typeface="Noto Sans SC" panose="020B0200000000000000" charset="-122"/>
                <a:sym typeface="Noto Sans SC" panose="020B0200000000000000" charset="-122"/>
              </a:rPr>
              <a:t>长效保障：健全制度机制</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把树立正确政绩观融入干部选拔、任用、管理全过程，完善决策监督与责任追究闭环，推动政绩观建设常态化长效化，从制度上杜绝偏差。</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420B0B">
                <a:alpha val="100000"/>
              </a:srgbClr>
            </a:gs>
            <a:gs pos="100000">
              <a:srgbClr val="5A0F0F">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1270000" y="-1270000"/>
            <a:ext cx="3810000" cy="3810000"/>
          </a:xfrm>
          <a:prstGeom prst="ellipse">
            <a:avLst/>
          </a:prstGeom>
          <a:solidFill>
            <a:srgbClr val="F5D599">
              <a:alpha val="8000"/>
            </a:srgbClr>
          </a:solidFill>
          <a:ln cap="flat" cmpd="sng">
            <a:solidFill>
              <a:srgbClr val="DCB773">
                <a:alpha val="8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9652000" y="4318000"/>
            <a:ext cx="5080000" cy="5080000"/>
          </a:xfrm>
          <a:prstGeom prst="ellipse">
            <a:avLst/>
          </a:prstGeom>
          <a:solidFill>
            <a:srgbClr val="F5D599">
              <a:alpha val="8000"/>
            </a:srgbClr>
          </a:solidFill>
          <a:ln cap="flat" cmpd="sng">
            <a:solidFill>
              <a:srgbClr val="DCB773">
                <a:alpha val="8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0" y="1524000"/>
            <a:ext cx="12192000" cy="254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9000" b="1" i="0" u="none" strike="noStrike">
                <a:solidFill>
                  <a:srgbClr val="F5D599"/>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5" name="AutoShape 5"/>
          <p:cNvSpPr/>
          <p:nvPr/>
        </p:nvSpPr>
        <p:spPr>
          <a:xfrm>
            <a:off x="0" y="4191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牢牢把握正确意识形态</a:t>
            </a:r>
            <a:endParaRPr lang="en-US" sz="1100"/>
          </a:p>
        </p:txBody>
      </p:sp>
      <p:sp>
        <p:nvSpPr>
          <p:cNvPr id="6" name="AutoShape 6"/>
          <p:cNvSpPr/>
          <p:nvPr/>
        </p:nvSpPr>
        <p:spPr>
          <a:xfrm>
            <a:off x="0" y="50165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spc="200">
                <a:solidFill>
                  <a:srgbClr val="FFFFFF">
                    <a:alpha val="50196"/>
                  </a:srgbClr>
                </a:solidFill>
                <a:latin typeface="Arial" panose="020B0604020202020204"/>
                <a:ea typeface="Arial" panose="020B0604020202020204"/>
                <a:cs typeface="Arial" panose="020B0604020202020204"/>
                <a:sym typeface="Arial" panose="020B0604020202020204"/>
              </a:rPr>
              <a:t>Firmly Grasp Correct Ideology</a:t>
            </a:r>
            <a:endParaRPr lang="en-US" sz="1100"/>
          </a:p>
        </p:txBody>
      </p:sp>
      <p:sp>
        <p:nvSpPr>
          <p:cNvPr id="7" name="AutoShape 7"/>
          <p:cNvSpPr/>
          <p:nvPr/>
        </p:nvSpPr>
        <p:spPr>
          <a:xfrm>
            <a:off x="2286000" y="5918200"/>
            <a:ext cx="1524000" cy="12700"/>
          </a:xfrm>
          <a:prstGeom prst="roundRect">
            <a:avLst>
              <a:gd name="adj" fmla="val 0"/>
            </a:avLst>
          </a:prstGeom>
          <a:solidFill>
            <a:srgbClr val="F5D599">
              <a:alpha val="3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318000" y="5905500"/>
            <a:ext cx="3556000" cy="38100"/>
          </a:xfrm>
          <a:prstGeom prst="roundRect">
            <a:avLst>
              <a:gd name="adj" fmla="val 0"/>
            </a:avLst>
          </a:prstGeom>
          <a:solidFill>
            <a:srgbClr val="F5D599">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8382000" y="5918200"/>
            <a:ext cx="1524000" cy="12700"/>
          </a:xfrm>
          <a:prstGeom prst="roundRect">
            <a:avLst>
              <a:gd name="adj" fmla="val 0"/>
            </a:avLst>
          </a:prstGeom>
          <a:solidFill>
            <a:srgbClr val="F5D599">
              <a:alpha val="3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3175000" cy="3175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意识形态工作的极端重要性</a:t>
            </a:r>
            <a:endParaRPr lang="en-US" sz="1100"/>
          </a:p>
        </p:txBody>
      </p:sp>
      <p:sp>
        <p:nvSpPr>
          <p:cNvPr id="5" name="AutoShape 5"/>
          <p:cNvSpPr/>
          <p:nvPr/>
        </p:nvSpPr>
        <p:spPr>
          <a:xfrm>
            <a:off x="508000" y="1524000"/>
            <a:ext cx="11176000" cy="1016000"/>
          </a:xfrm>
          <a:prstGeom prst="roundRect">
            <a:avLst>
              <a:gd name="adj" fmla="val 0"/>
            </a:avLst>
          </a:prstGeom>
          <a:solidFill>
            <a:srgbClr val="FCF3CF">
              <a:alpha val="4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635000" y="1676400"/>
            <a:ext cx="1092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800" b="1" i="0" u="none" strike="noStrike">
                <a:solidFill>
                  <a:srgbClr val="B45309"/>
                </a:solidFill>
                <a:latin typeface="Noto Sans SC" panose="020B0200000000000000" charset="-122"/>
                <a:ea typeface="Noto Sans SC" panose="020B0200000000000000" charset="-122"/>
                <a:cs typeface="Noto Sans SC" panose="020B0200000000000000" charset="-122"/>
                <a:sym typeface="Noto Sans SC" panose="020B0200000000000000" charset="-122"/>
              </a:rPr>
              <a:t>“意识形态工作是为国家立心、为民族立魂的极端重要工作”</a:t>
            </a:r>
            <a:endParaRPr lang="en-US" sz="1100"/>
          </a:p>
        </p:txBody>
      </p:sp>
      <p:sp>
        <p:nvSpPr>
          <p:cNvPr id="7" name="AutoShape 7"/>
          <p:cNvSpPr/>
          <p:nvPr/>
        </p:nvSpPr>
        <p:spPr>
          <a:xfrm>
            <a:off x="508000" y="2921000"/>
            <a:ext cx="3556000" cy="3302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175000"/>
            <a:ext cx="609600" cy="609600"/>
          </a:xfrm>
          <a:prstGeom prst="ellipse">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3327400"/>
            <a:ext cx="304800" cy="304800"/>
          </a:xfrm>
          <a:prstGeom prst="rect">
            <a:avLst/>
          </a:prstGeom>
        </p:spPr>
      </p:pic>
      <p:sp>
        <p:nvSpPr>
          <p:cNvPr id="10" name="AutoShape 10"/>
          <p:cNvSpPr/>
          <p:nvPr/>
        </p:nvSpPr>
        <p:spPr>
          <a:xfrm>
            <a:off x="1460500" y="3175000"/>
            <a:ext cx="2540000" cy="609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事关党的前途命运</a:t>
            </a:r>
            <a:endParaRPr lang="en-US" sz="1100"/>
          </a:p>
        </p:txBody>
      </p:sp>
      <p:cxnSp>
        <p:nvCxnSpPr>
          <p:cNvPr id="11" name="Connector 11"/>
          <p:cNvCxnSpPr/>
          <p:nvPr/>
        </p:nvCxnSpPr>
        <p:spPr>
          <a:xfrm rot="-14323">
            <a:off x="762013" y="3994150"/>
            <a:ext cx="3048000" cy="12700"/>
          </a:xfrm>
          <a:prstGeom prst="straightConnector1">
            <a:avLst/>
          </a:prstGeom>
          <a:solidFill>
            <a:srgbClr val="DEE0E3">
              <a:alpha val="100000"/>
            </a:srgbClr>
          </a:solidFill>
          <a:ln w="12700" cap="flat" cmpd="sng">
            <a:solidFill>
              <a:srgbClr val="DC2626">
                <a:alpha val="20000"/>
              </a:srgbClr>
            </a:solidFill>
            <a:prstDash val="solid"/>
            <a:round/>
            <a:headEnd type="none" w="med" len="med"/>
            <a:tailEnd type="none" w="med" len="med"/>
          </a:ln>
        </p:spPr>
      </p:cxnSp>
      <p:sp>
        <p:nvSpPr>
          <p:cNvPr id="12" name="AutoShape 12"/>
          <p:cNvSpPr/>
          <p:nvPr/>
        </p:nvSpPr>
        <p:spPr>
          <a:xfrm>
            <a:off x="762000" y="41910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意识形态关乎旗帜、关乎道路、关乎国家政治安全。它是党的一项极端重要的工作，思想防线一旦被攻破，其他防线就很难守住，直接关系到党的执政基础和生死存亡。</a:t>
            </a:r>
            <a:endParaRPr lang="en-US" sz="1100"/>
          </a:p>
        </p:txBody>
      </p:sp>
      <p:sp>
        <p:nvSpPr>
          <p:cNvPr id="13" name="AutoShape 13"/>
          <p:cNvSpPr/>
          <p:nvPr/>
        </p:nvSpPr>
        <p:spPr>
          <a:xfrm>
            <a:off x="4318000" y="2921000"/>
            <a:ext cx="3556000" cy="3302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572000" y="3175000"/>
            <a:ext cx="609600" cy="609600"/>
          </a:xfrm>
          <a:prstGeom prst="ellipse">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4400" y="3327400"/>
            <a:ext cx="304800" cy="304800"/>
          </a:xfrm>
          <a:prstGeom prst="rect">
            <a:avLst/>
          </a:prstGeom>
        </p:spPr>
      </p:pic>
      <p:sp>
        <p:nvSpPr>
          <p:cNvPr id="16" name="AutoShape 16"/>
          <p:cNvSpPr/>
          <p:nvPr/>
        </p:nvSpPr>
        <p:spPr>
          <a:xfrm>
            <a:off x="5270500" y="3175000"/>
            <a:ext cx="2540000" cy="609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事关国家长治久安</a:t>
            </a:r>
            <a:endParaRPr lang="en-US" sz="1100"/>
          </a:p>
        </p:txBody>
      </p:sp>
      <p:cxnSp>
        <p:nvCxnSpPr>
          <p:cNvPr id="17" name="Connector 17"/>
          <p:cNvCxnSpPr/>
          <p:nvPr/>
        </p:nvCxnSpPr>
        <p:spPr>
          <a:xfrm rot="-14323">
            <a:off x="4572013" y="3994150"/>
            <a:ext cx="3048000" cy="12700"/>
          </a:xfrm>
          <a:prstGeom prst="straightConnector1">
            <a:avLst/>
          </a:prstGeom>
          <a:solidFill>
            <a:srgbClr val="DEE0E3">
              <a:alpha val="100000"/>
            </a:srgbClr>
          </a:solidFill>
          <a:ln w="12700" cap="flat" cmpd="sng">
            <a:solidFill>
              <a:srgbClr val="DC2626">
                <a:alpha val="20000"/>
              </a:srgbClr>
            </a:solidFill>
            <a:prstDash val="solid"/>
            <a:round/>
            <a:headEnd type="none" w="med" len="med"/>
            <a:tailEnd type="none" w="med" len="med"/>
          </a:ln>
        </p:spPr>
      </p:cxnSp>
      <p:sp>
        <p:nvSpPr>
          <p:cNvPr id="18" name="AutoShape 18"/>
          <p:cNvSpPr/>
          <p:nvPr/>
        </p:nvSpPr>
        <p:spPr>
          <a:xfrm>
            <a:off x="4572000" y="41910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意识形态安全是国家安全的重要基石。面对复杂的国际国内形势，必须把意识形态工作领导权、管理权、话语权牢牢掌握在手中，才能有效防范化解风险，确保国家政治稳定与社会和谐。</a:t>
            </a:r>
            <a:endParaRPr lang="en-US" sz="1100"/>
          </a:p>
        </p:txBody>
      </p:sp>
      <p:sp>
        <p:nvSpPr>
          <p:cNvPr id="19" name="AutoShape 19"/>
          <p:cNvSpPr/>
          <p:nvPr/>
        </p:nvSpPr>
        <p:spPr>
          <a:xfrm>
            <a:off x="8128000" y="2921000"/>
            <a:ext cx="3556000" cy="3302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382000" y="3175000"/>
            <a:ext cx="609600" cy="609600"/>
          </a:xfrm>
          <a:prstGeom prst="ellipse">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34400" y="3327400"/>
            <a:ext cx="304800" cy="304800"/>
          </a:xfrm>
          <a:prstGeom prst="rect">
            <a:avLst/>
          </a:prstGeom>
        </p:spPr>
      </p:pic>
      <p:sp>
        <p:nvSpPr>
          <p:cNvPr id="22" name="AutoShape 22"/>
          <p:cNvSpPr/>
          <p:nvPr/>
        </p:nvSpPr>
        <p:spPr>
          <a:xfrm>
            <a:off x="9080500" y="3175000"/>
            <a:ext cx="2540000" cy="609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事关民族凝聚力</a:t>
            </a:r>
            <a:endParaRPr lang="en-US" sz="1100"/>
          </a:p>
        </p:txBody>
      </p:sp>
      <p:cxnSp>
        <p:nvCxnSpPr>
          <p:cNvPr id="23" name="Connector 23"/>
          <p:cNvCxnSpPr/>
          <p:nvPr/>
        </p:nvCxnSpPr>
        <p:spPr>
          <a:xfrm rot="-14323">
            <a:off x="8382013" y="3994150"/>
            <a:ext cx="3048000" cy="12700"/>
          </a:xfrm>
          <a:prstGeom prst="straightConnector1">
            <a:avLst/>
          </a:prstGeom>
          <a:solidFill>
            <a:srgbClr val="DEE0E3">
              <a:alpha val="100000"/>
            </a:srgbClr>
          </a:solidFill>
          <a:ln w="12700" cap="flat" cmpd="sng">
            <a:solidFill>
              <a:srgbClr val="DC2626">
                <a:alpha val="20000"/>
              </a:srgbClr>
            </a:solidFill>
            <a:prstDash val="solid"/>
            <a:round/>
            <a:headEnd type="none" w="med" len="med"/>
            <a:tailEnd type="none" w="med" len="med"/>
          </a:ln>
        </p:spPr>
      </p:cxnSp>
      <p:sp>
        <p:nvSpPr>
          <p:cNvPr id="24" name="AutoShape 24"/>
          <p:cNvSpPr/>
          <p:nvPr/>
        </p:nvSpPr>
        <p:spPr>
          <a:xfrm>
            <a:off x="8382000" y="41910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巩固马克思主义在意识形态领域的指导地位，是凝聚人心的根本。它能筑牢全党全国人民团结奋斗的共同思想基础，汇聚起实现中华民族伟大复兴的磅礴精神力量，让全体人民同心同德、同向同行。</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381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新时代意识形态工作的主要任务</a:t>
            </a:r>
            <a:endParaRPr lang="en-US" sz="1100"/>
          </a:p>
        </p:txBody>
      </p:sp>
      <p:sp>
        <p:nvSpPr>
          <p:cNvPr id="5" name="AutoShape 5"/>
          <p:cNvSpPr/>
          <p:nvPr/>
        </p:nvSpPr>
        <p:spPr>
          <a:xfrm>
            <a:off x="508000" y="1524000"/>
            <a:ext cx="5461000" cy="2349500"/>
          </a:xfrm>
          <a:prstGeom prst="roundRect">
            <a:avLst>
              <a:gd name="adj" fmla="val 0"/>
            </a:avLst>
          </a:prstGeom>
          <a:solidFill>
            <a:srgbClr val="F8FAFC">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508000" y="1524000"/>
            <a:ext cx="76200" cy="23495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762000" y="1714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8" name="AutoShape 8"/>
          <p:cNvSpPr/>
          <p:nvPr/>
        </p:nvSpPr>
        <p:spPr>
          <a:xfrm>
            <a:off x="1778000" y="1803400"/>
            <a:ext cx="393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强化理论武装</a:t>
            </a:r>
            <a:endParaRPr lang="en-US" sz="1100"/>
          </a:p>
        </p:txBody>
      </p:sp>
      <p:sp>
        <p:nvSpPr>
          <p:cNvPr id="9" name="AutoShape 9"/>
          <p:cNvSpPr/>
          <p:nvPr/>
        </p:nvSpPr>
        <p:spPr>
          <a:xfrm>
            <a:off x="762000" y="24765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坚持用习近平新时代中国特色社会主义思想武装头脑、指导实践、推动工作。深入学习贯彻党的创新理论，做到学思用贯通、知信行统一，夯实全党全国人民团结奋斗的共同思想基础。</a:t>
            </a:r>
            <a:endParaRPr lang="en-US" sz="1100"/>
          </a:p>
        </p:txBody>
      </p:sp>
      <p:sp>
        <p:nvSpPr>
          <p:cNvPr id="10" name="AutoShape 10"/>
          <p:cNvSpPr/>
          <p:nvPr/>
        </p:nvSpPr>
        <p:spPr>
          <a:xfrm>
            <a:off x="6223000" y="1524000"/>
            <a:ext cx="5461000" cy="2349500"/>
          </a:xfrm>
          <a:prstGeom prst="roundRect">
            <a:avLst>
              <a:gd name="adj" fmla="val 0"/>
            </a:avLst>
          </a:prstGeom>
          <a:solidFill>
            <a:srgbClr val="F8FAFC">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1524000"/>
            <a:ext cx="76200" cy="23495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477000" y="1714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3" name="AutoShape 13"/>
          <p:cNvSpPr/>
          <p:nvPr/>
        </p:nvSpPr>
        <p:spPr>
          <a:xfrm>
            <a:off x="7493000" y="1803400"/>
            <a:ext cx="393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壮大主流舆论</a:t>
            </a:r>
            <a:endParaRPr lang="en-US" sz="1100"/>
          </a:p>
        </p:txBody>
      </p:sp>
      <p:sp>
        <p:nvSpPr>
          <p:cNvPr id="14" name="AutoShape 14"/>
          <p:cNvSpPr/>
          <p:nvPr/>
        </p:nvSpPr>
        <p:spPr>
          <a:xfrm>
            <a:off x="6477000" y="24765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坚持正确政治方向、舆论导向和价值取向，聚焦新时代主题。大力弘扬主旋律，传播正能量，巩固壮大奋进新时代的主流思想舆论，凝聚起全社会团结奋进的强大力量。</a:t>
            </a:r>
            <a:endParaRPr lang="en-US" sz="1100"/>
          </a:p>
        </p:txBody>
      </p:sp>
      <p:sp>
        <p:nvSpPr>
          <p:cNvPr id="15" name="AutoShape 15"/>
          <p:cNvSpPr/>
          <p:nvPr/>
        </p:nvSpPr>
        <p:spPr>
          <a:xfrm>
            <a:off x="508000" y="4064000"/>
            <a:ext cx="5461000" cy="2349500"/>
          </a:xfrm>
          <a:prstGeom prst="roundRect">
            <a:avLst>
              <a:gd name="adj" fmla="val 0"/>
            </a:avLst>
          </a:prstGeom>
          <a:solidFill>
            <a:srgbClr val="F8FAFC">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508000" y="4064000"/>
            <a:ext cx="76200" cy="23495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 y="4254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8" name="AutoShape 18"/>
          <p:cNvSpPr/>
          <p:nvPr/>
        </p:nvSpPr>
        <p:spPr>
          <a:xfrm>
            <a:off x="1778000" y="4343400"/>
            <a:ext cx="393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加强阵地管理</a:t>
            </a:r>
            <a:endParaRPr lang="en-US" sz="1100"/>
          </a:p>
        </p:txBody>
      </p:sp>
      <p:sp>
        <p:nvSpPr>
          <p:cNvPr id="19" name="AutoShape 19"/>
          <p:cNvSpPr/>
          <p:nvPr/>
        </p:nvSpPr>
        <p:spPr>
          <a:xfrm>
            <a:off x="762000" y="50165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严格落实意识形态工作责任制，压实各级责任。管好、用好各类意识形态阵地，做到守土有责、守土负责、守土尽责，确保阵地始终成为传播先进思想文化的坚强平台。</a:t>
            </a:r>
            <a:endParaRPr lang="en-US" sz="1100"/>
          </a:p>
        </p:txBody>
      </p:sp>
      <p:sp>
        <p:nvSpPr>
          <p:cNvPr id="20" name="AutoShape 20"/>
          <p:cNvSpPr/>
          <p:nvPr/>
        </p:nvSpPr>
        <p:spPr>
          <a:xfrm>
            <a:off x="6223000" y="4064000"/>
            <a:ext cx="5461000" cy="2349500"/>
          </a:xfrm>
          <a:prstGeom prst="roundRect">
            <a:avLst>
              <a:gd name="adj" fmla="val 0"/>
            </a:avLst>
          </a:prstGeom>
          <a:solidFill>
            <a:srgbClr val="F8FAFC">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223000" y="4064000"/>
            <a:ext cx="76200" cy="23495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477000" y="4254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3" name="AutoShape 23"/>
          <p:cNvSpPr/>
          <p:nvPr/>
        </p:nvSpPr>
        <p:spPr>
          <a:xfrm>
            <a:off x="7493000" y="4343400"/>
            <a:ext cx="393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防范化解风险</a:t>
            </a:r>
            <a:endParaRPr lang="en-US" sz="1100"/>
          </a:p>
        </p:txBody>
      </p:sp>
      <p:sp>
        <p:nvSpPr>
          <p:cNvPr id="24" name="AutoShape 24"/>
          <p:cNvSpPr/>
          <p:nvPr/>
        </p:nvSpPr>
        <p:spPr>
          <a:xfrm>
            <a:off x="6477000" y="50165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增强政治敏锐性和政治鉴别力，密切关注动态。坚决反对和抵制历史虚无主义等各种错误观点，有效防范化解意识形态领域风险挑战，筑牢国家意识形态安全防线。</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A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EAB308">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筑牢理想信念根基</a:t>
            </a:r>
            <a:endParaRPr lang="en-US" sz="1100"/>
          </a:p>
        </p:txBody>
      </p:sp>
      <p:sp>
        <p:nvSpPr>
          <p:cNvPr id="5" name="AutoShape 5"/>
          <p:cNvSpPr/>
          <p:nvPr/>
        </p:nvSpPr>
        <p:spPr>
          <a:xfrm>
            <a:off x="508000" y="1397000"/>
            <a:ext cx="11176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D97706"/>
                </a:solidFill>
                <a:latin typeface="Kaiti SC"/>
                <a:ea typeface="Kaiti SC"/>
                <a:cs typeface="Kaiti SC"/>
                <a:sym typeface="Kaiti SC"/>
              </a:rPr>
              <a:t>“理想信念是共产党人精神上的'钙'”</a:t>
            </a:r>
            <a:endParaRPr lang="en-US" sz="1100"/>
          </a:p>
        </p:txBody>
      </p:sp>
      <p:sp>
        <p:nvSpPr>
          <p:cNvPr id="6" name="AutoShape 6"/>
          <p:cNvSpPr/>
          <p:nvPr/>
        </p:nvSpPr>
        <p:spPr>
          <a:xfrm>
            <a:off x="508000" y="2603500"/>
            <a:ext cx="76200" cy="29210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736600" y="2603500"/>
            <a:ext cx="336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坚定马克思主义信仰</a:t>
            </a:r>
            <a:endParaRPr lang="en-US" sz="1100"/>
          </a:p>
        </p:txBody>
      </p:sp>
      <p:cxnSp>
        <p:nvCxnSpPr>
          <p:cNvPr id="8" name="Connector 8"/>
          <p:cNvCxnSpPr/>
          <p:nvPr/>
        </p:nvCxnSpPr>
        <p:spPr>
          <a:xfrm rot="-13641">
            <a:off x="736613" y="3232150"/>
            <a:ext cx="32004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9" name="AutoShape 9"/>
          <p:cNvSpPr/>
          <p:nvPr/>
        </p:nvSpPr>
        <p:spPr>
          <a:xfrm>
            <a:off x="736600" y="3429000"/>
            <a:ext cx="33655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马克思主义是我们立党立国、兴党兴国的根本指导思想，是党的灵魂与旗帜。必须坚持把马克思主义基本原理同中国具体实际相结合、同中华优秀传统文化相结合，不断赋予其鲜明的中国特色和时代内涵。</a:t>
            </a:r>
            <a:endParaRPr lang="en-US" sz="1100"/>
          </a:p>
        </p:txBody>
      </p:sp>
      <p:sp>
        <p:nvSpPr>
          <p:cNvPr id="10" name="AutoShape 10"/>
          <p:cNvSpPr/>
          <p:nvPr/>
        </p:nvSpPr>
        <p:spPr>
          <a:xfrm>
            <a:off x="4381500" y="2603500"/>
            <a:ext cx="76200" cy="29210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10100" y="2603500"/>
            <a:ext cx="336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坚定共产主义远大理想</a:t>
            </a:r>
            <a:endParaRPr lang="en-US" sz="1100"/>
          </a:p>
        </p:txBody>
      </p:sp>
      <p:cxnSp>
        <p:nvCxnSpPr>
          <p:cNvPr id="12" name="Connector 12"/>
          <p:cNvCxnSpPr/>
          <p:nvPr/>
        </p:nvCxnSpPr>
        <p:spPr>
          <a:xfrm rot="-13641">
            <a:off x="4610113" y="3232150"/>
            <a:ext cx="32004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3" name="AutoShape 13"/>
          <p:cNvSpPr/>
          <p:nvPr/>
        </p:nvSpPr>
        <p:spPr>
          <a:xfrm>
            <a:off x="4610100" y="3429000"/>
            <a:ext cx="33655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我们党立志于中华民族千秋伟业，始终将共产主义远大理想作为精神支柱。革命理想高于天，理想信念之火一经点燃，便会迸发出排山倒海的精神力量，成为战胜一切艰难险阻的根本保证。</a:t>
            </a:r>
            <a:endParaRPr lang="en-US" sz="1100"/>
          </a:p>
        </p:txBody>
      </p:sp>
      <p:sp>
        <p:nvSpPr>
          <p:cNvPr id="14" name="AutoShape 14"/>
          <p:cNvSpPr/>
          <p:nvPr/>
        </p:nvSpPr>
        <p:spPr>
          <a:xfrm>
            <a:off x="8255000" y="2603500"/>
            <a:ext cx="76200" cy="29210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483600" y="2603500"/>
            <a:ext cx="336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坚定中国特色社会主义共同理想</a:t>
            </a:r>
            <a:endParaRPr lang="en-US" sz="1100"/>
          </a:p>
        </p:txBody>
      </p:sp>
      <p:cxnSp>
        <p:nvCxnSpPr>
          <p:cNvPr id="16" name="Connector 16"/>
          <p:cNvCxnSpPr/>
          <p:nvPr/>
        </p:nvCxnSpPr>
        <p:spPr>
          <a:xfrm rot="-13641">
            <a:off x="8483613" y="3232150"/>
            <a:ext cx="32004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7" name="AutoShape 17"/>
          <p:cNvSpPr/>
          <p:nvPr/>
        </p:nvSpPr>
        <p:spPr>
          <a:xfrm>
            <a:off x="8483600" y="3429000"/>
            <a:ext cx="33655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中国特色社会主义是改革开放以来党的全部理论和实践的主题。要以坚定的理想信念砥砺对党的赤诚忠心，把个人理想融入国家富强、民族振兴、人民幸福的伟大事业之中，在新时代新征程上展现新作为。</a:t>
            </a:r>
            <a:endParaRPr lang="en-US" sz="1100"/>
          </a:p>
        </p:txBody>
      </p:sp>
      <p:sp>
        <p:nvSpPr>
          <p:cNvPr id="18" name="AutoShape 18"/>
          <p:cNvSpPr/>
          <p:nvPr/>
        </p:nvSpPr>
        <p:spPr>
          <a:xfrm>
            <a:off x="508000" y="5969000"/>
            <a:ext cx="1117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补足精神之钙，把稳思想之舵，为全面建设社会主义现代化国家筑牢思想根基 ——</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C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270000" y="-1270000"/>
            <a:ext cx="3810000" cy="3810000"/>
          </a:xfrm>
          <a:prstGeom prst="ellipse">
            <a:avLst/>
          </a:prstGeom>
          <a:solidFill>
            <a:srgbClr val="DC262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9652000" y="4318000"/>
            <a:ext cx="5080000" cy="5080000"/>
          </a:xfrm>
          <a:prstGeom prst="ellipse">
            <a:avLst/>
          </a:prstGeom>
          <a:solidFill>
            <a:srgbClr val="C2953E">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党员干部的使命与担当</a:t>
            </a:r>
            <a:endParaRPr lang="en-US" sz="1100"/>
          </a:p>
        </p:txBody>
      </p:sp>
      <p:sp>
        <p:nvSpPr>
          <p:cNvPr id="5" name="AutoShape 5"/>
          <p:cNvSpPr/>
          <p:nvPr/>
        </p:nvSpPr>
        <p:spPr>
          <a:xfrm>
            <a:off x="508000" y="1778000"/>
            <a:ext cx="3556000" cy="2032000"/>
          </a:xfrm>
          <a:prstGeom prst="roundRect">
            <a:avLst>
              <a:gd name="adj" fmla="val 0"/>
            </a:avLst>
          </a:prstGeom>
          <a:solidFill>
            <a:srgbClr val="FEF2F2">
              <a:alpha val="100000"/>
            </a:srgbClr>
          </a:solidFill>
          <a:ln w="12700" cap="flat" cmpd="sng">
            <a:solidFill>
              <a:srgbClr val="FCA5A5">
                <a:alpha val="4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968500"/>
            <a:ext cx="406400" cy="406400"/>
          </a:xfrm>
          <a:prstGeom prst="rect">
            <a:avLst/>
          </a:prstGeom>
        </p:spPr>
      </p:pic>
      <p:sp>
        <p:nvSpPr>
          <p:cNvPr id="7" name="AutoShape 7"/>
          <p:cNvSpPr/>
          <p:nvPr/>
        </p:nvSpPr>
        <p:spPr>
          <a:xfrm>
            <a:off x="1206500" y="1968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以正确政绩观干事创业</a:t>
            </a:r>
            <a:endParaRPr lang="en-US" sz="1100"/>
          </a:p>
        </p:txBody>
      </p:sp>
      <p:sp>
        <p:nvSpPr>
          <p:cNvPr id="8" name="AutoShape 8"/>
          <p:cNvSpPr/>
          <p:nvPr/>
        </p:nvSpPr>
        <p:spPr>
          <a:xfrm>
            <a:off x="698500" y="2476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树立“功成不必在我”的境界与“功成必定有我”的担当，摒弃虚功、务求实效。把心思用在谋发展、惠民生的实事上，创造经得起实践、人民和历史检验的实绩。</a:t>
            </a:r>
            <a:endParaRPr lang="en-US" sz="1100"/>
          </a:p>
        </p:txBody>
      </p:sp>
      <p:sp>
        <p:nvSpPr>
          <p:cNvPr id="9" name="AutoShape 9"/>
          <p:cNvSpPr/>
          <p:nvPr/>
        </p:nvSpPr>
        <p:spPr>
          <a:xfrm>
            <a:off x="4318000" y="1778000"/>
            <a:ext cx="3556000" cy="2032000"/>
          </a:xfrm>
          <a:prstGeom prst="roundRect">
            <a:avLst>
              <a:gd name="adj" fmla="val 0"/>
            </a:avLst>
          </a:prstGeom>
          <a:solidFill>
            <a:srgbClr val="FEF2F2">
              <a:alpha val="100000"/>
            </a:srgbClr>
          </a:solidFill>
          <a:ln w="12700" cap="flat" cmpd="sng">
            <a:solidFill>
              <a:srgbClr val="FCA5A5">
                <a:alpha val="4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8500" y="1968500"/>
            <a:ext cx="406400" cy="406400"/>
          </a:xfrm>
          <a:prstGeom prst="rect">
            <a:avLst/>
          </a:prstGeom>
        </p:spPr>
      </p:pic>
      <p:sp>
        <p:nvSpPr>
          <p:cNvPr id="11" name="AutoShape 11"/>
          <p:cNvSpPr/>
          <p:nvPr/>
        </p:nvSpPr>
        <p:spPr>
          <a:xfrm>
            <a:off x="5016500" y="1968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以坚定理想信念凝心铸魂</a:t>
            </a:r>
            <a:endParaRPr lang="en-US" sz="1100"/>
          </a:p>
        </p:txBody>
      </p:sp>
      <p:sp>
        <p:nvSpPr>
          <p:cNvPr id="12" name="AutoShape 12"/>
          <p:cNvSpPr/>
          <p:nvPr/>
        </p:nvSpPr>
        <p:spPr>
          <a:xfrm>
            <a:off x="4508500" y="2476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坚定对马克思主义的信仰、对中国特色社会主义的信念，持续加强理论武装。补足精神之钙，把稳思想之舵，始终保持共产党人的政治定力与前进方向。</a:t>
            </a:r>
            <a:endParaRPr lang="en-US" sz="1100"/>
          </a:p>
        </p:txBody>
      </p:sp>
      <p:sp>
        <p:nvSpPr>
          <p:cNvPr id="13" name="AutoShape 13"/>
          <p:cNvSpPr/>
          <p:nvPr/>
        </p:nvSpPr>
        <p:spPr>
          <a:xfrm>
            <a:off x="8128000" y="1778000"/>
            <a:ext cx="3556000" cy="2032000"/>
          </a:xfrm>
          <a:prstGeom prst="roundRect">
            <a:avLst>
              <a:gd name="adj" fmla="val 0"/>
            </a:avLst>
          </a:prstGeom>
          <a:solidFill>
            <a:srgbClr val="FEF2F2">
              <a:alpha val="100000"/>
            </a:srgbClr>
          </a:solidFill>
          <a:ln w="12700" cap="flat" cmpd="sng">
            <a:solidFill>
              <a:srgbClr val="FCA5A5">
                <a:alpha val="4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1968500"/>
            <a:ext cx="406400" cy="406400"/>
          </a:xfrm>
          <a:prstGeom prst="rect">
            <a:avLst/>
          </a:prstGeom>
        </p:spPr>
      </p:pic>
      <p:sp>
        <p:nvSpPr>
          <p:cNvPr id="15" name="AutoShape 15"/>
          <p:cNvSpPr/>
          <p:nvPr/>
        </p:nvSpPr>
        <p:spPr>
          <a:xfrm>
            <a:off x="8826500" y="1968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以实际行动践行初心使命</a:t>
            </a:r>
            <a:endParaRPr lang="en-US" sz="1100"/>
          </a:p>
        </p:txBody>
      </p:sp>
      <p:sp>
        <p:nvSpPr>
          <p:cNvPr id="16" name="AutoShape 16"/>
          <p:cNvSpPr/>
          <p:nvPr/>
        </p:nvSpPr>
        <p:spPr>
          <a:xfrm>
            <a:off x="8318500" y="2476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始终把人民放在心中最高位置，厚植为民情怀。把群众的急难愁盼作为工作的出发点和落脚点，用心用情用力解决好群众最关心的现实利益问题。</a:t>
            </a:r>
            <a:endParaRPr lang="en-US" sz="1100"/>
          </a:p>
        </p:txBody>
      </p:sp>
      <p:cxnSp>
        <p:nvCxnSpPr>
          <p:cNvPr id="17" name="Connector 17"/>
          <p:cNvCxnSpPr/>
          <p:nvPr/>
        </p:nvCxnSpPr>
        <p:spPr>
          <a:xfrm rot="-3906">
            <a:off x="508004" y="4057650"/>
            <a:ext cx="1117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8" name="AutoShape 18"/>
          <p:cNvSpPr/>
          <p:nvPr/>
        </p:nvSpPr>
        <p:spPr>
          <a:xfrm>
            <a:off x="508000" y="4254500"/>
            <a:ext cx="2667000" cy="1841500"/>
          </a:xfrm>
          <a:prstGeom prst="roundRect">
            <a:avLst>
              <a:gd name="adj" fmla="val 0"/>
            </a:avLst>
          </a:prstGeom>
          <a:solidFill>
            <a:srgbClr val="FFFBEB">
              <a:alpha val="80000"/>
            </a:srgbClr>
          </a:solidFill>
          <a:ln w="12700" cap="flat" cmpd="sng">
            <a:solidFill>
              <a:srgbClr val="FBBF24">
                <a:alpha val="3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500" y="4445000"/>
            <a:ext cx="304800" cy="304800"/>
          </a:xfrm>
          <a:prstGeom prst="rect">
            <a:avLst/>
          </a:prstGeom>
        </p:spPr>
      </p:pic>
      <p:sp>
        <p:nvSpPr>
          <p:cNvPr id="20" name="AutoShape 20"/>
          <p:cNvSpPr/>
          <p:nvPr/>
        </p:nvSpPr>
        <p:spPr>
          <a:xfrm>
            <a:off x="1079500" y="4445000"/>
            <a:ext cx="203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B45309"/>
                </a:solidFill>
                <a:latin typeface="Noto Sans SC" panose="020B0200000000000000" charset="-122"/>
                <a:ea typeface="Noto Sans SC" panose="020B0200000000000000" charset="-122"/>
                <a:cs typeface="Noto Sans SC" panose="020B0200000000000000" charset="-122"/>
                <a:sym typeface="Noto Sans SC" panose="020B0200000000000000" charset="-122"/>
              </a:rPr>
              <a:t>锤炼党性根基</a:t>
            </a:r>
            <a:endParaRPr lang="en-US" sz="1100"/>
          </a:p>
        </p:txBody>
      </p:sp>
      <p:sp>
        <p:nvSpPr>
          <p:cNvPr id="21" name="AutoShape 21"/>
          <p:cNvSpPr/>
          <p:nvPr/>
        </p:nvSpPr>
        <p:spPr>
          <a:xfrm>
            <a:off x="698500" y="48895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强化理论武装，深刻领悟“两个确立”的决定性意义，筑牢信仰之基，始终保持政治上的清醒与坚定。</a:t>
            </a:r>
            <a:endParaRPr lang="en-US" sz="1100"/>
          </a:p>
        </p:txBody>
      </p:sp>
      <p:sp>
        <p:nvSpPr>
          <p:cNvPr id="22" name="AutoShape 22"/>
          <p:cNvSpPr/>
          <p:nvPr/>
        </p:nvSpPr>
        <p:spPr>
          <a:xfrm>
            <a:off x="3340100" y="4254500"/>
            <a:ext cx="2667000" cy="1841500"/>
          </a:xfrm>
          <a:prstGeom prst="roundRect">
            <a:avLst>
              <a:gd name="adj" fmla="val 0"/>
            </a:avLst>
          </a:prstGeom>
          <a:solidFill>
            <a:srgbClr val="FFFBEB">
              <a:alpha val="80000"/>
            </a:srgbClr>
          </a:solidFill>
          <a:ln w="12700" cap="flat" cmpd="sng">
            <a:solidFill>
              <a:srgbClr val="FBBF24">
                <a:alpha val="3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30600" y="4445000"/>
            <a:ext cx="304800" cy="304800"/>
          </a:xfrm>
          <a:prstGeom prst="rect">
            <a:avLst/>
          </a:prstGeom>
        </p:spPr>
      </p:pic>
      <p:sp>
        <p:nvSpPr>
          <p:cNvPr id="24" name="AutoShape 24"/>
          <p:cNvSpPr/>
          <p:nvPr/>
        </p:nvSpPr>
        <p:spPr>
          <a:xfrm>
            <a:off x="3911600" y="4445000"/>
            <a:ext cx="203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B45309"/>
                </a:solidFill>
                <a:latin typeface="Noto Sans SC" panose="020B0200000000000000" charset="-122"/>
                <a:ea typeface="Noto Sans SC" panose="020B0200000000000000" charset="-122"/>
                <a:cs typeface="Noto Sans SC" panose="020B0200000000000000" charset="-122"/>
                <a:sym typeface="Noto Sans SC" panose="020B0200000000000000" charset="-122"/>
              </a:rPr>
              <a:t>真抓实干攻坚</a:t>
            </a:r>
            <a:endParaRPr lang="en-US" sz="1100"/>
          </a:p>
        </p:txBody>
      </p:sp>
      <p:sp>
        <p:nvSpPr>
          <p:cNvPr id="25" name="AutoShape 25"/>
          <p:cNvSpPr/>
          <p:nvPr/>
        </p:nvSpPr>
        <p:spPr>
          <a:xfrm>
            <a:off x="3530600" y="48895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力戒形式主义，以“钉钉子”精神抓落实。聚焦发展难题敢于担当，在攻坚克难中展现新作为、创造新业绩。</a:t>
            </a:r>
            <a:endParaRPr lang="en-US" sz="1100"/>
          </a:p>
        </p:txBody>
      </p:sp>
      <p:sp>
        <p:nvSpPr>
          <p:cNvPr id="26" name="AutoShape 26"/>
          <p:cNvSpPr/>
          <p:nvPr/>
        </p:nvSpPr>
        <p:spPr>
          <a:xfrm>
            <a:off x="6172200" y="4254500"/>
            <a:ext cx="2667000" cy="1841500"/>
          </a:xfrm>
          <a:prstGeom prst="roundRect">
            <a:avLst>
              <a:gd name="adj" fmla="val 0"/>
            </a:avLst>
          </a:prstGeom>
          <a:solidFill>
            <a:srgbClr val="FFFBEB">
              <a:alpha val="80000"/>
            </a:srgbClr>
          </a:solidFill>
          <a:ln w="12700" cap="flat" cmpd="sng">
            <a:solidFill>
              <a:srgbClr val="FBBF24">
                <a:alpha val="30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62700" y="4445000"/>
            <a:ext cx="304800" cy="304800"/>
          </a:xfrm>
          <a:prstGeom prst="rect">
            <a:avLst/>
          </a:prstGeom>
        </p:spPr>
      </p:pic>
      <p:sp>
        <p:nvSpPr>
          <p:cNvPr id="28" name="AutoShape 28"/>
          <p:cNvSpPr/>
          <p:nvPr/>
        </p:nvSpPr>
        <p:spPr>
          <a:xfrm>
            <a:off x="6743700" y="4445000"/>
            <a:ext cx="203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B45309"/>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严守纪律规矩</a:t>
            </a:r>
            <a:endParaRPr lang="en-US" sz="1100"/>
          </a:p>
        </p:txBody>
      </p:sp>
      <p:sp>
        <p:nvSpPr>
          <p:cNvPr id="29" name="AutoShape 29"/>
          <p:cNvSpPr/>
          <p:nvPr/>
        </p:nvSpPr>
        <p:spPr>
          <a:xfrm>
            <a:off x="6362700" y="48895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严格遵守党章党规党纪，时刻自重自省自警。做到心有所畏、言有所戒、行有所止，永葆清正廉洁本色。</a:t>
            </a:r>
            <a:endParaRPr lang="en-US" sz="1100"/>
          </a:p>
        </p:txBody>
      </p:sp>
      <p:sp>
        <p:nvSpPr>
          <p:cNvPr id="30" name="AutoShape 30"/>
          <p:cNvSpPr/>
          <p:nvPr/>
        </p:nvSpPr>
        <p:spPr>
          <a:xfrm>
            <a:off x="9017000" y="4254500"/>
            <a:ext cx="2667000" cy="1841500"/>
          </a:xfrm>
          <a:prstGeom prst="roundRect">
            <a:avLst>
              <a:gd name="adj" fmla="val 0"/>
            </a:avLst>
          </a:prstGeom>
          <a:solidFill>
            <a:srgbClr val="FFFBEB">
              <a:alpha val="80000"/>
            </a:srgbClr>
          </a:solidFill>
          <a:ln w="12700" cap="flat" cmpd="sng">
            <a:solidFill>
              <a:srgbClr val="FBBF24">
                <a:alpha val="30000"/>
              </a:srgbClr>
            </a:solid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207500" y="4445000"/>
            <a:ext cx="304800" cy="304800"/>
          </a:xfrm>
          <a:prstGeom prst="rect">
            <a:avLst/>
          </a:prstGeom>
        </p:spPr>
      </p:pic>
      <p:sp>
        <p:nvSpPr>
          <p:cNvPr id="32" name="AutoShape 32"/>
          <p:cNvSpPr/>
          <p:nvPr/>
        </p:nvSpPr>
        <p:spPr>
          <a:xfrm>
            <a:off x="9588500" y="4445000"/>
            <a:ext cx="203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B45309"/>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践行为民宗旨</a:t>
            </a:r>
            <a:endParaRPr lang="en-US" sz="1100"/>
          </a:p>
        </p:txBody>
      </p:sp>
      <p:sp>
        <p:nvSpPr>
          <p:cNvPr id="33" name="AutoShape 33"/>
          <p:cNvSpPr/>
          <p:nvPr/>
        </p:nvSpPr>
        <p:spPr>
          <a:xfrm>
            <a:off x="9207500" y="48895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坚持人民至上，深入基层察民情、解民忧。把群众满意作为根本标准，不断增强人民群众的获得感与幸福感。</a:t>
            </a:r>
            <a:endParaRPr lang="en-US" sz="1100"/>
          </a:p>
        </p:txBody>
      </p:sp>
      <p:sp>
        <p:nvSpPr>
          <p:cNvPr id="34" name="AutoShape 34"/>
          <p:cNvSpPr/>
          <p:nvPr/>
        </p:nvSpPr>
        <p:spPr>
          <a:xfrm>
            <a:off x="0" y="6413500"/>
            <a:ext cx="12192000" cy="101600"/>
          </a:xfrm>
          <a:prstGeom prst="roundRect">
            <a:avLst>
              <a:gd name="adj" fmla="val 0"/>
            </a:avLst>
          </a:prstGeom>
          <a:solidFill>
            <a:srgbClr val="C2953E">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4C0A0A">
                <a:alpha val="100000"/>
              </a:srgbClr>
            </a:gs>
            <a:gs pos="100000">
              <a:srgbClr val="8B0000">
                <a:alpha val="100000"/>
              </a:srgbClr>
            </a:gs>
          </a:gsLst>
          <a:lin ang="2700000"/>
        </a:gra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alphaModFix amt="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0" y="-635000"/>
            <a:ext cx="3175000" cy="3175000"/>
          </a:xfrm>
          <a:prstGeom prst="rect">
            <a:avLst/>
          </a:prstGeom>
        </p:spPr>
      </p:pic>
      <p:pic>
        <p:nvPicPr>
          <p:cNvPr id="3" name="Picture 3"/>
          <p:cNvPicPr>
            <a:picLocks noChangeAspect="1"/>
          </p:cNvPicPr>
          <p:nvPr/>
        </p:nvPicPr>
        <p:blipFill>
          <a:blip r:embed="rId1">
            <a:alphaModFix amt="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35000" y="4445000"/>
            <a:ext cx="2540000" cy="2540000"/>
          </a:xfrm>
          <a:prstGeom prst="rect">
            <a:avLst/>
          </a:prstGeom>
        </p:spPr>
      </p:pic>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89600" y="508000"/>
            <a:ext cx="812800" cy="812800"/>
          </a:xfrm>
          <a:prstGeom prst="rect">
            <a:avLst/>
          </a:prstGeom>
          <a:effectLst>
            <a:outerShdw blurRad="101600" dist="50800" dir="2700000" algn="tl" rotWithShape="0">
              <a:srgbClr val="000000">
                <a:alpha val="30000"/>
              </a:srgbClr>
            </a:outerShdw>
          </a:effectLst>
        </p:spPr>
      </p:pic>
      <p:sp>
        <p:nvSpPr>
          <p:cNvPr id="5" name="AutoShape 5"/>
          <p:cNvSpPr/>
          <p:nvPr/>
        </p:nvSpPr>
        <p:spPr>
          <a:xfrm>
            <a:off x="0" y="14605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重温入党誓词</a:t>
            </a:r>
            <a:endParaRPr lang="en-US" sz="1100"/>
          </a:p>
        </p:txBody>
      </p:sp>
      <p:sp>
        <p:nvSpPr>
          <p:cNvPr id="6" name="AutoShape 6"/>
          <p:cNvSpPr/>
          <p:nvPr/>
        </p:nvSpPr>
        <p:spPr>
          <a:xfrm>
            <a:off x="1016000" y="2667000"/>
            <a:ext cx="10160000" cy="2349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800" b="0" i="0" u="none" strike="noStrike">
                <a:solidFill>
                  <a:srgbClr val="FFFFFF">
                    <a:alpha val="92157"/>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我志愿加入中国共产党，拥护党的纲领，遵守党的章程，</a:t>
            </a:r>
            <a:br>
              <a:rPr lang="en-US" sz="1800" b="0" i="0" u="none" strike="noStrike">
                <a:solidFill>
                  <a:srgbClr val="FFFFFF">
                    <a:alpha val="92157"/>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FFFFFF">
                    <a:alpha val="92157"/>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履行党员义务，执行党的决定，严守党的纪律，保守党的秘密，</a:t>
            </a:r>
            <a:br>
              <a:rPr lang="en-US" sz="1800" b="0" i="0" u="none" strike="noStrike">
                <a:solidFill>
                  <a:srgbClr val="FFFFFF">
                    <a:alpha val="92157"/>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FFFFFF">
                    <a:alpha val="92157"/>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对党忠诚，积极工作，为共产主义奋斗终身，</a:t>
            </a:r>
            <a:br>
              <a:rPr lang="en-US" sz="1800" b="0" i="0" u="none" strike="noStrike">
                <a:solidFill>
                  <a:srgbClr val="FFFFFF">
                    <a:alpha val="92157"/>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FFFFFF">
                    <a:alpha val="92157"/>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随时准备为党和人民牺牲一切，永不叛党。</a:t>
            </a:r>
            <a:endParaRPr lang="en-US" sz="1100"/>
          </a:p>
        </p:txBody>
      </p:sp>
      <p:cxnSp>
        <p:nvCxnSpPr>
          <p:cNvPr id="7" name="Connector 7"/>
          <p:cNvCxnSpPr/>
          <p:nvPr/>
        </p:nvCxnSpPr>
        <p:spPr>
          <a:xfrm rot="-6875">
            <a:off x="2921006" y="5264150"/>
            <a:ext cx="6350000" cy="12700"/>
          </a:xfrm>
          <a:prstGeom prst="line">
            <a:avLst/>
          </a:prstGeom>
          <a:solidFill>
            <a:srgbClr val="DEE0E3">
              <a:alpha val="100000"/>
            </a:srgbClr>
          </a:solidFill>
          <a:ln w="25400" cap="flat" cmpd="sng">
            <a:solidFill>
              <a:srgbClr val="EAB308">
                <a:alpha val="40000"/>
              </a:srgbClr>
            </a:solidFill>
            <a:prstDash val="solid"/>
            <a:round/>
            <a:headEnd type="none" w="lg" len="lg"/>
            <a:tailEnd type="none" w="lg" len="lg"/>
          </a:ln>
        </p:spPr>
      </p:cxnSp>
      <p:sp>
        <p:nvSpPr>
          <p:cNvPr id="8" name="AutoShape 8"/>
          <p:cNvSpPr/>
          <p:nvPr/>
        </p:nvSpPr>
        <p:spPr>
          <a:xfrm>
            <a:off x="0" y="5524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600" b="1" i="0" u="none" strike="noStrike" spc="600">
                <a:solidFill>
                  <a:srgbClr val="EAB308"/>
                </a:solidFill>
                <a:latin typeface="Noto Sans SC" panose="020B0200000000000000" charset="-122"/>
                <a:ea typeface="Noto Sans SC" panose="020B0200000000000000" charset="-122"/>
                <a:cs typeface="Noto Sans SC" panose="020B0200000000000000" charset="-122"/>
                <a:sym typeface="Noto Sans SC" panose="020B0200000000000000" charset="-122"/>
              </a:rPr>
              <a:t>不忘初心 牢记使命</a:t>
            </a:r>
            <a:endParaRPr lang="en-US" sz="1100"/>
          </a:p>
        </p:txBody>
      </p:sp>
      <p:pic>
        <p:nvPicPr>
          <p:cNvPr id="9" name="Picture 9"/>
          <p:cNvPicPr>
            <a:picLocks noChangeAspect="1"/>
          </p:cNvPicPr>
          <p:nvPr/>
        </p:nvPicPr>
        <p:blipFill>
          <a:blip r:embed="rId3"/>
          <a:stretch>
            <a:fillRect/>
          </a:stretch>
        </p:blipFill>
        <p:spPr>
          <a:xfrm>
            <a:off x="10668000" y="6190112"/>
            <a:ext cx="1524000" cy="667888"/>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5360</Words>
  <Application>WPS 演示</Application>
  <PresentationFormat/>
  <Paragraphs>323</Paragraphs>
  <Slides>17</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17</vt:i4>
      </vt:variant>
    </vt:vector>
  </HeadingPairs>
  <TitlesOfParts>
    <vt:vector size="29" baseType="lpstr">
      <vt:lpstr>Arial</vt:lpstr>
      <vt:lpstr>宋体</vt:lpstr>
      <vt:lpstr>Wingdings</vt:lpstr>
      <vt:lpstr>Arial</vt:lpstr>
      <vt:lpstr>Noto Sans SC</vt:lpstr>
      <vt:lpstr>Times New Roman</vt:lpstr>
      <vt:lpstr>Kaiti SC</vt:lpstr>
      <vt:lpstr>Segoe Print</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TOMSON</cp:lastModifiedBy>
  <cp:revision>1</cp:revision>
  <dcterms:created xsi:type="dcterms:W3CDTF">2026-07-22T01:51:09Z</dcterms:created>
  <dcterms:modified xsi:type="dcterms:W3CDTF">2026-07-22T01:51:09Z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{"Label":"1","ContentProducer":"001191110102MACQD9K64010000","ProduceID":"7665163850522971119","ReservedCode1":"","ContentPropagator":"","PropagateID":"","ReservedCode2":""}</vt:lpwstr>
  </property>
  <property fmtid="{D5CDD505-2E9C-101B-9397-08002B2CF9AE}" pid="3" name="ICV">
    <vt:lpwstr>676450BC986740F085978B992FFAD467_13</vt:lpwstr>
  </property>
  <property fmtid="{D5CDD505-2E9C-101B-9397-08002B2CF9AE}" pid="4" name="KSOProductBuildVer">
    <vt:lpwstr>2052-12.1.0.19770</vt:lpwstr>
  </property>
</Properties>
</file>