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476" r:id="rId3"/>
    <p:sldId id="487" r:id="rId4"/>
    <p:sldId id="486" r:id="rId6"/>
    <p:sldId id="484" r:id="rId7"/>
    <p:sldId id="489" r:id="rId8"/>
    <p:sldId id="490" r:id="rId9"/>
    <p:sldId id="491" r:id="rId10"/>
    <p:sldId id="492" r:id="rId11"/>
    <p:sldId id="488" r:id="rId12"/>
    <p:sldId id="483" r:id="rId13"/>
    <p:sldId id="498" r:id="rId14"/>
    <p:sldId id="499" r:id="rId15"/>
    <p:sldId id="500" r:id="rId16"/>
    <p:sldId id="501" r:id="rId17"/>
    <p:sldId id="502" r:id="rId18"/>
    <p:sldId id="506" r:id="rId19"/>
    <p:sldId id="503" r:id="rId20"/>
    <p:sldId id="504" r:id="rId21"/>
    <p:sldId id="505" r:id="rId22"/>
    <p:sldId id="353" r:id="rId23"/>
  </p:sldIdLst>
  <p:sldSz cx="12192000" cy="6858000"/>
  <p:notesSz cx="6858000" cy="9144000"/>
  <p:embeddedFontLst>
    <p:embeddedFont>
      <p:font typeface="黑体" panose="02010609060101010101" charset="-122"/>
      <p:regular r:id="rId27"/>
    </p:embeddedFont>
    <p:embeddedFont>
      <p:font typeface="楷体" panose="02010609060101010101" pitchFamily="49" charset="-122"/>
      <p:regular r:id="rId28"/>
    </p:embeddedFont>
    <p:embeddedFont>
      <p:font typeface="等线" panose="02010600030101010101" charset="-122"/>
      <p:regular r:id="rId29"/>
    </p:embeddedFont>
    <p:embeddedFont>
      <p:font typeface="Impact" panose="020B0806030902050204"/>
      <p:regular r:id="rId30"/>
    </p:embeddedFont>
    <p:embeddedFont>
      <p:font typeface="微软雅黑 Light" panose="020B0502040204020203" charset="-122"/>
      <p:regular r:id="rId3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4" y="180"/>
      </p:cViewPr>
      <p:guideLst>
        <p:guide orient="horz" pos="212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0" y="-8776"/>
            <a:ext cx="12192000" cy="1458436"/>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6.jpeg"/><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9.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image" Target="../media/image15.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5.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5.xml"/><Relationship Id="rId2" Type="http://schemas.openxmlformats.org/officeDocument/2006/relationships/image" Target="../media/image18.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5.xml"/><Relationship Id="rId2" Type="http://schemas.openxmlformats.org/officeDocument/2006/relationships/image" Target="../media/image19.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29" name="圆角矩形 188"/>
          <p:cNvSpPr/>
          <p:nvPr/>
        </p:nvSpPr>
        <p:spPr>
          <a:xfrm>
            <a:off x="2205632" y="5529554"/>
            <a:ext cx="3538220" cy="335308"/>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048630" name="文本框 145"/>
          <p:cNvSpPr txBox="1"/>
          <p:nvPr/>
        </p:nvSpPr>
        <p:spPr>
          <a:xfrm>
            <a:off x="2205355" y="5529580"/>
            <a:ext cx="1547495" cy="337185"/>
          </a:xfrm>
          <a:prstGeom prst="rect">
            <a:avLst/>
          </a:prstGeom>
          <a:noFill/>
        </p:spPr>
        <p:txBody>
          <a:bodyPr wrap="square" rtlCol="0">
            <a:spAutoFit/>
          </a:bodyPr>
          <a:lstStyle/>
          <a:p>
            <a:pPr algn="l"/>
            <a:r>
              <a:rPr lang="zh-CN" altLang="en-US" sz="1600" dirty="0">
                <a:solidFill>
                  <a:schemeClr val="bg1"/>
                </a:solidFill>
                <a:latin typeface="+mj-ea"/>
                <a:ea typeface="+mj-ea"/>
              </a:rPr>
              <a:t>姓名：文明路</a:t>
            </a:r>
            <a:endParaRPr lang="zh-CN" altLang="en-US" sz="1600" dirty="0">
              <a:solidFill>
                <a:schemeClr val="bg1"/>
              </a:solidFill>
              <a:latin typeface="+mj-ea"/>
              <a:ea typeface="+mj-ea"/>
            </a:endParaRPr>
          </a:p>
        </p:txBody>
      </p:sp>
      <p:sp>
        <p:nvSpPr>
          <p:cNvPr id="1048631" name="副标题 146"/>
          <p:cNvSpPr>
            <a:spLocks noGrp="1"/>
          </p:cNvSpPr>
          <p:nvPr>
            <p:ph type="subTitle" idx="1"/>
            <p:custDataLst>
              <p:tags r:id="rId1"/>
            </p:custDataLst>
          </p:nvPr>
        </p:nvSpPr>
        <p:spPr>
          <a:xfrm>
            <a:off x="720090" y="1880235"/>
            <a:ext cx="5444490" cy="974090"/>
          </a:xfrm>
        </p:spPr>
        <p:txBody>
          <a:bodyPr>
            <a:noAutofit/>
          </a:bodyPr>
          <a:lstStyle/>
          <a:p>
            <a:pPr marL="0" indent="0" algn="l">
              <a:lnSpc>
                <a:spcPct val="100000"/>
              </a:lnSpc>
              <a:buNone/>
            </a:pPr>
            <a:r>
              <a:rPr lang="zh-CN" altLang="en-US" sz="4800" b="1" dirty="0">
                <a:solidFill>
                  <a:srgbClr val="002060"/>
                </a:solidFill>
                <a:latin typeface="汉仪雅酷黑-65J" panose="00020600040101010101" charset="-122"/>
                <a:ea typeface="汉仪雅酷黑-65J" panose="00020600040101010101" charset="-122"/>
                <a:cs typeface="汉仪雅酷黑 95W" panose="020B0A04020202020204" charset="-122"/>
              </a:rPr>
              <a:t>公司车辆日常管理</a:t>
            </a:r>
            <a:endParaRPr lang="zh-CN" altLang="en-US" sz="4800" b="1" dirty="0">
              <a:solidFill>
                <a:srgbClr val="002060"/>
              </a:solidFill>
              <a:latin typeface="汉仪雅酷黑-65J" panose="00020600040101010101" charset="-122"/>
              <a:ea typeface="汉仪雅酷黑-65J" panose="00020600040101010101"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a:stretch>
            <a:fillRect/>
          </a:stretch>
        </p:blipFill>
        <p:spPr>
          <a:xfrm>
            <a:off x="911456" y="382147"/>
            <a:ext cx="1390829" cy="358477"/>
          </a:xfrm>
          <a:prstGeom prst="rect">
            <a:avLst/>
          </a:prstGeom>
        </p:spPr>
      </p:pic>
      <p:sp>
        <p:nvSpPr>
          <p:cNvPr id="90" name="文本框 145"/>
          <p:cNvSpPr txBox="1"/>
          <p:nvPr/>
        </p:nvSpPr>
        <p:spPr>
          <a:xfrm>
            <a:off x="3406140" y="5526405"/>
            <a:ext cx="3074035" cy="337185"/>
          </a:xfrm>
          <a:prstGeom prst="rect">
            <a:avLst/>
          </a:prstGeom>
          <a:noFill/>
        </p:spPr>
        <p:txBody>
          <a:bodyPr wrap="square" rtlCol="0">
            <a:spAutoFit/>
          </a:bodyPr>
          <a:lstStyle/>
          <a:p>
            <a:pPr algn="l"/>
            <a:r>
              <a:rPr lang="en-US" altLang="zh-CN" sz="1600" dirty="0">
                <a:solidFill>
                  <a:schemeClr val="bg1"/>
                </a:solidFill>
                <a:latin typeface="+mj-ea"/>
                <a:ea typeface="+mj-ea"/>
              </a:rPr>
              <a:t> </a:t>
            </a:r>
            <a:r>
              <a:rPr lang="zh-CN" altLang="en-US" sz="1600" dirty="0">
                <a:solidFill>
                  <a:schemeClr val="bg1"/>
                </a:solidFill>
                <a:latin typeface="+mj-ea"/>
                <a:ea typeface="+mj-ea"/>
              </a:rPr>
              <a:t>日期 </a:t>
            </a:r>
            <a:r>
              <a:rPr lang="en-US" altLang="zh-CN" sz="1600" dirty="0">
                <a:solidFill>
                  <a:schemeClr val="bg1"/>
                </a:solidFill>
                <a:latin typeface="+mj-ea"/>
                <a:ea typeface="+mj-ea"/>
              </a:rPr>
              <a:t>2026</a:t>
            </a:r>
            <a:r>
              <a:rPr lang="zh-CN" altLang="en-US" sz="1600" dirty="0">
                <a:solidFill>
                  <a:schemeClr val="bg1"/>
                </a:solidFill>
                <a:latin typeface="+mj-ea"/>
                <a:ea typeface="+mj-ea"/>
              </a:rPr>
              <a:t>年</a:t>
            </a:r>
            <a:r>
              <a:rPr lang="en-US" altLang="zh-CN" sz="1600" dirty="0">
                <a:solidFill>
                  <a:schemeClr val="bg1"/>
                </a:solidFill>
                <a:latin typeface="+mj-ea"/>
                <a:ea typeface="+mj-ea"/>
              </a:rPr>
              <a:t>3</a:t>
            </a:r>
            <a:r>
              <a:rPr lang="zh-CN" altLang="en-US" sz="1600" dirty="0">
                <a:solidFill>
                  <a:schemeClr val="bg1"/>
                </a:solidFill>
                <a:latin typeface="+mj-ea"/>
                <a:ea typeface="+mj-ea"/>
              </a:rPr>
              <a:t>月</a:t>
            </a:r>
            <a:r>
              <a:rPr lang="en-US" altLang="zh-CN" sz="1600" dirty="0">
                <a:solidFill>
                  <a:schemeClr val="bg1"/>
                </a:solidFill>
                <a:latin typeface="+mj-ea"/>
                <a:ea typeface="+mj-ea"/>
              </a:rPr>
              <a:t>10</a:t>
            </a:r>
            <a:r>
              <a:rPr lang="zh-CN" altLang="en-US" sz="1600" dirty="0">
                <a:solidFill>
                  <a:schemeClr val="bg1"/>
                </a:solidFill>
                <a:latin typeface="+mj-ea"/>
                <a:ea typeface="+mj-ea"/>
              </a:rPr>
              <a:t>日</a:t>
            </a:r>
            <a:endParaRPr lang="zh-CN" altLang="en-US" sz="1600" dirty="0">
              <a:solidFill>
                <a:schemeClr val="bg1"/>
              </a:solidFill>
              <a:latin typeface="+mj-ea"/>
              <a:ea typeface="+mj-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文本框 41"/>
          <p:cNvSpPr txBox="1"/>
          <p:nvPr/>
        </p:nvSpPr>
        <p:spPr>
          <a:xfrm>
            <a:off x="2531752" y="1885225"/>
            <a:ext cx="5989889" cy="3784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dirty="0">
                <a:solidFill>
                  <a:srgbClr val="002060"/>
                </a:solidFill>
                <a:latin typeface="楷体" panose="02010609060101010101" pitchFamily="49" charset="-122"/>
                <a:ea typeface="楷体" panose="02010609060101010101" pitchFamily="49" charset="-122"/>
                <a:cs typeface="+mn-ea"/>
                <a:sym typeface="+mn-lt"/>
              </a:rPr>
              <a:t>目录</a:t>
            </a:r>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a:p>
            <a:r>
              <a:rPr lang="zh-CN" altLang="en-US" sz="4000" b="1" dirty="0">
                <a:solidFill>
                  <a:srgbClr val="002060"/>
                </a:solidFill>
                <a:latin typeface="楷体" panose="02010609060101010101" pitchFamily="49" charset="-122"/>
                <a:ea typeface="楷体" panose="02010609060101010101" pitchFamily="49" charset="-122"/>
                <a:cs typeface="+mn-ea"/>
                <a:sym typeface="+mn-lt"/>
              </a:rPr>
              <a:t>一、车辆检查及要求</a:t>
            </a:r>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a:p>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a:p>
            <a:r>
              <a:rPr lang="zh-CN" altLang="en-US" sz="4000" b="1" dirty="0">
                <a:solidFill>
                  <a:srgbClr val="002060"/>
                </a:solidFill>
                <a:latin typeface="楷体" panose="02010609060101010101" pitchFamily="49" charset="-122"/>
                <a:ea typeface="楷体" panose="02010609060101010101" pitchFamily="49" charset="-122"/>
                <a:cs typeface="+mn-ea"/>
                <a:sym typeface="+mn-lt"/>
              </a:rPr>
              <a:t>二、车辆管理</a:t>
            </a:r>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a:p>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a:p>
            <a:r>
              <a:rPr lang="zh-CN" altLang="en-US" sz="4000" b="1" dirty="0">
                <a:solidFill>
                  <a:srgbClr val="002060"/>
                </a:solidFill>
                <a:latin typeface="楷体" panose="02010609060101010101" pitchFamily="49" charset="-122"/>
                <a:ea typeface="楷体" panose="02010609060101010101" pitchFamily="49" charset="-122"/>
                <a:cs typeface="+mn-ea"/>
                <a:sym typeface="+mn-lt"/>
              </a:rPr>
              <a:t>三、私车公用相关制度</a:t>
            </a:r>
            <a:endParaRPr lang="zh-CN" altLang="en-US" sz="4000" b="1" dirty="0">
              <a:solidFill>
                <a:srgbClr val="002060"/>
              </a:solidFill>
              <a:latin typeface="楷体" panose="02010609060101010101" pitchFamily="49" charset="-122"/>
              <a:ea typeface="楷体" panose="02010609060101010101" pitchFamily="49" charset="-122"/>
              <a:cs typeface="+mn-ea"/>
              <a:sym typeface="+mn-lt"/>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
        <p:nvSpPr>
          <p:cNvPr id="2" name="文本框 1"/>
          <p:cNvSpPr txBox="1"/>
          <p:nvPr/>
        </p:nvSpPr>
        <p:spPr>
          <a:xfrm>
            <a:off x="1782445" y="1908810"/>
            <a:ext cx="6096000" cy="2861310"/>
          </a:xfrm>
          <a:prstGeom prst="rect">
            <a:avLst/>
          </a:prstGeom>
          <a:noFill/>
        </p:spPr>
        <p:txBody>
          <a:bodyPr wrap="square" rtlCol="0" anchor="t">
            <a:spAutoFit/>
          </a:bodyPr>
          <a:p>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我们公司名下车辆共1</a:t>
            </a:r>
            <a:r>
              <a:rPr lang="en-US" altLang="zh-CN" sz="3600" dirty="0" smtClean="0">
                <a:latin typeface="楷体" panose="02010609060101010101" pitchFamily="49" charset="-122"/>
                <a:ea typeface="楷体" panose="02010609060101010101" pitchFamily="49" charset="-122"/>
                <a:cs typeface="楷体" panose="02010609060101010101" pitchFamily="49" charset="-122"/>
                <a:sym typeface="+mn-ea"/>
              </a:rPr>
              <a:t>6</a:t>
            </a:r>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辆</a:t>
            </a:r>
            <a:endParaRPr lang="en-US" altLang="zh-CN" sz="3600" dirty="0" smtClean="0">
              <a:latin typeface="楷体" panose="02010609060101010101" pitchFamily="49" charset="-122"/>
              <a:ea typeface="楷体" panose="02010609060101010101" pitchFamily="49" charset="-122"/>
              <a:cs typeface="楷体" panose="02010609060101010101" pitchFamily="49" charset="-122"/>
            </a:endParaRPr>
          </a:p>
          <a:p>
            <a:endParaRPr lang="en-US" altLang="zh-CN" sz="3600"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商务用车</a:t>
            </a:r>
            <a:r>
              <a:rPr lang="en-US" altLang="zh-CN" sz="3600" dirty="0" smtClean="0">
                <a:latin typeface="楷体" panose="02010609060101010101" pitchFamily="49" charset="-122"/>
                <a:ea typeface="楷体" panose="02010609060101010101" pitchFamily="49" charset="-122"/>
                <a:cs typeface="楷体" panose="02010609060101010101" pitchFamily="49" charset="-122"/>
                <a:sym typeface="+mn-ea"/>
              </a:rPr>
              <a:t>11</a:t>
            </a:r>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辆</a:t>
            </a:r>
            <a:endParaRPr lang="en-US" altLang="zh-CN" sz="3600" dirty="0" smtClean="0">
              <a:latin typeface="楷体" panose="02010609060101010101" pitchFamily="49" charset="-122"/>
              <a:ea typeface="楷体" panose="02010609060101010101" pitchFamily="49" charset="-122"/>
              <a:cs typeface="楷体" panose="02010609060101010101" pitchFamily="49" charset="-122"/>
            </a:endParaRPr>
          </a:p>
          <a:p>
            <a:endParaRPr lang="en-US" altLang="zh-CN" sz="3600" dirty="0" smtClean="0">
              <a:latin typeface="楷体" panose="02010609060101010101" pitchFamily="49" charset="-122"/>
              <a:ea typeface="楷体" panose="02010609060101010101" pitchFamily="49" charset="-122"/>
              <a:cs typeface="楷体" panose="02010609060101010101" pitchFamily="49" charset="-122"/>
            </a:endParaRPr>
          </a:p>
          <a:p>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专用冷藏车</a:t>
            </a:r>
            <a:r>
              <a:rPr lang="en-US" altLang="zh-CN" sz="3600" dirty="0" smtClean="0">
                <a:latin typeface="楷体" panose="02010609060101010101" pitchFamily="49" charset="-122"/>
                <a:ea typeface="楷体" panose="02010609060101010101" pitchFamily="49" charset="-122"/>
                <a:cs typeface="楷体" panose="02010609060101010101" pitchFamily="49" charset="-122"/>
                <a:sym typeface="+mn-ea"/>
              </a:rPr>
              <a:t>5</a:t>
            </a:r>
            <a:r>
              <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rPr>
              <a:t>辆</a:t>
            </a:r>
            <a:endParaRPr lang="zh-CN" altLang="en-US" sz="3600" dirty="0" smtClean="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
        <p:nvSpPr>
          <p:cNvPr id="2" name="文本框 1"/>
          <p:cNvSpPr txBox="1"/>
          <p:nvPr/>
        </p:nvSpPr>
        <p:spPr>
          <a:xfrm>
            <a:off x="2234565" y="1432560"/>
            <a:ext cx="6096000" cy="706755"/>
          </a:xfrm>
          <a:prstGeom prst="rect">
            <a:avLst/>
          </a:prstGeom>
          <a:noFill/>
        </p:spPr>
        <p:txBody>
          <a:bodyPr wrap="square" rtlCol="0" anchor="t">
            <a:spAutoFit/>
          </a:bodyPr>
          <a:p>
            <a:r>
              <a:rPr lang="zh-CN" altLang="en-US" sz="4000" b="1" dirty="0" smtClean="0">
                <a:solidFill>
                  <a:srgbClr val="DCB57C"/>
                </a:solidFill>
                <a:cs typeface="+mn-ea"/>
                <a:sym typeface="+mn-lt"/>
              </a:rPr>
              <a:t>公司车辆照片</a:t>
            </a:r>
            <a:endParaRPr lang="zh-CN" altLang="en-US" sz="4000" b="1" dirty="0" smtClean="0">
              <a:solidFill>
                <a:srgbClr val="DCB57C"/>
              </a:solidFill>
              <a:cs typeface="+mn-ea"/>
              <a:sym typeface="+mn-lt"/>
            </a:endParaRPr>
          </a:p>
        </p:txBody>
      </p:sp>
      <p:pic>
        <p:nvPicPr>
          <p:cNvPr id="3" name="图片 2"/>
          <p:cNvPicPr>
            <a:picLocks noChangeAspect="1"/>
          </p:cNvPicPr>
          <p:nvPr/>
        </p:nvPicPr>
        <p:blipFill>
          <a:blip r:embed="rId2"/>
          <a:stretch>
            <a:fillRect/>
          </a:stretch>
        </p:blipFill>
        <p:spPr>
          <a:xfrm>
            <a:off x="126365" y="2015490"/>
            <a:ext cx="3361167" cy="2520000"/>
          </a:xfrm>
          <a:prstGeom prst="rect">
            <a:avLst/>
          </a:prstGeom>
        </p:spPr>
      </p:pic>
      <p:pic>
        <p:nvPicPr>
          <p:cNvPr id="4" name="图片 3"/>
          <p:cNvPicPr>
            <a:picLocks noChangeAspect="1"/>
          </p:cNvPicPr>
          <p:nvPr/>
        </p:nvPicPr>
        <p:blipFill>
          <a:blip r:embed="rId3"/>
          <a:stretch>
            <a:fillRect/>
          </a:stretch>
        </p:blipFill>
        <p:spPr>
          <a:xfrm>
            <a:off x="3487420" y="2015490"/>
            <a:ext cx="3361167" cy="2520000"/>
          </a:xfrm>
          <a:prstGeom prst="rect">
            <a:avLst/>
          </a:prstGeom>
        </p:spPr>
      </p:pic>
      <p:pic>
        <p:nvPicPr>
          <p:cNvPr id="5" name="内容占位符 -2147482605"/>
          <p:cNvPicPr>
            <a:picLocks noChangeAspect="1"/>
          </p:cNvPicPr>
          <p:nvPr/>
        </p:nvPicPr>
        <p:blipFill>
          <a:blip r:embed="rId4" cstate="print"/>
          <a:stretch>
            <a:fillRect/>
          </a:stretch>
        </p:blipFill>
        <p:spPr>
          <a:xfrm>
            <a:off x="4833447" y="5202497"/>
            <a:ext cx="2948450" cy="1591597"/>
          </a:xfrm>
          <a:prstGeom prst="rect">
            <a:avLst/>
          </a:prstGeom>
          <a:noFill/>
          <a:ln w="9525">
            <a:noFill/>
          </a:ln>
        </p:spPr>
      </p:pic>
      <p:pic>
        <p:nvPicPr>
          <p:cNvPr id="6" name="图片 5"/>
          <p:cNvPicPr>
            <a:picLocks noChangeAspect="1"/>
          </p:cNvPicPr>
          <p:nvPr/>
        </p:nvPicPr>
        <p:blipFill>
          <a:blip r:embed="rId5"/>
          <a:stretch>
            <a:fillRect/>
          </a:stretch>
        </p:blipFill>
        <p:spPr>
          <a:xfrm>
            <a:off x="7781925" y="4536440"/>
            <a:ext cx="1889760" cy="2321560"/>
          </a:xfrm>
          <a:prstGeom prst="rect">
            <a:avLst/>
          </a:prstGeom>
        </p:spPr>
      </p:pic>
      <p:pic>
        <p:nvPicPr>
          <p:cNvPr id="7" name="图片 6"/>
          <p:cNvPicPr>
            <a:picLocks noChangeAspect="1"/>
          </p:cNvPicPr>
          <p:nvPr/>
        </p:nvPicPr>
        <p:blipFill>
          <a:blip r:embed="rId6"/>
          <a:stretch>
            <a:fillRect/>
          </a:stretch>
        </p:blipFill>
        <p:spPr>
          <a:xfrm>
            <a:off x="9671685" y="4337685"/>
            <a:ext cx="2520000" cy="2520000"/>
          </a:xfrm>
          <a:prstGeom prst="rect">
            <a:avLst/>
          </a:prstGeom>
        </p:spPr>
      </p:pic>
      <p:sp>
        <p:nvSpPr>
          <p:cNvPr id="9" name="文本框 8"/>
          <p:cNvSpPr txBox="1"/>
          <p:nvPr/>
        </p:nvSpPr>
        <p:spPr>
          <a:xfrm>
            <a:off x="7025005" y="2139315"/>
            <a:ext cx="4064000" cy="521970"/>
          </a:xfrm>
          <a:prstGeom prst="rect">
            <a:avLst/>
          </a:prstGeom>
          <a:noFill/>
        </p:spPr>
        <p:txBody>
          <a:bodyPr wrap="square" rtlCol="0">
            <a:spAutoFit/>
          </a:bodyPr>
          <a:p>
            <a:r>
              <a:rPr lang="zh-CN" altLang="en-US" sz="2800"/>
              <a:t>公司配送车辆</a:t>
            </a:r>
            <a:endParaRPr lang="zh-CN" altLang="en-US" sz="2800"/>
          </a:p>
        </p:txBody>
      </p:sp>
      <p:sp>
        <p:nvSpPr>
          <p:cNvPr id="13" name="文本框 12"/>
          <p:cNvSpPr txBox="1"/>
          <p:nvPr/>
        </p:nvSpPr>
        <p:spPr>
          <a:xfrm>
            <a:off x="2872740" y="5202555"/>
            <a:ext cx="6096000" cy="521970"/>
          </a:xfrm>
          <a:prstGeom prst="rect">
            <a:avLst/>
          </a:prstGeom>
          <a:noFill/>
        </p:spPr>
        <p:txBody>
          <a:bodyPr wrap="square" rtlCol="0">
            <a:spAutoFit/>
          </a:bodyPr>
          <a:p>
            <a:r>
              <a:rPr lang="zh-CN" altLang="en-US" sz="2800">
                <a:sym typeface="+mn-ea"/>
              </a:rPr>
              <a:t>商务用车</a:t>
            </a:r>
            <a:endParaRPr lang="zh-CN" alt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89993" y="742123"/>
            <a:ext cx="10549289" cy="55695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一、出车前外观检查</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1.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车身四周</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看车身有无刮擦、凹陷、漏油漏水</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轮胎有无鼓包、裂纹、扎钉、异物</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2.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轮胎与气压</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胎压正常，花纹深度足够</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轮胎螺丝紧固，备胎、工具齐全</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endParaRPr lang="zh-CN"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1233170" y="742315"/>
            <a:ext cx="6880225" cy="764540"/>
          </a:xfrm>
          <a:prstGeom prst="rect">
            <a:avLst/>
          </a:prstGeom>
          <a:noFill/>
        </p:spPr>
        <p:txBody>
          <a:bodyPr wrap="square">
            <a:noAutofit/>
          </a:bodyPr>
          <a:lstStyle/>
          <a:p>
            <a:pPr>
              <a:lnSpc>
                <a:spcPct val="150000"/>
              </a:lnSpc>
            </a:pPr>
            <a:r>
              <a:rPr lang="zh-CN" altLang="en-US" sz="2800" dirty="0">
                <a:latin typeface="楷体" panose="02010609060101010101" pitchFamily="49" charset="-122"/>
                <a:ea typeface="楷体" panose="02010609060101010101" pitchFamily="49" charset="-122"/>
              </a:rPr>
              <a:t>一：车辆定期检查</a:t>
            </a:r>
            <a:endParaRPr lang="zh-CN" altLang="en-US" sz="2800" dirty="0">
              <a:latin typeface="楷体" panose="02010609060101010101" pitchFamily="49" charset="-122"/>
              <a:ea typeface="楷体" panose="02010609060101010101" pitchFamily="49" charset="-122"/>
            </a:endParaRPr>
          </a:p>
        </p:txBody>
      </p:sp>
      <p:pic>
        <p:nvPicPr>
          <p:cNvPr id="2" name="图片 1"/>
          <p:cNvPicPr>
            <a:picLocks noChangeAspect="1"/>
          </p:cNvPicPr>
          <p:nvPr/>
        </p:nvPicPr>
        <p:blipFill>
          <a:blip r:embed="rId2"/>
          <a:stretch>
            <a:fillRect/>
          </a:stretch>
        </p:blipFill>
        <p:spPr>
          <a:xfrm>
            <a:off x="7104380" y="1941830"/>
            <a:ext cx="4321900" cy="32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1888"/>
            <a:ext cx="10549289" cy="29845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二、油、水、电检查</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1.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油液</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机油、刹车油、冷却液、玻璃水液位正常</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2.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电瓶</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电瓶桩头无松动、无腐蚀</a:t>
            </a:r>
            <a:endParaRPr lang="zh-CN" altLang="en-US"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en-US" sz="2000" kern="100" dirty="0">
                <a:effectLst/>
                <a:latin typeface="楷体" panose="02010609060101010101" pitchFamily="49" charset="-122"/>
                <a:ea typeface="楷体" panose="02010609060101010101" pitchFamily="49" charset="-122"/>
                <a:cs typeface="楷体" panose="02010609060101010101" pitchFamily="49" charset="-122"/>
              </a:rPr>
              <a:t>◦</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仪表无电瓶故障灯</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endParaRPr lang="zh-CN" altLang="zh-CN" sz="2000" kern="100" dirty="0">
              <a:effectLst/>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781300" y="2045980"/>
            <a:ext cx="5344392" cy="737235"/>
          </a:xfrm>
          <a:prstGeom prst="rect">
            <a:avLst/>
          </a:prstGeom>
          <a:noFill/>
        </p:spPr>
        <p:txBody>
          <a:bodyPr wrap="square">
            <a:spAutoFit/>
          </a:bodyPr>
          <a:lstStyle/>
          <a:p>
            <a:pPr>
              <a:lnSpc>
                <a:spcPct val="150000"/>
              </a:lnSpc>
            </a:pPr>
            <a:r>
              <a:rPr lang="en-US" altLang="zh-CN" sz="2800" dirty="0"/>
              <a:t>        </a:t>
            </a:r>
            <a:endParaRPr lang="zh-CN" altLang="en-US" sz="2800" dirty="0"/>
          </a:p>
        </p:txBody>
      </p:sp>
      <p:pic>
        <p:nvPicPr>
          <p:cNvPr id="7" name="图片 6"/>
          <p:cNvPicPr>
            <a:picLocks noChangeAspect="1"/>
          </p:cNvPicPr>
          <p:nvPr/>
        </p:nvPicPr>
        <p:blipFill>
          <a:blip r:embed="rId2"/>
          <a:stretch>
            <a:fillRect/>
          </a:stretch>
        </p:blipFill>
        <p:spPr>
          <a:xfrm>
            <a:off x="8037830" y="841375"/>
            <a:ext cx="3841689" cy="2880000"/>
          </a:xfrm>
          <a:prstGeom prst="rect">
            <a:avLst/>
          </a:prstGeom>
        </p:spPr>
      </p:pic>
      <p:pic>
        <p:nvPicPr>
          <p:cNvPr id="8" name="图片 7"/>
          <p:cNvPicPr>
            <a:picLocks noChangeAspect="1"/>
          </p:cNvPicPr>
          <p:nvPr/>
        </p:nvPicPr>
        <p:blipFill>
          <a:blip r:embed="rId3"/>
          <a:stretch>
            <a:fillRect/>
          </a:stretch>
        </p:blipFill>
        <p:spPr>
          <a:xfrm>
            <a:off x="9719945" y="3782060"/>
            <a:ext cx="2159467" cy="2880000"/>
          </a:xfrm>
          <a:prstGeom prst="rect">
            <a:avLst/>
          </a:prstGeom>
        </p:spPr>
      </p:pic>
      <p:sp>
        <p:nvSpPr>
          <p:cNvPr id="9" name="文本框 8"/>
          <p:cNvSpPr txBox="1"/>
          <p:nvPr/>
        </p:nvSpPr>
        <p:spPr>
          <a:xfrm>
            <a:off x="1076960" y="3485515"/>
            <a:ext cx="4064000" cy="2245360"/>
          </a:xfrm>
          <a:prstGeom prst="rect">
            <a:avLst/>
          </a:prstGeom>
          <a:noFill/>
        </p:spPr>
        <p:txBody>
          <a:bodyPr wrap="square" rtlCol="0">
            <a:spAutoFit/>
          </a:bodyPr>
          <a:p>
            <a:r>
              <a:rPr lang="zh-CN" altLang="en-US" sz="2000">
                <a:latin typeface="楷体" panose="02010609060101010101" pitchFamily="49" charset="-122"/>
                <a:ea typeface="楷体" panose="02010609060101010101" pitchFamily="49" charset="-122"/>
                <a:cs typeface="楷体" panose="02010609060101010101" pitchFamily="49" charset="-122"/>
              </a:rPr>
              <a:t>三、驾驶舱检查</a:t>
            </a:r>
            <a:endParaRPr lang="en-US" altLang="zh-CN" sz="2000">
              <a:latin typeface="楷体" panose="02010609060101010101" pitchFamily="49" charset="-122"/>
              <a:ea typeface="楷体" panose="02010609060101010101" pitchFamily="49" charset="-122"/>
              <a:cs typeface="楷体" panose="02010609060101010101" pitchFamily="49" charset="-122"/>
            </a:endParaRPr>
          </a:p>
          <a:p>
            <a:r>
              <a:rPr lang="en-US" altLang="zh-CN" sz="2000">
                <a:latin typeface="楷体" panose="02010609060101010101" pitchFamily="49" charset="-122"/>
                <a:ea typeface="楷体" panose="02010609060101010101" pitchFamily="49" charset="-122"/>
                <a:cs typeface="楷体" panose="02010609060101010101" pitchFamily="49" charset="-122"/>
              </a:rPr>
              <a:t>1. </a:t>
            </a:r>
            <a:r>
              <a:rPr lang="zh-CN" altLang="en-US" sz="2000">
                <a:latin typeface="楷体" panose="02010609060101010101" pitchFamily="49" charset="-122"/>
                <a:ea typeface="楷体" panose="02010609060101010101" pitchFamily="49" charset="-122"/>
                <a:cs typeface="楷体" panose="02010609060101010101" pitchFamily="49" charset="-122"/>
              </a:rPr>
              <a:t>仪表灯光</a:t>
            </a:r>
            <a:endParaRPr lang="en-US" altLang="zh-CN" sz="2000">
              <a:latin typeface="楷体" panose="02010609060101010101" pitchFamily="49" charset="-122"/>
              <a:ea typeface="楷体" panose="02010609060101010101" pitchFamily="49" charset="-122"/>
              <a:cs typeface="楷体" panose="02010609060101010101" pitchFamily="49" charset="-122"/>
            </a:endParaRPr>
          </a:p>
          <a:p>
            <a:r>
              <a:rPr lang="en-US" altLang="en-US" sz="2000">
                <a:latin typeface="楷体" panose="02010609060101010101" pitchFamily="49" charset="-122"/>
                <a:ea typeface="楷体" panose="02010609060101010101" pitchFamily="49" charset="-122"/>
                <a:cs typeface="楷体" panose="02010609060101010101" pitchFamily="49" charset="-122"/>
              </a:rPr>
              <a:t>◦</a:t>
            </a:r>
            <a:r>
              <a:rPr lang="en-US" altLang="zh-CN" sz="2000">
                <a:latin typeface="楷体" panose="02010609060101010101" pitchFamily="49" charset="-122"/>
                <a:ea typeface="楷体" panose="02010609060101010101" pitchFamily="49" charset="-122"/>
                <a:cs typeface="楷体" panose="02010609060101010101" pitchFamily="49" charset="-122"/>
              </a:rPr>
              <a:t> </a:t>
            </a:r>
            <a:r>
              <a:rPr lang="zh-CN" altLang="en-US" sz="2000">
                <a:latin typeface="楷体" panose="02010609060101010101" pitchFamily="49" charset="-122"/>
                <a:ea typeface="楷体" panose="02010609060101010101" pitchFamily="49" charset="-122"/>
                <a:cs typeface="楷体" panose="02010609060101010101" pitchFamily="49" charset="-122"/>
              </a:rPr>
              <a:t>近远光、转向灯、刹车灯、示廓灯、倒车灯全亮</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en-US" altLang="zh-CN" sz="2000">
                <a:latin typeface="楷体" panose="02010609060101010101" pitchFamily="49" charset="-122"/>
                <a:ea typeface="楷体" panose="02010609060101010101" pitchFamily="49" charset="-122"/>
                <a:cs typeface="楷体" panose="02010609060101010101" pitchFamily="49" charset="-122"/>
              </a:rPr>
              <a:t>2. </a:t>
            </a:r>
            <a:r>
              <a:rPr lang="zh-CN" altLang="en-US" sz="2000">
                <a:latin typeface="楷体" panose="02010609060101010101" pitchFamily="49" charset="-122"/>
                <a:ea typeface="楷体" panose="02010609060101010101" pitchFamily="49" charset="-122"/>
                <a:cs typeface="楷体" panose="02010609060101010101" pitchFamily="49" charset="-122"/>
              </a:rPr>
              <a:t>操控与安全</a:t>
            </a:r>
            <a:endParaRPr lang="en-US" altLang="zh-CN" sz="2000">
              <a:latin typeface="楷体" panose="02010609060101010101" pitchFamily="49" charset="-122"/>
              <a:ea typeface="楷体" panose="02010609060101010101" pitchFamily="49" charset="-122"/>
              <a:cs typeface="楷体" panose="02010609060101010101" pitchFamily="49" charset="-122"/>
            </a:endParaRPr>
          </a:p>
          <a:p>
            <a:r>
              <a:rPr lang="en-US" altLang="en-US" sz="2000">
                <a:latin typeface="楷体" panose="02010609060101010101" pitchFamily="49" charset="-122"/>
                <a:ea typeface="楷体" panose="02010609060101010101" pitchFamily="49" charset="-122"/>
                <a:cs typeface="楷体" panose="02010609060101010101" pitchFamily="49" charset="-122"/>
              </a:rPr>
              <a:t>◦</a:t>
            </a:r>
            <a:r>
              <a:rPr lang="en-US" altLang="zh-CN" sz="2000">
                <a:latin typeface="楷体" panose="02010609060101010101" pitchFamily="49" charset="-122"/>
                <a:ea typeface="楷体" panose="02010609060101010101" pitchFamily="49" charset="-122"/>
                <a:cs typeface="楷体" panose="02010609060101010101" pitchFamily="49" charset="-122"/>
              </a:rPr>
              <a:t> </a:t>
            </a:r>
            <a:r>
              <a:rPr lang="zh-CN" altLang="en-US" sz="2000">
                <a:latin typeface="楷体" panose="02010609060101010101" pitchFamily="49" charset="-122"/>
                <a:ea typeface="楷体" panose="02010609060101010101" pitchFamily="49" charset="-122"/>
                <a:cs typeface="楷体" panose="02010609060101010101" pitchFamily="49" charset="-122"/>
              </a:rPr>
              <a:t>方向盘无跑偏、无异常松动</a:t>
            </a:r>
            <a:endParaRPr lang="en-US" altLang="zh-CN" sz="2000">
              <a:latin typeface="楷体" panose="02010609060101010101" pitchFamily="49" charset="-122"/>
              <a:ea typeface="楷体" panose="02010609060101010101" pitchFamily="49" charset="-122"/>
              <a:cs typeface="楷体" panose="02010609060101010101" pitchFamily="49" charset="-122"/>
            </a:endParaRPr>
          </a:p>
          <a:p>
            <a:r>
              <a:rPr lang="en-US" altLang="en-US" sz="2000">
                <a:latin typeface="楷体" panose="02010609060101010101" pitchFamily="49" charset="-122"/>
                <a:ea typeface="楷体" panose="02010609060101010101" pitchFamily="49" charset="-122"/>
                <a:cs typeface="楷体" panose="02010609060101010101" pitchFamily="49" charset="-122"/>
              </a:rPr>
              <a:t>◦</a:t>
            </a:r>
            <a:r>
              <a:rPr lang="en-US" altLang="zh-CN" sz="2000">
                <a:latin typeface="楷体" panose="02010609060101010101" pitchFamily="49" charset="-122"/>
                <a:ea typeface="楷体" panose="02010609060101010101" pitchFamily="49" charset="-122"/>
                <a:cs typeface="楷体" panose="02010609060101010101" pitchFamily="49" charset="-122"/>
              </a:rPr>
              <a:t> </a:t>
            </a:r>
            <a:r>
              <a:rPr lang="zh-CN" altLang="en-US" sz="2000">
                <a:latin typeface="楷体" panose="02010609060101010101" pitchFamily="49" charset="-122"/>
                <a:ea typeface="楷体" panose="02010609060101010101" pitchFamily="49" charset="-122"/>
                <a:cs typeface="楷体" panose="02010609060101010101" pitchFamily="49" charset="-122"/>
              </a:rPr>
              <a:t>刹车灵敏，无发软、异响</a:t>
            </a:r>
            <a:endParaRPr lang="zh-CN" altLang="en-US" sz="200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1039293" y="563053"/>
            <a:ext cx="10549289" cy="495427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3.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证件与装备</a:t>
            </a:r>
            <a:endPar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行驶证、驾驶证、三角警示牌、灭火器有效</a:t>
            </a:r>
            <a:endPar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四、启动与行驶检查</a:t>
            </a:r>
            <a:endPar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1.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启动后听发动机有无异响、抖动</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2.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看仪表：无故障灯、水温正常</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3.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起步轻踩刹车，确认制动正常</a:t>
            </a:r>
            <a:endPar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五、收车后检查</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停车平稳、拉手刹</a:t>
            </a:r>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挂挡</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检查有无漏油、漏水、漏气</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清理车厢，关好门窗</a:t>
            </a:r>
            <a:endParaRPr lang="zh-CN" altLang="en-US"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rPr>
              <a:t>    </a:t>
            </a:r>
            <a:endParaRPr lang="en-US" altLang="zh-CN" sz="2000" kern="100" dirty="0">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pic>
        <p:nvPicPr>
          <p:cNvPr id="2" name="图片 1"/>
          <p:cNvPicPr>
            <a:picLocks noChangeAspect="1"/>
          </p:cNvPicPr>
          <p:nvPr/>
        </p:nvPicPr>
        <p:blipFill>
          <a:blip r:embed="rId2"/>
          <a:stretch>
            <a:fillRect/>
          </a:stretch>
        </p:blipFill>
        <p:spPr>
          <a:xfrm>
            <a:off x="8148955" y="1343025"/>
            <a:ext cx="3239200" cy="43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41300" y="751840"/>
            <a:ext cx="11351895" cy="5815965"/>
          </a:xfrm>
          <a:prstGeom prst="rect">
            <a:avLst/>
          </a:prstGeom>
          <a:noFill/>
        </p:spPr>
        <p:txBody>
          <a:bodyPr wrap="square">
            <a:spAutoFit/>
          </a:bodyPr>
          <a:lstStyle/>
          <a:p>
            <a:pPr>
              <a:lnSpc>
                <a:spcPct val="150000"/>
              </a:lnSpc>
            </a:pPr>
            <a:r>
              <a:rPr lang="en-US" altLang="zh-CN" sz="2800" dirty="0"/>
              <a:t>      </a:t>
            </a:r>
            <a:r>
              <a:rPr lang="en-US" altLang="zh-CN" sz="2800" dirty="0">
                <a:latin typeface="楷体" panose="02010609060101010101" pitchFamily="49" charset="-122"/>
                <a:ea typeface="楷体" panose="02010609060101010101" pitchFamily="49" charset="-122"/>
                <a:cs typeface="楷体" panose="02010609060101010101" pitchFamily="49" charset="-122"/>
              </a:rPr>
              <a:t> </a:t>
            </a:r>
            <a:r>
              <a:rPr lang="zh-CN" altLang="en-US" sz="2800" dirty="0">
                <a:latin typeface="楷体" panose="02010609060101010101" pitchFamily="49" charset="-122"/>
                <a:ea typeface="楷体" panose="02010609060101010101" pitchFamily="49" charset="-122"/>
                <a:cs typeface="楷体" panose="02010609060101010101" pitchFamily="49" charset="-122"/>
              </a:rPr>
              <a:t>二：</a:t>
            </a:r>
            <a:r>
              <a:rPr lang="zh-CN" altLang="en-US" sz="2800" dirty="0">
                <a:latin typeface="楷体" panose="02010609060101010101" pitchFamily="49" charset="-122"/>
                <a:ea typeface="楷体" panose="02010609060101010101" pitchFamily="49" charset="-122"/>
                <a:cs typeface="楷体" panose="02010609060101010101" pitchFamily="49" charset="-122"/>
              </a:rPr>
              <a:t>车辆管理制度</a:t>
            </a:r>
            <a:endParaRPr lang="zh-CN" altLang="en-US" sz="24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  为切实加强公司车辆的保管及有效使用，进一步规范公司车辆的管理，整合资源，优化配置，使车辆管理统一合理化，为公司的良好运行提供强有力的后盾保障，做好公司的服务工作，确保车辆安全、有效、有序运行。同时加强驾驶员管理，规范其行为，树立高度的责任心和敬业精神，根据国家有关法律、法规，结合公司的实际情况，特制定本制度。</a:t>
            </a:r>
            <a:endParaRPr lang="zh-CN" altLang="en-US" sz="20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1、适用范围</a:t>
            </a:r>
            <a:endParaRPr lang="zh-CN" altLang="en-US" sz="20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(1)本制度适用于公司所有机动车辆管理。</a:t>
            </a:r>
            <a:endParaRPr lang="zh-CN" altLang="en-US" sz="20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(2)本制度适用公司全体人员。</a:t>
            </a:r>
            <a:endParaRPr lang="zh-CN" altLang="en-US" sz="20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2、 车辆的使用及管理</a:t>
            </a:r>
            <a:endParaRPr lang="zh-CN" altLang="en-US" sz="2000" dirty="0">
              <a:latin typeface="楷体" panose="02010609060101010101" pitchFamily="49" charset="-122"/>
              <a:ea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rPr>
              <a:t>(1)公司所属冷藏运输车辆均由物流部</a:t>
            </a:r>
            <a:r>
              <a:rPr lang="zh-CN" altLang="en-US" sz="2000" dirty="0">
                <a:latin typeface="楷体" panose="02010609060101010101" pitchFamily="49" charset="-122"/>
                <a:ea typeface="楷体" panose="02010609060101010101" pitchFamily="49" charset="-122"/>
              </a:rPr>
              <a:t>管理和调度并负责对其的安全检查和保养保修，由办公室协助。</a:t>
            </a:r>
            <a:endParaRPr lang="zh-CN" altLang="en-US" sz="2000" dirty="0">
              <a:latin typeface="楷体" panose="02010609060101010101" pitchFamily="49" charset="-122"/>
              <a:ea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rPr>
              <a:t>(2)</a:t>
            </a:r>
            <a:r>
              <a:rPr lang="zh-CN" altLang="en-US" sz="2000" dirty="0">
                <a:latin typeface="楷体" panose="02010609060101010101" pitchFamily="49" charset="-122"/>
                <a:ea typeface="楷体" panose="02010609060101010101" pitchFamily="49" charset="-122"/>
              </a:rPr>
              <a:t>公司员工借用商务车辆需在办公室进行登记，填写内容应当全面、准确，办公室应核对完借用信息后交予对应车辆钥匙和油卡。</a:t>
            </a:r>
            <a:endParaRPr lang="zh-CN" altLang="en-US" sz="2000"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809625" y="1156335"/>
            <a:ext cx="10960735" cy="5169535"/>
          </a:xfrm>
          <a:prstGeom prst="rect">
            <a:avLst/>
          </a:prstGeom>
          <a:noFill/>
        </p:spPr>
        <p:txBody>
          <a:bodyPr wrap="square">
            <a:spAutoFit/>
          </a:bodyPr>
          <a:lstStyle/>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(3)借用车完毕后，借用人应当做好车辆内外的清洁并及时归还车辆，归还车辆时应同时围绕车辆一周拍摄视频发送办公室或报告办公室，由办公室工作人员验车后完成换车手续，交回钥匙和油卡。</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(4)车辆收班后或节假日必须停放在公司指定的位置并拍照发公司群报备，同时采取必要的防盗措施。</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(5)各种车辆的附带资料，除行车证、保险卡随车携带外，其余均由办公室负责保管，不得遗失。</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(6)公司所属车辆的年审由</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办理，各车辆的车险由办公室办理。驾驶员要主动配合</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和办公室办理车辆年审和各项交通规费的缴纳工作。车辆年审以行驶证期限为准，不得延误。</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(7)驾驶员应做到合理用车，节约用油，将油耗控制在指标以内，特殊情况须报公司领导批准。</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(8)办公室应对公司持驾照人员进行认真核实，确认真实驾车年限并登记造册。不符合驾驶条件的一律不得借用车辆。持证时间不作为真实驾龄的参考。</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93980" y="563245"/>
            <a:ext cx="12047220" cy="6554470"/>
          </a:xfrm>
          <a:prstGeom prst="rect">
            <a:avLst/>
          </a:prstGeom>
          <a:noFill/>
        </p:spPr>
        <p:txBody>
          <a:bodyPr wrap="square">
            <a:spAutoFit/>
          </a:bodyPr>
          <a:lstStyle/>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       3、 车辆的保养、维修</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(1)驾驶员须做好车辆出、收车检查，保持车辆的内外清洁。行驶中注意车辆是否有异常响动，经常检查各润滑点，发现缺油或油变质立即补充或更换。</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(2)对车辆表面附着物要及时清洗、清理发动机罩、车门边缘和盖板上的所有接逢处时应用海绵仔细擦洗。</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(3)车辆车窗应及时清除橡胶痕迹，油类等，风窗刮水片应定期清洗并根据使用情况及时调换。</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(4)定期保养合金轮毂，长期保持光亮整洁。定期检查汽车底盘。及时修补及重涂保护层，以保护车辆免受腐蚀及损伤，定期更换机油，定期清洗空气滤清器滤芯。</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(5)保持车内无浮尘、无异味、脚印。杂物、头垫、椅垫及脚垫平整清洁。车内应保持空气清新，行李厢整洁，工具摆放有序。</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(6)车辆原则上每10000</a:t>
            </a:r>
            <a:r>
              <a:rPr lang="zh-CN" altLang="en-US" sz="2000" dirty="0">
                <a:latin typeface="楷体" panose="02010609060101010101" pitchFamily="49" charset="-122"/>
                <a:ea typeface="楷体" panose="02010609060101010101" pitchFamily="49" charset="-122"/>
                <a:cs typeface="楷体" panose="02010609060101010101" pitchFamily="49" charset="-122"/>
              </a:rPr>
              <a:t>公里</a:t>
            </a:r>
            <a:r>
              <a:rPr lang="en-US" altLang="zh-CN" sz="2000" dirty="0">
                <a:latin typeface="楷体" panose="02010609060101010101" pitchFamily="49" charset="-122"/>
                <a:ea typeface="楷体" panose="02010609060101010101" pitchFamily="49" charset="-122"/>
                <a:cs typeface="楷体" panose="02010609060101010101" pitchFamily="49" charset="-122"/>
              </a:rPr>
              <a:t>保养一次，每50000公里更换一次轮胎（特殊情况除外）。维护保养费用须由办公室和</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同行，共同询价、核实并上报，经同意后进行维保。</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(7)办公室应建立车辆保养台账，记录车辆保养时的里程数及下次应保养的里程数以便核实。同时妥善保存车辆保养单据复印件备查。有保养提示的车辆，驾驶员应及时拍摄车辆保养提示发给办公室备案。</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45110" y="563245"/>
            <a:ext cx="11868150" cy="618553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(8)车辆行驶中如遇突发故障时，应及时向办公室和</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物流部</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报告，进行安全处置，确保人员和车辆的安全，听从</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物流部</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指导意见并就近安排维修。维修过程及换下的旧零件须及时拍照提交公司验证。</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(9)车辆维修前应向公司申报车辆故障，说明故障项并配发故障证明图片等。车辆维修时须由</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物流部</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和办公室同行，共同询价、核实并即刻上报，经同意后方可进行维修。</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(10)车辆维修时须</a:t>
            </a:r>
            <a:r>
              <a:rPr lang="zh-CN" altLang="en-US" sz="2000" kern="100" dirty="0">
                <a:effectLst/>
                <a:latin typeface="楷体" panose="02010609060101010101" pitchFamily="49" charset="-122"/>
                <a:ea typeface="楷体" panose="02010609060101010101" pitchFamily="49" charset="-122"/>
                <a:cs typeface="楷体" panose="02010609060101010101" pitchFamily="49" charset="-122"/>
              </a:rPr>
              <a:t>物流部</a:t>
            </a:r>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与办公室同行，现场监督维修过程并及时向上级汇报修理结果。同时将拆除的故障零配件拍照上报，方便携带的应带回损坏零件核实，并能与维修单的维修项相对应。</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4、车辆的费用管理</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(1)车辆的油费由公司统一充值，油卡由办公室统一管理、调配。</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(2)借用油卡须登记，加油前后应第一时间拍摄车辆加油前后油量及加油小票发公司油卡群，由办公室统一登记、核验。小票应注明油卡使用人姓名、加油车辆车牌等。</a:t>
            </a:r>
            <a:endParaRPr lang="en-US"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(3)公司油卡仅供公司车辆加油使用，不得为私家车等任何其他车辆使</a:t>
            </a:r>
            <a:r>
              <a:rPr lang="zh-CN" altLang="zh-CN" sz="2000" kern="100" dirty="0">
                <a:effectLst/>
                <a:latin typeface="楷体" panose="02010609060101010101" pitchFamily="49" charset="-122"/>
                <a:ea typeface="楷体" panose="02010609060101010101" pitchFamily="49" charset="-122"/>
                <a:cs typeface="楷体" panose="02010609060101010101" pitchFamily="49" charset="-122"/>
              </a:rPr>
              <a:t>用。一经发现挪用油卡，按使用数量5倍罚款，金额较大者公司保留追究法律责任的权利。</a:t>
            </a:r>
            <a:endParaRPr lang="zh-CN"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zh-CN" altLang="zh-CN" sz="2000" kern="100" dirty="0">
                <a:effectLst/>
                <a:latin typeface="楷体" panose="02010609060101010101" pitchFamily="49" charset="-122"/>
                <a:ea typeface="楷体" panose="02010609060101010101" pitchFamily="49" charset="-122"/>
                <a:cs typeface="楷体" panose="02010609060101010101" pitchFamily="49" charset="-122"/>
              </a:rPr>
              <a:t>(4)因油卡余额不足或其他原因需现金加油的，须第一时间报备，并拍摄车辆加油前后的油量及加油小票发公司油卡群，由办公室统一登记、核验。小票应注明油卡使用人姓名、加油车辆车牌等。经手人应开具加油站正式发票并经主管领导和办公室签字后方可予以报销。</a:t>
            </a:r>
            <a:endParaRPr lang="zh-CN" altLang="zh-CN" sz="2000" kern="100" dirty="0">
              <a:effectLst/>
              <a:latin typeface="楷体" panose="02010609060101010101" pitchFamily="49" charset="-122"/>
              <a:ea typeface="楷体" panose="02010609060101010101" pitchFamily="49" charset="-122"/>
              <a:cs typeface="楷体" panose="02010609060101010101" pitchFamily="49" charset="-122"/>
            </a:endParaRPr>
          </a:p>
          <a:p>
            <a:r>
              <a:rPr lang="zh-CN" altLang="zh-CN" sz="2000" kern="100" dirty="0">
                <a:effectLst/>
                <a:latin typeface="楷体" panose="02010609060101010101" pitchFamily="49" charset="-122"/>
                <a:ea typeface="楷体" panose="02010609060101010101" pitchFamily="49" charset="-122"/>
                <a:cs typeface="楷体" panose="02010609060101010101" pitchFamily="49" charset="-122"/>
              </a:rPr>
              <a:t>(5)办公室建立车辆的用油台账，每月核算一次。公司所有车辆每月初由办公室将上月行驶里程、油耗、加油数、油卡余额等进行汇总提交计财部审查。</a:t>
            </a:r>
            <a:endParaRPr lang="zh-CN" altLang="zh-CN" sz="2000" kern="100" dirty="0">
              <a:effectLst/>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442595" y="1158240"/>
            <a:ext cx="11062970" cy="4707890"/>
          </a:xfrm>
          <a:prstGeom prst="rect">
            <a:avLst/>
          </a:prstGeom>
          <a:noFill/>
        </p:spPr>
        <p:txBody>
          <a:bodyPr wrap="square">
            <a:spAutoFit/>
          </a:bodyPr>
          <a:lstStyle/>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(6)公司所属车辆的年审、年检及保养由</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和办公室经询价后填写借款单，经</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和办公室签字后逐一审核，应开具正式发票交计财部核销。</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(7)车辆需要购置附件及物品，由办公室负责申购、购买，确需驾驶员购置的应报公司，待批复后再行购置，否则公司不予报销。</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5、 车辆违规与事故处理</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(1)违章停车、超速驾驶或违反交通规则等造成的罚分、罚款等由借车第一责任人自行承担。</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(2)各种车辆如在行车途中遇不可抗拒之车祸发生时，应先急救伤患人员，并迅速与公司联系，接受公司指示，及时向交通部门和保险公司报案，积极配合处理好现场。如小事故，应第一时间向公司报备，根据</a:t>
            </a:r>
            <a:r>
              <a:rPr lang="zh-CN" altLang="en-US" sz="2000" dirty="0">
                <a:latin typeface="楷体" panose="02010609060101010101" pitchFamily="49" charset="-122"/>
                <a:ea typeface="楷体" panose="02010609060101010101" pitchFamily="49" charset="-122"/>
                <a:cs typeface="楷体" panose="02010609060101010101" pitchFamily="49" charset="-122"/>
              </a:rPr>
              <a:t>物流部</a:t>
            </a:r>
            <a:r>
              <a:rPr lang="en-US" altLang="zh-CN" sz="2000" dirty="0">
                <a:latin typeface="楷体" panose="02010609060101010101" pitchFamily="49" charset="-122"/>
                <a:ea typeface="楷体" panose="02010609060101010101" pitchFamily="49" charset="-122"/>
                <a:cs typeface="楷体" panose="02010609060101010101" pitchFamily="49" charset="-122"/>
              </a:rPr>
              <a:t>指导自行处理</a:t>
            </a:r>
            <a:r>
              <a:rPr lang="zh-CN" altLang="en-US" sz="2000" dirty="0">
                <a:latin typeface="楷体" panose="02010609060101010101" pitchFamily="49" charset="-122"/>
                <a:ea typeface="楷体" panose="02010609060101010101" pitchFamily="49" charset="-122"/>
                <a:cs typeface="楷体" panose="02010609060101010101" pitchFamily="49" charset="-122"/>
              </a:rPr>
              <a:t>。</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310515" y="2005965"/>
            <a:ext cx="11144250" cy="6451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391795" y="1132840"/>
            <a:ext cx="11062970" cy="737235"/>
          </a:xfrm>
          <a:prstGeom prst="rect">
            <a:avLst/>
          </a:prstGeom>
          <a:noFill/>
        </p:spPr>
        <p:txBody>
          <a:bodyPr wrap="square">
            <a:spAutoFit/>
          </a:bodyPr>
          <a:lstStyle/>
          <a:p>
            <a:pPr>
              <a:lnSpc>
                <a:spcPct val="150000"/>
              </a:lnSpc>
            </a:pPr>
            <a:r>
              <a:rPr lang="en-US" altLang="zh-CN" sz="2800" dirty="0">
                <a:latin typeface="楷体" panose="02010609060101010101" pitchFamily="49" charset="-122"/>
                <a:ea typeface="楷体" panose="02010609060101010101" pitchFamily="49" charset="-122"/>
                <a:sym typeface="+mn-ea"/>
              </a:rPr>
              <a:t>   </a:t>
            </a:r>
            <a:endParaRPr lang="zh-CN" altLang="en-US" sz="2400"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nvSpPr>
        <p:spPr>
          <a:xfrm>
            <a:off x="310515" y="1132840"/>
            <a:ext cx="11762740" cy="5631180"/>
          </a:xfrm>
          <a:prstGeom prst="rect">
            <a:avLst/>
          </a:prstGeom>
          <a:noFill/>
        </p:spPr>
        <p:txBody>
          <a:bodyPr wrap="square" rtlCol="0" anchor="t">
            <a:spAutoFit/>
          </a:bodyPr>
          <a:p>
            <a:r>
              <a:rPr lang="zh-CN" altLang="en-US" sz="2000">
                <a:latin typeface="楷体" panose="02010609060101010101" pitchFamily="49" charset="-122"/>
                <a:ea typeface="楷体" panose="02010609060101010101" pitchFamily="49" charset="-122"/>
                <a:cs typeface="楷体" panose="02010609060101010101" pitchFamily="49" charset="-122"/>
              </a:rPr>
              <a:t>(3)在工作中，因非己方责任造成事故的，第一时间向办公室报备，并按规定拍照及进行保险程序，由办公室跟进。</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(4)在工作中，发生交通事故后，如需向受害当事人赔偿损失，除保险金额后，其差额由车辆借用人负责。</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(5)对模糊不清或把握不大的问题，谨慎回答交通警察的询问。</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6、 惩处办法</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对违反纪律及有关规定，造成不良后果者视情节轻重予以处理。</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(1)公司所属各商务车辆统一由办公室管理和调度，其他人员不得随意指派驾驶员出车。驾驶人员私自出车造成交通、车辆机械等事故，应由其承担全部责任，并无条件接受公司处罚或解聘。</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(2)车辆驾驶实行专人专车，专车专管。借用车辆人为第一责任人，负责车辆出行安全及车内外清洁卫生的管理，在出车前须做好车辆外观、安全及卫生检查。未经公司同意，借车人员不得将车辆交与任何他人驾驶。违反者，如发现一次罚款200元。因此造成事故者由借车人负全部责任。</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(3)凡借用车辆未进行车辆清洁，导致车内环境杂乱、异味等的，第一次予以警告并立即整改，第二次通报批评、罚款200元并立即整改，第三次记过处分、罚款400元且半年内不能借用公司车辆。</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(4)车辆维修、保养、检测等，必须做到账实相符，有据可查，禁止一切贪腐、回扣、虚报、高开等行为，经查实按相应金额5倍罚款，并给予开除处理。金额达到法定条件的，公司保留法律追溯的权利。</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(5)严谨疲劳驾驶、酒驾、醉驾、毒驾。若酒后驾车发生事故，驾驶员承担全部责任，并给予开除处理。</a:t>
            </a:r>
            <a:endParaRPr lang="zh-CN" altLang="en-US" sz="2000">
              <a:latin typeface="楷体" panose="02010609060101010101" pitchFamily="49" charset="-122"/>
              <a:ea typeface="楷体" panose="02010609060101010101" pitchFamily="49" charset="-122"/>
              <a:cs typeface="楷体" panose="02010609060101010101" pitchFamily="49" charset="-122"/>
            </a:endParaRPr>
          </a:p>
          <a:p>
            <a:r>
              <a:rPr lang="zh-CN" altLang="en-US" sz="2000">
                <a:latin typeface="楷体" panose="02010609060101010101" pitchFamily="49" charset="-122"/>
                <a:ea typeface="楷体" panose="02010609060101010101" pitchFamily="49" charset="-122"/>
                <a:cs typeface="楷体" panose="02010609060101010101" pitchFamily="49" charset="-122"/>
              </a:rPr>
              <a:t>(6)驾驶员无故不出车，由此产生的交通费用由驾驶员全额承担。</a:t>
            </a:r>
            <a:endParaRPr lang="zh-CN" altLang="en-US" sz="200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62865" y="44450"/>
            <a:ext cx="12066270" cy="6647180"/>
          </a:xfrm>
          <a:prstGeom prst="rect">
            <a:avLst/>
          </a:prstGeom>
          <a:noFill/>
        </p:spPr>
        <p:txBody>
          <a:bodyPr wrap="square">
            <a:spAutoFit/>
          </a:bodyPr>
          <a:lstStyle/>
          <a:p>
            <a:pPr>
              <a:lnSpc>
                <a:spcPct val="150000"/>
              </a:lnSpc>
            </a:pPr>
            <a:r>
              <a:rPr lang="en-US" altLang="zh-CN" sz="2800" dirty="0"/>
              <a:t>      </a:t>
            </a:r>
            <a:endParaRPr lang="en-US" altLang="zh-CN" sz="2800" dirty="0"/>
          </a:p>
          <a:p>
            <a:pPr>
              <a:lnSpc>
                <a:spcPct val="150000"/>
              </a:lnSpc>
            </a:pPr>
            <a:r>
              <a:rPr lang="en-US" altLang="zh-CN" sz="2800" dirty="0"/>
              <a:t>      </a:t>
            </a:r>
            <a:r>
              <a:rPr lang="zh-CN" altLang="en-US" sz="2800" dirty="0">
                <a:latin typeface="楷体" panose="02010609060101010101" pitchFamily="49" charset="-122"/>
                <a:ea typeface="楷体" panose="02010609060101010101" pitchFamily="49" charset="-122"/>
              </a:rPr>
              <a:t>三：</a:t>
            </a:r>
            <a:r>
              <a:rPr lang="en-US" altLang="zh-CN" sz="2800" dirty="0">
                <a:latin typeface="楷体" panose="02010609060101010101" pitchFamily="49" charset="-122"/>
                <a:ea typeface="楷体" panose="02010609060101010101" pitchFamily="49" charset="-122"/>
              </a:rPr>
              <a:t>私车公用</a:t>
            </a:r>
            <a:r>
              <a:rPr lang="zh-CN" altLang="en-US" sz="2800" dirty="0">
                <a:latin typeface="楷体" panose="02010609060101010101" pitchFamily="49" charset="-122"/>
                <a:ea typeface="楷体" panose="02010609060101010101" pitchFamily="49" charset="-122"/>
              </a:rPr>
              <a:t>相关</a:t>
            </a:r>
            <a:r>
              <a:rPr lang="en-US" altLang="zh-CN" sz="2800" dirty="0">
                <a:latin typeface="楷体" panose="02010609060101010101" pitchFamily="49" charset="-122"/>
                <a:ea typeface="楷体" panose="02010609060101010101" pitchFamily="49" charset="-122"/>
              </a:rPr>
              <a:t>制度</a:t>
            </a:r>
            <a:endParaRPr lang="en-US" altLang="zh-CN" sz="2800" dirty="0">
              <a:latin typeface="楷体" panose="02010609060101010101" pitchFamily="49" charset="-122"/>
              <a:ea typeface="楷体" panose="02010609060101010101" pitchFamily="49" charset="-122"/>
            </a:endParaRPr>
          </a:p>
          <a:p>
            <a:pPr>
              <a:lnSpc>
                <a:spcPct val="150000"/>
              </a:lnSpc>
            </a:pPr>
            <a:r>
              <a:rPr lang="en-US" altLang="zh-CN" sz="2800" dirty="0"/>
              <a:t> </a:t>
            </a:r>
            <a:r>
              <a:rPr lang="en-US" altLang="zh-CN" sz="2000" dirty="0">
                <a:latin typeface="楷体" panose="02010609060101010101" pitchFamily="49" charset="-122"/>
                <a:ea typeface="楷体" panose="02010609060101010101" pitchFamily="49" charset="-122"/>
                <a:cs typeface="楷体" panose="02010609060101010101" pitchFamily="49" charset="-122"/>
              </a:rPr>
              <a:t>适用范围：经</a:t>
            </a:r>
            <a:r>
              <a:rPr lang="zh-CN" altLang="en-US" sz="2000" dirty="0">
                <a:latin typeface="楷体" panose="02010609060101010101" pitchFamily="49" charset="-122"/>
                <a:ea typeface="楷体" panose="02010609060101010101" pitchFamily="49" charset="-122"/>
                <a:cs typeface="楷体" panose="02010609060101010101" pitchFamily="49" charset="-122"/>
              </a:rPr>
              <a:t>公司领导</a:t>
            </a:r>
            <a:r>
              <a:rPr lang="en-US" altLang="zh-CN" sz="2000" dirty="0">
                <a:latin typeface="楷体" panose="02010609060101010101" pitchFamily="49" charset="-122"/>
                <a:ea typeface="楷体" panose="02010609060101010101" pitchFamily="49" charset="-122"/>
                <a:cs typeface="楷体" panose="02010609060101010101" pitchFamily="49" charset="-122"/>
              </a:rPr>
              <a:t>批准并在公司报备管理使用于公司事务的私家车辆。</a:t>
            </a:r>
            <a:endParaRPr lang="en-US" altLang="zh-CN"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1. 公司车辆全部外出时，员工因公确需私车公用的。</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2. 各部门主管、办公室应对“私车公用”申请严格审核，秉持非紧急、非必要不审批的原则，严控私车公用审批流程；未提前报备、未经审批擅自私车公用的，相关费用公司不予报销。</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3. 公司商务车全勤状态下，确因工作需要私车公用的，员工需提前向办公室提交申请，经审批同意后方可执行。</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000" dirty="0">
                <a:latin typeface="楷体" panose="02010609060101010101" pitchFamily="49" charset="-122"/>
                <a:ea typeface="楷体" panose="02010609060101010101" pitchFamily="49" charset="-122"/>
                <a:cs typeface="楷体" panose="02010609060101010101" pitchFamily="49" charset="-122"/>
              </a:rPr>
              <a:t>4</a:t>
            </a:r>
            <a:r>
              <a:rPr lang="zh-CN" altLang="en-US" sz="2000" dirty="0">
                <a:latin typeface="楷体" panose="02010609060101010101" pitchFamily="49" charset="-122"/>
                <a:ea typeface="楷体" panose="02010609060101010101" pitchFamily="49" charset="-122"/>
                <a:cs typeface="楷体" panose="02010609060101010101" pitchFamily="49" charset="-122"/>
              </a:rPr>
              <a:t>. 私车公用期间，需将车辆起止里程分别拍照，发送至公司微信油卡群，并@办公室相关人员完成备案。</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5. 用车结束后，员工需及时提交私车公用情况说明，附车辆起止里程照片，按流程逐级审核后办理报销手续。</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6. 私车公用费用核算标准：统一按0.7元/公里计算，产生的过路费实报实销。</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000" dirty="0">
                <a:latin typeface="楷体" panose="02010609060101010101" pitchFamily="49" charset="-122"/>
                <a:ea typeface="楷体" panose="02010609060101010101" pitchFamily="49" charset="-122"/>
                <a:cs typeface="楷体" panose="02010609060101010101" pitchFamily="49" charset="-122"/>
              </a:rPr>
              <a:t>7. 私车公用期间，发生的交通违章罚款、交通事故及相关损失，均由员工自行承担，公司不承担任何责任。</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552450" y="563245"/>
            <a:ext cx="11062970" cy="737235"/>
          </a:xfrm>
          <a:prstGeom prst="rect">
            <a:avLst/>
          </a:prstGeom>
          <a:noFill/>
        </p:spPr>
        <p:txBody>
          <a:bodyPr wrap="square">
            <a:spAutoFit/>
          </a:bodyPr>
          <a:lstStyle/>
          <a:p>
            <a:pPr>
              <a:lnSpc>
                <a:spcPct val="150000"/>
              </a:lnSpc>
            </a:pPr>
            <a:r>
              <a:rPr lang="en-US" altLang="zh-CN" sz="2800" dirty="0"/>
              <a:t>       </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pic>
        <p:nvPicPr>
          <p:cNvPr id="7" name="图片 6"/>
          <p:cNvPicPr>
            <a:picLocks noChangeAspect="1"/>
          </p:cNvPicPr>
          <p:nvPr/>
        </p:nvPicPr>
        <p:blipFill>
          <a:blip r:embed="rId2"/>
          <a:stretch>
            <a:fillRect/>
          </a:stretch>
        </p:blipFill>
        <p:spPr>
          <a:xfrm>
            <a:off x="2834005" y="930275"/>
            <a:ext cx="5809615" cy="48285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文本框 41"/>
          <p:cNvSpPr txBox="1"/>
          <p:nvPr/>
        </p:nvSpPr>
        <p:spPr>
          <a:xfrm>
            <a:off x="102870" y="1573530"/>
            <a:ext cx="8328660" cy="4092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000" b="1" dirty="0" smtClean="0">
                <a:solidFill>
                  <a:srgbClr val="C00000"/>
                </a:solidFill>
                <a:latin typeface="楷体" panose="02010609060101010101" pitchFamily="49" charset="-122"/>
                <a:ea typeface="楷体" panose="02010609060101010101" pitchFamily="49" charset="-122"/>
                <a:cs typeface="楷体" panose="02010609060101010101" pitchFamily="49" charset="-122"/>
                <a:sym typeface="+mn-ea"/>
              </a:rPr>
              <a:t>特别提醒：</a:t>
            </a:r>
            <a:r>
              <a:rPr lang="zh-CN" altLang="en-US" sz="2000" b="1" dirty="0" smtClean="0">
                <a:latin typeface="楷体" panose="02010609060101010101" pitchFamily="49" charset="-122"/>
                <a:ea typeface="楷体" panose="02010609060101010101" pitchFamily="49" charset="-122"/>
                <a:cs typeface="楷体" panose="02010609060101010101" pitchFamily="49" charset="-122"/>
                <a:sym typeface="+mn-ea"/>
              </a:rPr>
              <a:t>车辆的使用和维护由物流部、办公室统一安排</a:t>
            </a:r>
            <a:endParaRPr lang="zh-CN" altLang="en-US" sz="2000" b="1" dirty="0" smtClean="0">
              <a:latin typeface="楷体" panose="02010609060101010101" pitchFamily="49" charset="-122"/>
              <a:ea typeface="楷体" panose="02010609060101010101" pitchFamily="49" charset="-122"/>
              <a:cs typeface="楷体" panose="02010609060101010101" pitchFamily="49" charset="-122"/>
              <a:sym typeface="+mn-ea"/>
            </a:endParaRPr>
          </a:p>
          <a:p>
            <a:pPr lvl="0"/>
            <a:endParaRPr lang="zh-CN" altLang="en-US" sz="2000" b="1" dirty="0" smtClean="0">
              <a:latin typeface="楷体" panose="02010609060101010101" pitchFamily="49" charset="-122"/>
              <a:ea typeface="楷体" panose="02010609060101010101" pitchFamily="49" charset="-122"/>
              <a:cs typeface="楷体" panose="02010609060101010101" pitchFamily="49" charset="-122"/>
              <a:sym typeface="+mn-ea"/>
            </a:endParaRPr>
          </a:p>
          <a:p>
            <a:pPr lvl="0"/>
            <a:r>
              <a:rPr lang="en-US" altLang="zh-CN" sz="2000" dirty="0" smtClean="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000" dirty="0" smtClean="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sym typeface="+mn-ea"/>
              </a:rPr>
              <a:t>车辆有固定的车库和车位，车辆加油统一使用中石化油卡，固定在中石化加油站加油。特殊情况下现金加油需要提供使用车辆当前油量，拍照上传公司群，加满油后在拍照上传公司群备查并开据发票。每次加完油需要留存加油小票备查，当事人员需要在小票上填上加油车辆和使用人的签字，车辆费用的统计由办公室负责监督和整理。</a:t>
            </a:r>
            <a:endParaRPr lang="zh-CN" altLang="en-US" sz="2000" dirty="0" smtClean="0">
              <a:solidFill>
                <a:schemeClr val="bg1">
                  <a:lumMod val="85000"/>
                </a:schemeClr>
              </a:solidFill>
              <a:latin typeface="楷体" panose="02010609060101010101" pitchFamily="49" charset="-122"/>
              <a:ea typeface="楷体" panose="02010609060101010101" pitchFamily="49" charset="-122"/>
              <a:cs typeface="楷体" panose="02010609060101010101" pitchFamily="49" charset="-122"/>
              <a:sym typeface="+mn-ea"/>
            </a:endParaRPr>
          </a:p>
          <a:p>
            <a:pPr lvl="0"/>
            <a:endParaRPr lang="zh-CN" altLang="en-US" sz="2000" dirty="0" smtClean="0">
              <a:solidFill>
                <a:schemeClr val="bg1">
                  <a:lumMod val="85000"/>
                </a:schemeClr>
              </a:solidFill>
              <a:latin typeface="楷体" panose="02010609060101010101" pitchFamily="49" charset="-122"/>
              <a:ea typeface="楷体" panose="02010609060101010101" pitchFamily="49" charset="-122"/>
              <a:cs typeface="楷体" panose="02010609060101010101" pitchFamily="49" charset="-122"/>
              <a:sym typeface="+mn-ea"/>
            </a:endParaRPr>
          </a:p>
          <a:p>
            <a:pPr lvl="0">
              <a:defRPr/>
            </a:pPr>
            <a:r>
              <a:rPr lang="zh-CN" altLang="en-US" sz="20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商务车辆钥匙在办公室负责人处领取，冷藏车钥匙由物流部门专管。</a:t>
            </a:r>
            <a:endPar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楷体" panose="02010609060101010101" pitchFamily="49" charset="-122"/>
            </a:endParaRPr>
          </a:p>
          <a:p>
            <a:pPr lvl="0"/>
            <a:r>
              <a:rPr lang="zh-CN" altLang="en-US" sz="2000" dirty="0" smtClean="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每天出车前大家要检查好车辆机油、冷却水、电量、轮胎等，预热车辆后再上路行驶。车辆使用完后如油量低于一半，需补满后返回公司指定地点清洗，并清理车内遗留物品和垃圾，之后停回车库固定车位，并拍照上传到公司微信群“汉鑫之家”。</a:t>
            </a:r>
            <a:endParaRPr kumimoji="0" lang="zh-CN" altLang="en-US" sz="20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grpSp>
        <p:nvGrpSpPr>
          <p:cNvPr id="13" name="组合 12"/>
          <p:cNvGrpSpPr/>
          <p:nvPr/>
        </p:nvGrpSpPr>
        <p:grpSpPr>
          <a:xfrm>
            <a:off x="9119236" y="1465636"/>
            <a:ext cx="2583905" cy="4320000"/>
            <a:chOff x="8258176" y="447391"/>
            <a:chExt cx="3333950" cy="5629559"/>
          </a:xfrm>
        </p:grpSpPr>
        <p:sp>
          <p:nvSpPr>
            <p:cNvPr id="14" name="任意多边形 13"/>
            <p:cNvSpPr/>
            <p:nvPr/>
          </p:nvSpPr>
          <p:spPr>
            <a:xfrm>
              <a:off x="8391726" y="588173"/>
              <a:ext cx="3200400" cy="5372100"/>
            </a:xfrm>
            <a:custGeom>
              <a:avLst/>
              <a:gdLst>
                <a:gd name="connsiteX0" fmla="*/ 0 w 3200400"/>
                <a:gd name="connsiteY0" fmla="*/ 0 h 5372100"/>
                <a:gd name="connsiteX1" fmla="*/ 3200400 w 3200400"/>
                <a:gd name="connsiteY1" fmla="*/ 0 h 5372100"/>
                <a:gd name="connsiteX2" fmla="*/ 3200400 w 3200400"/>
                <a:gd name="connsiteY2" fmla="*/ 4924424 h 5372100"/>
                <a:gd name="connsiteX3" fmla="*/ 2752724 w 3200400"/>
                <a:gd name="connsiteY3" fmla="*/ 5372100 h 5372100"/>
                <a:gd name="connsiteX4" fmla="*/ 0 w 3200400"/>
                <a:gd name="connsiteY4" fmla="*/ 5372100 h 5372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5372100">
                  <a:moveTo>
                    <a:pt x="0" y="0"/>
                  </a:moveTo>
                  <a:lnTo>
                    <a:pt x="3200400" y="0"/>
                  </a:lnTo>
                  <a:lnTo>
                    <a:pt x="3200400" y="4924424"/>
                  </a:lnTo>
                  <a:lnTo>
                    <a:pt x="2752724" y="5372100"/>
                  </a:lnTo>
                  <a:lnTo>
                    <a:pt x="0" y="5372100"/>
                  </a:lnTo>
                  <a:close/>
                </a:path>
              </a:pathLst>
            </a:custGeom>
            <a:solidFill>
              <a:schemeClr val="bg2"/>
            </a:solidFill>
            <a:ln>
              <a:no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dirty="0" smtClean="0">
                  <a:solidFill>
                    <a:schemeClr val="accent3"/>
                  </a:solidFill>
                  <a:latin typeface="Impact" panose="020B0806030902050204"/>
                  <a:ea typeface="微软雅黑 Light" panose="020B0502040204020203" charset="-122"/>
                  <a:sym typeface="+mn-ea"/>
                </a:rPr>
                <a:t>用车禁忌</a:t>
              </a:r>
              <a:endParaRPr kumimoji="0" lang="zh-CN" altLang="en-US" sz="1800" b="1" i="0" u="none" strike="noStrike" kern="1200" cap="none" spc="0" normalizeH="0" baseline="0" noProof="0" dirty="0" smtClean="0">
                <a:ln>
                  <a:noFill/>
                </a:ln>
                <a:solidFill>
                  <a:schemeClr val="accent3"/>
                </a:solidFill>
                <a:effectLst/>
                <a:uLnTx/>
                <a:uFillTx/>
                <a:latin typeface="Impact" panose="020B0806030902050204"/>
                <a:ea typeface="微软雅黑 Light" panose="020B0502040204020203" charset="-122"/>
                <a:cs typeface="+mn-cs"/>
                <a:sym typeface="+mn-ea"/>
              </a:endParaRPr>
            </a:p>
          </p:txBody>
        </p:sp>
        <p:sp>
          <p:nvSpPr>
            <p:cNvPr id="15" name="矩形 14"/>
            <p:cNvSpPr/>
            <p:nvPr/>
          </p:nvSpPr>
          <p:spPr>
            <a:xfrm>
              <a:off x="8258176" y="704850"/>
              <a:ext cx="3200400" cy="615216"/>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charset="-122"/>
                <a:cs typeface="+mn-cs"/>
              </a:endParaRPr>
            </a:p>
          </p:txBody>
        </p:sp>
        <p:sp>
          <p:nvSpPr>
            <p:cNvPr id="16" name="任意多边形 15"/>
            <p:cNvSpPr/>
            <p:nvPr/>
          </p:nvSpPr>
          <p:spPr>
            <a:xfrm>
              <a:off x="8391525" y="867458"/>
              <a:ext cx="2915392" cy="180000"/>
            </a:xfrm>
            <a:custGeom>
              <a:avLst/>
              <a:gdLst>
                <a:gd name="connsiteX0" fmla="*/ 2825392 w 2915392"/>
                <a:gd name="connsiteY0" fmla="*/ 0 h 180000"/>
                <a:gd name="connsiteX1" fmla="*/ 2915392 w 2915392"/>
                <a:gd name="connsiteY1" fmla="*/ 90000 h 180000"/>
                <a:gd name="connsiteX2" fmla="*/ 2825392 w 2915392"/>
                <a:gd name="connsiteY2" fmla="*/ 180000 h 180000"/>
                <a:gd name="connsiteX3" fmla="*/ 2735392 w 2915392"/>
                <a:gd name="connsiteY3" fmla="*/ 90000 h 180000"/>
                <a:gd name="connsiteX4" fmla="*/ 2825392 w 2915392"/>
                <a:gd name="connsiteY4" fmla="*/ 0 h 180000"/>
                <a:gd name="connsiteX5" fmla="*/ 2483468 w 2915392"/>
                <a:gd name="connsiteY5" fmla="*/ 0 h 180000"/>
                <a:gd name="connsiteX6" fmla="*/ 2573468 w 2915392"/>
                <a:gd name="connsiteY6" fmla="*/ 90000 h 180000"/>
                <a:gd name="connsiteX7" fmla="*/ 2483468 w 2915392"/>
                <a:gd name="connsiteY7" fmla="*/ 180000 h 180000"/>
                <a:gd name="connsiteX8" fmla="*/ 2393468 w 2915392"/>
                <a:gd name="connsiteY8" fmla="*/ 90000 h 180000"/>
                <a:gd name="connsiteX9" fmla="*/ 2483468 w 2915392"/>
                <a:gd name="connsiteY9" fmla="*/ 0 h 180000"/>
                <a:gd name="connsiteX10" fmla="*/ 2141544 w 2915392"/>
                <a:gd name="connsiteY10" fmla="*/ 0 h 180000"/>
                <a:gd name="connsiteX11" fmla="*/ 2231544 w 2915392"/>
                <a:gd name="connsiteY11" fmla="*/ 90000 h 180000"/>
                <a:gd name="connsiteX12" fmla="*/ 2141544 w 2915392"/>
                <a:gd name="connsiteY12" fmla="*/ 180000 h 180000"/>
                <a:gd name="connsiteX13" fmla="*/ 2051544 w 2915392"/>
                <a:gd name="connsiteY13" fmla="*/ 90000 h 180000"/>
                <a:gd name="connsiteX14" fmla="*/ 2141544 w 2915392"/>
                <a:gd name="connsiteY14" fmla="*/ 0 h 180000"/>
                <a:gd name="connsiteX15" fmla="*/ 1799620 w 2915392"/>
                <a:gd name="connsiteY15" fmla="*/ 0 h 180000"/>
                <a:gd name="connsiteX16" fmla="*/ 1889620 w 2915392"/>
                <a:gd name="connsiteY16" fmla="*/ 90000 h 180000"/>
                <a:gd name="connsiteX17" fmla="*/ 1799620 w 2915392"/>
                <a:gd name="connsiteY17" fmla="*/ 180000 h 180000"/>
                <a:gd name="connsiteX18" fmla="*/ 1709620 w 2915392"/>
                <a:gd name="connsiteY18" fmla="*/ 90000 h 180000"/>
                <a:gd name="connsiteX19" fmla="*/ 1799620 w 2915392"/>
                <a:gd name="connsiteY19" fmla="*/ 0 h 180000"/>
                <a:gd name="connsiteX20" fmla="*/ 1457696 w 2915392"/>
                <a:gd name="connsiteY20" fmla="*/ 0 h 180000"/>
                <a:gd name="connsiteX21" fmla="*/ 1547696 w 2915392"/>
                <a:gd name="connsiteY21" fmla="*/ 90000 h 180000"/>
                <a:gd name="connsiteX22" fmla="*/ 1457696 w 2915392"/>
                <a:gd name="connsiteY22" fmla="*/ 180000 h 180000"/>
                <a:gd name="connsiteX23" fmla="*/ 1367696 w 2915392"/>
                <a:gd name="connsiteY23" fmla="*/ 90000 h 180000"/>
                <a:gd name="connsiteX24" fmla="*/ 1457696 w 2915392"/>
                <a:gd name="connsiteY24" fmla="*/ 0 h 180000"/>
                <a:gd name="connsiteX25" fmla="*/ 1115772 w 2915392"/>
                <a:gd name="connsiteY25" fmla="*/ 0 h 180000"/>
                <a:gd name="connsiteX26" fmla="*/ 1205772 w 2915392"/>
                <a:gd name="connsiteY26" fmla="*/ 90000 h 180000"/>
                <a:gd name="connsiteX27" fmla="*/ 1115772 w 2915392"/>
                <a:gd name="connsiteY27" fmla="*/ 180000 h 180000"/>
                <a:gd name="connsiteX28" fmla="*/ 1025772 w 2915392"/>
                <a:gd name="connsiteY28" fmla="*/ 90000 h 180000"/>
                <a:gd name="connsiteX29" fmla="*/ 1115772 w 2915392"/>
                <a:gd name="connsiteY29" fmla="*/ 0 h 180000"/>
                <a:gd name="connsiteX30" fmla="*/ 773848 w 2915392"/>
                <a:gd name="connsiteY30" fmla="*/ 0 h 180000"/>
                <a:gd name="connsiteX31" fmla="*/ 863848 w 2915392"/>
                <a:gd name="connsiteY31" fmla="*/ 90000 h 180000"/>
                <a:gd name="connsiteX32" fmla="*/ 773848 w 2915392"/>
                <a:gd name="connsiteY32" fmla="*/ 180000 h 180000"/>
                <a:gd name="connsiteX33" fmla="*/ 683848 w 2915392"/>
                <a:gd name="connsiteY33" fmla="*/ 90000 h 180000"/>
                <a:gd name="connsiteX34" fmla="*/ 773848 w 2915392"/>
                <a:gd name="connsiteY34" fmla="*/ 0 h 180000"/>
                <a:gd name="connsiteX35" fmla="*/ 431924 w 2915392"/>
                <a:gd name="connsiteY35" fmla="*/ 0 h 180000"/>
                <a:gd name="connsiteX36" fmla="*/ 521924 w 2915392"/>
                <a:gd name="connsiteY36" fmla="*/ 90000 h 180000"/>
                <a:gd name="connsiteX37" fmla="*/ 431924 w 2915392"/>
                <a:gd name="connsiteY37" fmla="*/ 180000 h 180000"/>
                <a:gd name="connsiteX38" fmla="*/ 341924 w 2915392"/>
                <a:gd name="connsiteY38" fmla="*/ 90000 h 180000"/>
                <a:gd name="connsiteX39" fmla="*/ 431924 w 2915392"/>
                <a:gd name="connsiteY39" fmla="*/ 0 h 180000"/>
                <a:gd name="connsiteX40" fmla="*/ 90000 w 2915392"/>
                <a:gd name="connsiteY40" fmla="*/ 0 h 180000"/>
                <a:gd name="connsiteX41" fmla="*/ 180000 w 2915392"/>
                <a:gd name="connsiteY41" fmla="*/ 90000 h 180000"/>
                <a:gd name="connsiteX42" fmla="*/ 90000 w 2915392"/>
                <a:gd name="connsiteY42" fmla="*/ 180000 h 180000"/>
                <a:gd name="connsiteX43" fmla="*/ 0 w 2915392"/>
                <a:gd name="connsiteY43" fmla="*/ 90000 h 180000"/>
                <a:gd name="connsiteX44" fmla="*/ 90000 w 2915392"/>
                <a:gd name="connsiteY44"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15392" h="180000">
                  <a:moveTo>
                    <a:pt x="2825392" y="0"/>
                  </a:moveTo>
                  <a:cubicBezTo>
                    <a:pt x="2875098" y="0"/>
                    <a:pt x="2915392" y="40294"/>
                    <a:pt x="2915392" y="90000"/>
                  </a:cubicBezTo>
                  <a:cubicBezTo>
                    <a:pt x="2915392" y="139706"/>
                    <a:pt x="2875098" y="180000"/>
                    <a:pt x="2825392" y="180000"/>
                  </a:cubicBezTo>
                  <a:cubicBezTo>
                    <a:pt x="2775686" y="180000"/>
                    <a:pt x="2735392" y="139706"/>
                    <a:pt x="2735392" y="90000"/>
                  </a:cubicBezTo>
                  <a:cubicBezTo>
                    <a:pt x="2735392" y="40294"/>
                    <a:pt x="2775686" y="0"/>
                    <a:pt x="2825392" y="0"/>
                  </a:cubicBezTo>
                  <a:close/>
                  <a:moveTo>
                    <a:pt x="2483468" y="0"/>
                  </a:moveTo>
                  <a:cubicBezTo>
                    <a:pt x="2533174" y="0"/>
                    <a:pt x="2573468" y="40294"/>
                    <a:pt x="2573468" y="90000"/>
                  </a:cubicBezTo>
                  <a:cubicBezTo>
                    <a:pt x="2573468" y="139706"/>
                    <a:pt x="2533174" y="180000"/>
                    <a:pt x="2483468" y="180000"/>
                  </a:cubicBezTo>
                  <a:cubicBezTo>
                    <a:pt x="2433762" y="180000"/>
                    <a:pt x="2393468" y="139706"/>
                    <a:pt x="2393468" y="90000"/>
                  </a:cubicBezTo>
                  <a:cubicBezTo>
                    <a:pt x="2393468" y="40294"/>
                    <a:pt x="2433762" y="0"/>
                    <a:pt x="2483468" y="0"/>
                  </a:cubicBezTo>
                  <a:close/>
                  <a:moveTo>
                    <a:pt x="2141544" y="0"/>
                  </a:moveTo>
                  <a:cubicBezTo>
                    <a:pt x="2191250" y="0"/>
                    <a:pt x="2231544" y="40294"/>
                    <a:pt x="2231544" y="90000"/>
                  </a:cubicBezTo>
                  <a:cubicBezTo>
                    <a:pt x="2231544" y="139706"/>
                    <a:pt x="2191250" y="180000"/>
                    <a:pt x="2141544" y="180000"/>
                  </a:cubicBezTo>
                  <a:cubicBezTo>
                    <a:pt x="2091838" y="180000"/>
                    <a:pt x="2051544" y="139706"/>
                    <a:pt x="2051544" y="90000"/>
                  </a:cubicBezTo>
                  <a:cubicBezTo>
                    <a:pt x="2051544" y="40294"/>
                    <a:pt x="2091838" y="0"/>
                    <a:pt x="2141544" y="0"/>
                  </a:cubicBezTo>
                  <a:close/>
                  <a:moveTo>
                    <a:pt x="1799620" y="0"/>
                  </a:moveTo>
                  <a:cubicBezTo>
                    <a:pt x="1849326" y="0"/>
                    <a:pt x="1889620" y="40294"/>
                    <a:pt x="1889620" y="90000"/>
                  </a:cubicBezTo>
                  <a:cubicBezTo>
                    <a:pt x="1889620" y="139706"/>
                    <a:pt x="1849326" y="180000"/>
                    <a:pt x="1799620" y="180000"/>
                  </a:cubicBezTo>
                  <a:cubicBezTo>
                    <a:pt x="1749914" y="180000"/>
                    <a:pt x="1709620" y="139706"/>
                    <a:pt x="1709620" y="90000"/>
                  </a:cubicBezTo>
                  <a:cubicBezTo>
                    <a:pt x="1709620" y="40294"/>
                    <a:pt x="1749914" y="0"/>
                    <a:pt x="1799620" y="0"/>
                  </a:cubicBezTo>
                  <a:close/>
                  <a:moveTo>
                    <a:pt x="1457696" y="0"/>
                  </a:moveTo>
                  <a:cubicBezTo>
                    <a:pt x="1507402" y="0"/>
                    <a:pt x="1547696" y="40294"/>
                    <a:pt x="1547696" y="90000"/>
                  </a:cubicBezTo>
                  <a:cubicBezTo>
                    <a:pt x="1547696" y="139706"/>
                    <a:pt x="1507402" y="180000"/>
                    <a:pt x="1457696" y="180000"/>
                  </a:cubicBezTo>
                  <a:cubicBezTo>
                    <a:pt x="1407990" y="180000"/>
                    <a:pt x="1367696" y="139706"/>
                    <a:pt x="1367696" y="90000"/>
                  </a:cubicBezTo>
                  <a:cubicBezTo>
                    <a:pt x="1367696" y="40294"/>
                    <a:pt x="1407990" y="0"/>
                    <a:pt x="1457696" y="0"/>
                  </a:cubicBezTo>
                  <a:close/>
                  <a:moveTo>
                    <a:pt x="1115772" y="0"/>
                  </a:moveTo>
                  <a:cubicBezTo>
                    <a:pt x="1165478" y="0"/>
                    <a:pt x="1205772" y="40294"/>
                    <a:pt x="1205772" y="90000"/>
                  </a:cubicBezTo>
                  <a:cubicBezTo>
                    <a:pt x="1205772" y="139706"/>
                    <a:pt x="1165478" y="180000"/>
                    <a:pt x="1115772" y="180000"/>
                  </a:cubicBezTo>
                  <a:cubicBezTo>
                    <a:pt x="1066066" y="180000"/>
                    <a:pt x="1025772" y="139706"/>
                    <a:pt x="1025772" y="90000"/>
                  </a:cubicBezTo>
                  <a:cubicBezTo>
                    <a:pt x="1025772" y="40294"/>
                    <a:pt x="1066066" y="0"/>
                    <a:pt x="1115772" y="0"/>
                  </a:cubicBezTo>
                  <a:close/>
                  <a:moveTo>
                    <a:pt x="773848" y="0"/>
                  </a:moveTo>
                  <a:cubicBezTo>
                    <a:pt x="823554" y="0"/>
                    <a:pt x="863848" y="40294"/>
                    <a:pt x="863848" y="90000"/>
                  </a:cubicBezTo>
                  <a:cubicBezTo>
                    <a:pt x="863848" y="139706"/>
                    <a:pt x="823554" y="180000"/>
                    <a:pt x="773848" y="180000"/>
                  </a:cubicBezTo>
                  <a:cubicBezTo>
                    <a:pt x="724142" y="180000"/>
                    <a:pt x="683848" y="139706"/>
                    <a:pt x="683848" y="90000"/>
                  </a:cubicBezTo>
                  <a:cubicBezTo>
                    <a:pt x="683848" y="40294"/>
                    <a:pt x="724142" y="0"/>
                    <a:pt x="773848" y="0"/>
                  </a:cubicBezTo>
                  <a:close/>
                  <a:moveTo>
                    <a:pt x="431924" y="0"/>
                  </a:moveTo>
                  <a:cubicBezTo>
                    <a:pt x="481630" y="0"/>
                    <a:pt x="521924" y="40294"/>
                    <a:pt x="521924" y="90000"/>
                  </a:cubicBezTo>
                  <a:cubicBezTo>
                    <a:pt x="521924" y="139706"/>
                    <a:pt x="481630" y="180000"/>
                    <a:pt x="431924" y="180000"/>
                  </a:cubicBezTo>
                  <a:cubicBezTo>
                    <a:pt x="382218" y="180000"/>
                    <a:pt x="341924" y="139706"/>
                    <a:pt x="341924" y="90000"/>
                  </a:cubicBezTo>
                  <a:cubicBezTo>
                    <a:pt x="341924" y="40294"/>
                    <a:pt x="382218" y="0"/>
                    <a:pt x="431924" y="0"/>
                  </a:cubicBezTo>
                  <a:close/>
                  <a:moveTo>
                    <a:pt x="90000" y="0"/>
                  </a:moveTo>
                  <a:cubicBezTo>
                    <a:pt x="139706" y="0"/>
                    <a:pt x="180000" y="40294"/>
                    <a:pt x="180000" y="90000"/>
                  </a:cubicBezTo>
                  <a:cubicBezTo>
                    <a:pt x="180000" y="139706"/>
                    <a:pt x="139706" y="180000"/>
                    <a:pt x="90000" y="180000"/>
                  </a:cubicBezTo>
                  <a:cubicBezTo>
                    <a:pt x="40294" y="180000"/>
                    <a:pt x="0" y="139706"/>
                    <a:pt x="0" y="90000"/>
                  </a:cubicBezTo>
                  <a:cubicBezTo>
                    <a:pt x="0" y="40294"/>
                    <a:pt x="40294" y="0"/>
                    <a:pt x="90000" y="0"/>
                  </a:cubicBezTo>
                  <a:close/>
                </a:path>
              </a:pathLst>
            </a:custGeom>
            <a:solidFill>
              <a:schemeClr val="bg2"/>
            </a:solidFill>
            <a:ln>
              <a:noFill/>
            </a:ln>
            <a:effectLst>
              <a:innerShdw blurRad="50800" dist="25400" dir="16200000">
                <a:prstClr val="black">
                  <a:alpha val="4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charset="-122"/>
                <a:cs typeface="+mn-cs"/>
              </a:endParaRPr>
            </a:p>
          </p:txBody>
        </p:sp>
        <p:sp>
          <p:nvSpPr>
            <p:cNvPr id="17" name="直角三角形 37"/>
            <p:cNvSpPr/>
            <p:nvPr/>
          </p:nvSpPr>
          <p:spPr>
            <a:xfrm rot="5400000">
              <a:off x="11010900" y="5629274"/>
              <a:ext cx="447676" cy="447676"/>
            </a:xfrm>
            <a:custGeom>
              <a:avLst/>
              <a:gdLst>
                <a:gd name="connsiteX0" fmla="*/ 0 w 447676"/>
                <a:gd name="connsiteY0" fmla="*/ 447676 h 447676"/>
                <a:gd name="connsiteX1" fmla="*/ 0 w 447676"/>
                <a:gd name="connsiteY1" fmla="*/ 0 h 447676"/>
                <a:gd name="connsiteX2" fmla="*/ 447676 w 447676"/>
                <a:gd name="connsiteY2" fmla="*/ 447676 h 447676"/>
                <a:gd name="connsiteX3" fmla="*/ 0 w 447676"/>
                <a:gd name="connsiteY3" fmla="*/ 447676 h 447676"/>
                <a:gd name="connsiteX0-1" fmla="*/ 68239 w 447676"/>
                <a:gd name="connsiteY0-2" fmla="*/ 369201 h 447676"/>
                <a:gd name="connsiteX1-3" fmla="*/ 0 w 447676"/>
                <a:gd name="connsiteY1-4" fmla="*/ 0 h 447676"/>
                <a:gd name="connsiteX2-5" fmla="*/ 447676 w 447676"/>
                <a:gd name="connsiteY2-6" fmla="*/ 447676 h 447676"/>
                <a:gd name="connsiteX3-7" fmla="*/ 68239 w 447676"/>
                <a:gd name="connsiteY3-8" fmla="*/ 369201 h 447676"/>
              </a:gdLst>
              <a:ahLst/>
              <a:cxnLst>
                <a:cxn ang="0">
                  <a:pos x="connsiteX0-1" y="connsiteY0-2"/>
                </a:cxn>
                <a:cxn ang="0">
                  <a:pos x="connsiteX1-3" y="connsiteY1-4"/>
                </a:cxn>
                <a:cxn ang="0">
                  <a:pos x="connsiteX2-5" y="connsiteY2-6"/>
                </a:cxn>
                <a:cxn ang="0">
                  <a:pos x="connsiteX3-7" y="connsiteY3-8"/>
                </a:cxn>
              </a:cxnLst>
              <a:rect l="l" t="t" r="r" b="b"/>
              <a:pathLst>
                <a:path w="447676" h="447676">
                  <a:moveTo>
                    <a:pt x="68239" y="369201"/>
                  </a:moveTo>
                  <a:lnTo>
                    <a:pt x="0" y="0"/>
                  </a:lnTo>
                  <a:lnTo>
                    <a:pt x="447676" y="447676"/>
                  </a:lnTo>
                  <a:lnTo>
                    <a:pt x="68239" y="369201"/>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Light" panose="020B0502040204020203" charset="-122"/>
                <a:cs typeface="+mn-cs"/>
              </a:endParaRPr>
            </a:p>
          </p:txBody>
        </p:sp>
        <p:sp>
          <p:nvSpPr>
            <p:cNvPr id="18" name="Freeform 144"/>
            <p:cNvSpPr>
              <a:spLocks noEditPoints="1"/>
            </p:cNvSpPr>
            <p:nvPr/>
          </p:nvSpPr>
          <p:spPr bwMode="auto">
            <a:xfrm flipH="1">
              <a:off x="9157794" y="3865264"/>
              <a:ext cx="1919576" cy="2211686"/>
            </a:xfrm>
            <a:custGeom>
              <a:avLst/>
              <a:gdLst>
                <a:gd name="T0" fmla="*/ 3 w 97"/>
                <a:gd name="T1" fmla="*/ 106 h 112"/>
                <a:gd name="T2" fmla="*/ 3 w 97"/>
                <a:gd name="T3" fmla="*/ 48 h 112"/>
                <a:gd name="T4" fmla="*/ 30 w 97"/>
                <a:gd name="T5" fmla="*/ 39 h 112"/>
                <a:gd name="T6" fmla="*/ 30 w 97"/>
                <a:gd name="T7" fmla="*/ 23 h 112"/>
                <a:gd name="T8" fmla="*/ 74 w 97"/>
                <a:gd name="T9" fmla="*/ 2 h 112"/>
                <a:gd name="T10" fmla="*/ 79 w 97"/>
                <a:gd name="T11" fmla="*/ 1 h 112"/>
                <a:gd name="T12" fmla="*/ 92 w 97"/>
                <a:gd name="T13" fmla="*/ 105 h 112"/>
                <a:gd name="T14" fmla="*/ 97 w 97"/>
                <a:gd name="T15" fmla="*/ 112 h 112"/>
                <a:gd name="T16" fmla="*/ 72 w 97"/>
                <a:gd name="T17" fmla="*/ 112 h 112"/>
                <a:gd name="T18" fmla="*/ 72 w 97"/>
                <a:gd name="T19" fmla="*/ 11 h 112"/>
                <a:gd name="T20" fmla="*/ 37 w 97"/>
                <a:gd name="T21" fmla="*/ 37 h 112"/>
                <a:gd name="T22" fmla="*/ 51 w 97"/>
                <a:gd name="T23" fmla="*/ 32 h 112"/>
                <a:gd name="T24" fmla="*/ 51 w 97"/>
                <a:gd name="T25" fmla="*/ 32 h 112"/>
                <a:gd name="T26" fmla="*/ 51 w 97"/>
                <a:gd name="T27" fmla="*/ 32 h 112"/>
                <a:gd name="T28" fmla="*/ 65 w 97"/>
                <a:gd name="T29" fmla="*/ 105 h 112"/>
                <a:gd name="T30" fmla="*/ 70 w 97"/>
                <a:gd name="T31" fmla="*/ 112 h 112"/>
                <a:gd name="T32" fmla="*/ 45 w 97"/>
                <a:gd name="T33" fmla="*/ 112 h 112"/>
                <a:gd name="T34" fmla="*/ 45 w 97"/>
                <a:gd name="T35" fmla="*/ 41 h 112"/>
                <a:gd name="T36" fmla="*/ 9 w 97"/>
                <a:gd name="T37" fmla="*/ 109 h 112"/>
                <a:gd name="T38" fmla="*/ 6 w 97"/>
                <a:gd name="T39" fmla="*/ 112 h 112"/>
                <a:gd name="T40" fmla="*/ 0 w 97"/>
                <a:gd name="T41" fmla="*/ 106 h 112"/>
                <a:gd name="T42" fmla="*/ 25 w 97"/>
                <a:gd name="T43" fmla="*/ 112 h 112"/>
                <a:gd name="T44" fmla="*/ 39 w 97"/>
                <a:gd name="T45" fmla="*/ 100 h 112"/>
                <a:gd name="T46" fmla="*/ 13 w 97"/>
                <a:gd name="T47" fmla="*/ 101 h 112"/>
                <a:gd name="T48" fmla="*/ 13 w 97"/>
                <a:gd name="T49" fmla="*/ 67 h 112"/>
                <a:gd name="T50" fmla="*/ 39 w 97"/>
                <a:gd name="T51" fmla="*/ 60 h 112"/>
                <a:gd name="T52" fmla="*/ 25 w 97"/>
                <a:gd name="T53" fmla="*/ 53 h 112"/>
                <a:gd name="T54" fmla="*/ 13 w 97"/>
                <a:gd name="T55" fmla="*/ 67 h 112"/>
                <a:gd name="T56" fmla="*/ 25 w 97"/>
                <a:gd name="T57" fmla="*/ 80 h 112"/>
                <a:gd name="T58" fmla="*/ 39 w 97"/>
                <a:gd name="T59" fmla="*/ 65 h 112"/>
                <a:gd name="T60" fmla="*/ 13 w 97"/>
                <a:gd name="T61" fmla="*/ 72 h 112"/>
                <a:gd name="T62" fmla="*/ 13 w 97"/>
                <a:gd name="T63" fmla="*/ 97 h 112"/>
                <a:gd name="T64" fmla="*/ 39 w 97"/>
                <a:gd name="T65" fmla="*/ 94 h 112"/>
                <a:gd name="T66" fmla="*/ 25 w 97"/>
                <a:gd name="T67" fmla="*/ 84 h 112"/>
                <a:gd name="T68" fmla="*/ 13 w 97"/>
                <a:gd name="T69" fmla="*/ 9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 h="112">
                  <a:moveTo>
                    <a:pt x="0" y="106"/>
                  </a:moveTo>
                  <a:cubicBezTo>
                    <a:pt x="3" y="106"/>
                    <a:pt x="3" y="106"/>
                    <a:pt x="3" y="106"/>
                  </a:cubicBezTo>
                  <a:cubicBezTo>
                    <a:pt x="3" y="51"/>
                    <a:pt x="3" y="51"/>
                    <a:pt x="3" y="51"/>
                  </a:cubicBezTo>
                  <a:cubicBezTo>
                    <a:pt x="3" y="48"/>
                    <a:pt x="3" y="48"/>
                    <a:pt x="3" y="48"/>
                  </a:cubicBezTo>
                  <a:cubicBezTo>
                    <a:pt x="5" y="48"/>
                    <a:pt x="5" y="48"/>
                    <a:pt x="5" y="48"/>
                  </a:cubicBezTo>
                  <a:cubicBezTo>
                    <a:pt x="30" y="39"/>
                    <a:pt x="30" y="39"/>
                    <a:pt x="30" y="39"/>
                  </a:cubicBezTo>
                  <a:cubicBezTo>
                    <a:pt x="30" y="25"/>
                    <a:pt x="30" y="25"/>
                    <a:pt x="30" y="25"/>
                  </a:cubicBezTo>
                  <a:cubicBezTo>
                    <a:pt x="30" y="23"/>
                    <a:pt x="30" y="23"/>
                    <a:pt x="30" y="23"/>
                  </a:cubicBezTo>
                  <a:cubicBezTo>
                    <a:pt x="32" y="22"/>
                    <a:pt x="32" y="22"/>
                    <a:pt x="32" y="22"/>
                  </a:cubicBezTo>
                  <a:cubicBezTo>
                    <a:pt x="74" y="2"/>
                    <a:pt x="74" y="2"/>
                    <a:pt x="74" y="2"/>
                  </a:cubicBezTo>
                  <a:cubicBezTo>
                    <a:pt x="79" y="0"/>
                    <a:pt x="79" y="0"/>
                    <a:pt x="79" y="0"/>
                  </a:cubicBezTo>
                  <a:cubicBezTo>
                    <a:pt x="79" y="1"/>
                    <a:pt x="79" y="1"/>
                    <a:pt x="79" y="1"/>
                  </a:cubicBezTo>
                  <a:cubicBezTo>
                    <a:pt x="92" y="9"/>
                    <a:pt x="92" y="9"/>
                    <a:pt x="92" y="9"/>
                  </a:cubicBezTo>
                  <a:cubicBezTo>
                    <a:pt x="92" y="105"/>
                    <a:pt x="92" y="105"/>
                    <a:pt x="92" y="105"/>
                  </a:cubicBezTo>
                  <a:cubicBezTo>
                    <a:pt x="97" y="105"/>
                    <a:pt x="97" y="105"/>
                    <a:pt x="97" y="105"/>
                  </a:cubicBezTo>
                  <a:cubicBezTo>
                    <a:pt x="97" y="112"/>
                    <a:pt x="97" y="112"/>
                    <a:pt x="97" y="112"/>
                  </a:cubicBezTo>
                  <a:cubicBezTo>
                    <a:pt x="75" y="112"/>
                    <a:pt x="75" y="112"/>
                    <a:pt x="75" y="112"/>
                  </a:cubicBezTo>
                  <a:cubicBezTo>
                    <a:pt x="72" y="112"/>
                    <a:pt x="72" y="112"/>
                    <a:pt x="72" y="112"/>
                  </a:cubicBezTo>
                  <a:cubicBezTo>
                    <a:pt x="72" y="109"/>
                    <a:pt x="72" y="109"/>
                    <a:pt x="72" y="109"/>
                  </a:cubicBezTo>
                  <a:cubicBezTo>
                    <a:pt x="72" y="11"/>
                    <a:pt x="72" y="11"/>
                    <a:pt x="72" y="11"/>
                  </a:cubicBezTo>
                  <a:cubicBezTo>
                    <a:pt x="37" y="27"/>
                    <a:pt x="37" y="27"/>
                    <a:pt x="37" y="27"/>
                  </a:cubicBezTo>
                  <a:cubicBezTo>
                    <a:pt x="37" y="37"/>
                    <a:pt x="37" y="37"/>
                    <a:pt x="37" y="37"/>
                  </a:cubicBezTo>
                  <a:cubicBezTo>
                    <a:pt x="47" y="33"/>
                    <a:pt x="47" y="33"/>
                    <a:pt x="47" y="33"/>
                  </a:cubicBezTo>
                  <a:cubicBezTo>
                    <a:pt x="51" y="32"/>
                    <a:pt x="51" y="32"/>
                    <a:pt x="51" y="32"/>
                  </a:cubicBezTo>
                  <a:cubicBezTo>
                    <a:pt x="51" y="31"/>
                    <a:pt x="51" y="31"/>
                    <a:pt x="51" y="31"/>
                  </a:cubicBezTo>
                  <a:cubicBezTo>
                    <a:pt x="51" y="32"/>
                    <a:pt x="51" y="32"/>
                    <a:pt x="51" y="32"/>
                  </a:cubicBezTo>
                  <a:cubicBezTo>
                    <a:pt x="51" y="31"/>
                    <a:pt x="51" y="31"/>
                    <a:pt x="51" y="31"/>
                  </a:cubicBezTo>
                  <a:cubicBezTo>
                    <a:pt x="51" y="32"/>
                    <a:pt x="51" y="32"/>
                    <a:pt x="51" y="32"/>
                  </a:cubicBezTo>
                  <a:cubicBezTo>
                    <a:pt x="65" y="40"/>
                    <a:pt x="65" y="40"/>
                    <a:pt x="65" y="40"/>
                  </a:cubicBezTo>
                  <a:cubicBezTo>
                    <a:pt x="65" y="105"/>
                    <a:pt x="65" y="105"/>
                    <a:pt x="65" y="105"/>
                  </a:cubicBezTo>
                  <a:cubicBezTo>
                    <a:pt x="70" y="105"/>
                    <a:pt x="70" y="105"/>
                    <a:pt x="70" y="105"/>
                  </a:cubicBezTo>
                  <a:cubicBezTo>
                    <a:pt x="70" y="112"/>
                    <a:pt x="70" y="112"/>
                    <a:pt x="70" y="112"/>
                  </a:cubicBezTo>
                  <a:cubicBezTo>
                    <a:pt x="48" y="112"/>
                    <a:pt x="48" y="112"/>
                    <a:pt x="48" y="112"/>
                  </a:cubicBezTo>
                  <a:cubicBezTo>
                    <a:pt x="45" y="112"/>
                    <a:pt x="45" y="112"/>
                    <a:pt x="45" y="112"/>
                  </a:cubicBezTo>
                  <a:cubicBezTo>
                    <a:pt x="45" y="108"/>
                    <a:pt x="45" y="108"/>
                    <a:pt x="45" y="108"/>
                  </a:cubicBezTo>
                  <a:cubicBezTo>
                    <a:pt x="45" y="41"/>
                    <a:pt x="45" y="41"/>
                    <a:pt x="45" y="41"/>
                  </a:cubicBezTo>
                  <a:cubicBezTo>
                    <a:pt x="9" y="53"/>
                    <a:pt x="9" y="53"/>
                    <a:pt x="9" y="53"/>
                  </a:cubicBezTo>
                  <a:cubicBezTo>
                    <a:pt x="9" y="109"/>
                    <a:pt x="9" y="109"/>
                    <a:pt x="9" y="109"/>
                  </a:cubicBezTo>
                  <a:cubicBezTo>
                    <a:pt x="9" y="112"/>
                    <a:pt x="9" y="112"/>
                    <a:pt x="9" y="112"/>
                  </a:cubicBezTo>
                  <a:cubicBezTo>
                    <a:pt x="6" y="112"/>
                    <a:pt x="6" y="112"/>
                    <a:pt x="6" y="112"/>
                  </a:cubicBezTo>
                  <a:cubicBezTo>
                    <a:pt x="0" y="112"/>
                    <a:pt x="0" y="112"/>
                    <a:pt x="0" y="112"/>
                  </a:cubicBezTo>
                  <a:cubicBezTo>
                    <a:pt x="0" y="106"/>
                    <a:pt x="0" y="106"/>
                    <a:pt x="0" y="106"/>
                  </a:cubicBezTo>
                  <a:close/>
                  <a:moveTo>
                    <a:pt x="13" y="112"/>
                  </a:moveTo>
                  <a:cubicBezTo>
                    <a:pt x="17" y="112"/>
                    <a:pt x="21" y="112"/>
                    <a:pt x="25" y="112"/>
                  </a:cubicBezTo>
                  <a:cubicBezTo>
                    <a:pt x="30" y="112"/>
                    <a:pt x="34" y="112"/>
                    <a:pt x="39" y="112"/>
                  </a:cubicBezTo>
                  <a:cubicBezTo>
                    <a:pt x="39" y="108"/>
                    <a:pt x="39" y="104"/>
                    <a:pt x="39" y="100"/>
                  </a:cubicBezTo>
                  <a:cubicBezTo>
                    <a:pt x="34" y="100"/>
                    <a:pt x="30" y="100"/>
                    <a:pt x="25" y="101"/>
                  </a:cubicBezTo>
                  <a:cubicBezTo>
                    <a:pt x="21" y="101"/>
                    <a:pt x="17" y="101"/>
                    <a:pt x="13" y="101"/>
                  </a:cubicBezTo>
                  <a:cubicBezTo>
                    <a:pt x="13" y="105"/>
                    <a:pt x="13" y="108"/>
                    <a:pt x="13" y="112"/>
                  </a:cubicBezTo>
                  <a:close/>
                  <a:moveTo>
                    <a:pt x="13" y="67"/>
                  </a:moveTo>
                  <a:cubicBezTo>
                    <a:pt x="17" y="66"/>
                    <a:pt x="21" y="65"/>
                    <a:pt x="25" y="64"/>
                  </a:cubicBezTo>
                  <a:cubicBezTo>
                    <a:pt x="30" y="63"/>
                    <a:pt x="34" y="61"/>
                    <a:pt x="39" y="60"/>
                  </a:cubicBezTo>
                  <a:cubicBezTo>
                    <a:pt x="39" y="56"/>
                    <a:pt x="39" y="52"/>
                    <a:pt x="39" y="48"/>
                  </a:cubicBezTo>
                  <a:cubicBezTo>
                    <a:pt x="34" y="50"/>
                    <a:pt x="30" y="51"/>
                    <a:pt x="25" y="53"/>
                  </a:cubicBezTo>
                  <a:cubicBezTo>
                    <a:pt x="21" y="54"/>
                    <a:pt x="17" y="56"/>
                    <a:pt x="13" y="57"/>
                  </a:cubicBezTo>
                  <a:cubicBezTo>
                    <a:pt x="13" y="61"/>
                    <a:pt x="13" y="64"/>
                    <a:pt x="13" y="67"/>
                  </a:cubicBezTo>
                  <a:close/>
                  <a:moveTo>
                    <a:pt x="13" y="82"/>
                  </a:moveTo>
                  <a:cubicBezTo>
                    <a:pt x="17" y="81"/>
                    <a:pt x="21" y="80"/>
                    <a:pt x="25" y="80"/>
                  </a:cubicBezTo>
                  <a:cubicBezTo>
                    <a:pt x="30" y="79"/>
                    <a:pt x="34" y="78"/>
                    <a:pt x="39" y="77"/>
                  </a:cubicBezTo>
                  <a:cubicBezTo>
                    <a:pt x="39" y="73"/>
                    <a:pt x="39" y="69"/>
                    <a:pt x="39" y="65"/>
                  </a:cubicBezTo>
                  <a:cubicBezTo>
                    <a:pt x="34" y="66"/>
                    <a:pt x="30" y="67"/>
                    <a:pt x="25" y="69"/>
                  </a:cubicBezTo>
                  <a:cubicBezTo>
                    <a:pt x="21" y="70"/>
                    <a:pt x="17" y="71"/>
                    <a:pt x="13" y="72"/>
                  </a:cubicBezTo>
                  <a:cubicBezTo>
                    <a:pt x="13" y="75"/>
                    <a:pt x="13" y="79"/>
                    <a:pt x="13" y="82"/>
                  </a:cubicBezTo>
                  <a:close/>
                  <a:moveTo>
                    <a:pt x="13" y="97"/>
                  </a:moveTo>
                  <a:cubicBezTo>
                    <a:pt x="17" y="96"/>
                    <a:pt x="21" y="96"/>
                    <a:pt x="25" y="96"/>
                  </a:cubicBezTo>
                  <a:cubicBezTo>
                    <a:pt x="30" y="95"/>
                    <a:pt x="34" y="95"/>
                    <a:pt x="39" y="94"/>
                  </a:cubicBezTo>
                  <a:cubicBezTo>
                    <a:pt x="39" y="90"/>
                    <a:pt x="39" y="86"/>
                    <a:pt x="39" y="82"/>
                  </a:cubicBezTo>
                  <a:cubicBezTo>
                    <a:pt x="34" y="83"/>
                    <a:pt x="30" y="84"/>
                    <a:pt x="25" y="84"/>
                  </a:cubicBezTo>
                  <a:cubicBezTo>
                    <a:pt x="21" y="85"/>
                    <a:pt x="17" y="86"/>
                    <a:pt x="13" y="86"/>
                  </a:cubicBezTo>
                  <a:cubicBezTo>
                    <a:pt x="13" y="90"/>
                    <a:pt x="13" y="93"/>
                    <a:pt x="13" y="97"/>
                  </a:cubicBezTo>
                  <a:close/>
                </a:path>
              </a:pathLst>
            </a:custGeom>
            <a:solidFill>
              <a:schemeClr val="tx1">
                <a:alpha val="5000"/>
              </a:schemeClr>
            </a:solidFill>
            <a:ln>
              <a:noFill/>
            </a:ln>
          </p:spPr>
          <p:txBody>
            <a:bodyPr vert="horz" wrap="square" lIns="91440" tIns="45720" rIns="91440" bIns="45720" numCol="1" anchor="t" anchorCtr="0" compatLnSpc="1"/>
            <a:lstStyle/>
            <a:p>
              <a:pPr lvl="0">
                <a:lnSpc>
                  <a:spcPct val="150000"/>
                </a:lnSpc>
                <a:spcAft>
                  <a:spcPts val="1200"/>
                </a:spcAft>
              </a:pPr>
              <a:r>
                <a:rPr lang="zh-CN" altLang="en-US" b="1" dirty="0" smtClean="0">
                  <a:latin typeface="Arial" panose="020B0604020202020204" pitchFamily="34" charset="0"/>
                  <a:ea typeface="宋体" panose="02010600030101010101" pitchFamily="2" charset="-122"/>
                  <a:cs typeface="Arial" panose="020B0604020202020204" pitchFamily="34" charset="0"/>
                  <a:sym typeface="+mn-ea"/>
                </a:rPr>
                <a:t>开车不喝酒</a:t>
              </a:r>
              <a:endParaRPr lang="en-US" altLang="zh-CN" b="1" dirty="0" smtClean="0">
                <a:latin typeface="Arial" panose="020B0604020202020204" pitchFamily="34" charset="0"/>
                <a:ea typeface="宋体" panose="02010600030101010101" pitchFamily="2" charset="-122"/>
                <a:cs typeface="Arial" panose="020B0604020202020204" pitchFamily="34" charset="0"/>
              </a:endParaRPr>
            </a:p>
            <a:p>
              <a:pPr lvl="0">
                <a:lnSpc>
                  <a:spcPct val="150000"/>
                </a:lnSpc>
                <a:spcAft>
                  <a:spcPts val="1200"/>
                </a:spcAft>
              </a:pPr>
              <a:r>
                <a:rPr lang="zh-CN" altLang="en-US" b="1" dirty="0" smtClean="0">
                  <a:solidFill>
                    <a:prstClr val="black">
                      <a:lumMod val="85000"/>
                      <a:lumOff val="15000"/>
                    </a:prstClr>
                  </a:solidFill>
                  <a:latin typeface="Arial" panose="020B0604020202020204" pitchFamily="34" charset="0"/>
                  <a:ea typeface="宋体" panose="02010600030101010101" pitchFamily="2" charset="-122"/>
                  <a:cs typeface="Arial" panose="020B0604020202020204" pitchFamily="34" charset="0"/>
                  <a:sym typeface="+mn-ea"/>
                </a:rPr>
                <a:t>喝酒不开车</a:t>
              </a: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Light" panose="020B0502040204020203" charset="-122"/>
                <a:cs typeface="+mn-cs"/>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5823" y="447391"/>
              <a:ext cx="917475" cy="91747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32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612394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kern="100" dirty="0">
                <a:effectLst/>
                <a:latin typeface="楷体" panose="02010609060101010101" pitchFamily="49" charset="-122"/>
                <a:ea typeface="楷体" panose="02010609060101010101" pitchFamily="49" charset="-122"/>
                <a:cs typeface="楷体" panose="02010609060101010101" pitchFamily="49" charset="-122"/>
              </a:rPr>
              <a:t> </a:t>
            </a:r>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 关于物流部车辆违章优惠政策的通知</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公司各部门：</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为鼓励物流部更好的工作，为保障物流运输工作稳定开展，经公司研究决定，对物流部车辆违章罚款实行阶段性减免政策，具体如下：</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1、每月给予物流部整体3次违章罚款免除额度，单次免除罚款金额不超过200元。</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2、违章涉及驾照扣分的，由相关责任人自行处理；仅涉及罚款无需扣分的，由公司承担罚款费用（每月违章次数在3次之内，且扣款金额不超过200元）。</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3、本政策只适用于目前物流部有6位驾驶员，后续若物流部人员配置发生变动，公司将重新调整该减免政策。</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4、本通知自2026年1月1日起执行，请物流部严格遵守交通规则，规范驾驶，减少违章行为。</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特此通知。</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重庆汉鑫医药有限公司</a:t>
            </a:r>
            <a:endPar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endParaRPr>
          </a:p>
          <a:p>
            <a:r>
              <a:rPr lang="en-US" altLang="zh-CN" sz="2000" kern="100" dirty="0">
                <a:solidFill>
                  <a:schemeClr val="tx1"/>
                </a:solidFill>
                <a:effectLst/>
                <a:latin typeface="楷体" panose="02010609060101010101" pitchFamily="49" charset="-122"/>
                <a:ea typeface="楷体" panose="02010609060101010101" pitchFamily="49" charset="-122"/>
                <a:cs typeface="楷体" panose="02010609060101010101" pitchFamily="49" charset="-122"/>
              </a:rPr>
              <a:t>2026.2.28</a:t>
            </a:r>
            <a:endParaRPr lang="en-US" altLang="zh-CN" sz="2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552450" y="563245"/>
            <a:ext cx="11062970" cy="737235"/>
          </a:xfrm>
          <a:prstGeom prst="rect">
            <a:avLst/>
          </a:prstGeom>
          <a:noFill/>
        </p:spPr>
        <p:txBody>
          <a:bodyPr wrap="square">
            <a:spAutoFit/>
          </a:bodyPr>
          <a:lstStyle/>
          <a:p>
            <a:pPr>
              <a:lnSpc>
                <a:spcPct val="150000"/>
              </a:lnSpc>
            </a:pPr>
            <a:r>
              <a:rPr lang="en-US" altLang="zh-CN" sz="2800" dirty="0"/>
              <a:t>       </a:t>
            </a:r>
            <a:endParaRPr lang="zh-CN" altLang="en-US" sz="20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552450" y="563245"/>
            <a:ext cx="11062970" cy="2399665"/>
          </a:xfrm>
          <a:prstGeom prst="rect">
            <a:avLst/>
          </a:prstGeom>
          <a:noFill/>
        </p:spPr>
        <p:txBody>
          <a:bodyPr wrap="square">
            <a:spAutoFit/>
          </a:bodyPr>
          <a:lstStyle/>
          <a:p>
            <a:pPr>
              <a:lnSpc>
                <a:spcPct val="150000"/>
              </a:lnSpc>
            </a:pPr>
            <a:r>
              <a:rPr lang="en-US" altLang="zh-CN" sz="2800" dirty="0"/>
              <a:t>      </a:t>
            </a:r>
            <a:r>
              <a:rPr lang="zh-CN" altLang="en-US" sz="2400" dirty="0">
                <a:latin typeface="楷体" panose="02010609060101010101" pitchFamily="49" charset="-122"/>
                <a:ea typeface="楷体" panose="02010609060101010101" pitchFamily="49" charset="-122"/>
                <a:cs typeface="楷体" panose="02010609060101010101" pitchFamily="49" charset="-122"/>
              </a:rPr>
              <a:t>问题一：</a:t>
            </a:r>
            <a:endParaRPr lang="zh-CN" altLang="en-US" sz="24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400" dirty="0">
                <a:latin typeface="楷体" panose="02010609060101010101" pitchFamily="49" charset="-122"/>
                <a:ea typeface="楷体" panose="02010609060101010101" pitchFamily="49" charset="-122"/>
                <a:cs typeface="楷体" panose="02010609060101010101" pitchFamily="49" charset="-122"/>
              </a:rPr>
              <a:t> </a:t>
            </a:r>
            <a:r>
              <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rPr>
              <a:t>我们公司名下共有多少辆车？其中商务用车多少辆，专用冷藏车有多少辆？</a:t>
            </a:r>
            <a:endPar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endParaRPr>
          </a:p>
          <a:p>
            <a:pPr>
              <a:lnSpc>
                <a:spcPct val="150000"/>
              </a:lnSpc>
            </a:pPr>
            <a:endParaRPr lang="zh-CN" altLang="en-US" sz="24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endParaRPr lang="zh-CN" altLang="en-US" sz="2400" dirty="0">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748665" y="2481580"/>
            <a:ext cx="11130915" cy="645160"/>
          </a:xfrm>
          <a:prstGeom prst="rect">
            <a:avLst/>
          </a:prstGeom>
          <a:noFill/>
        </p:spPr>
        <p:txBody>
          <a:bodyPr wrap="square" rtlCol="0" anchor="t">
            <a:spAutoFit/>
          </a:bodyPr>
          <a:p>
            <a:pPr>
              <a:lnSpc>
                <a:spcPct val="150000"/>
              </a:lnSpc>
            </a:pPr>
            <a:r>
              <a:rPr lang="zh-CN" altLang="en-US" sz="2400" dirty="0">
                <a:latin typeface="楷体" panose="02010609060101010101" pitchFamily="49" charset="-122"/>
                <a:ea typeface="楷体" panose="02010609060101010101" pitchFamily="49" charset="-122"/>
                <a:cs typeface="楷体" panose="02010609060101010101" pitchFamily="49" charset="-122"/>
                <a:sym typeface="+mn-ea"/>
              </a:rPr>
              <a:t>答：</a:t>
            </a:r>
            <a:r>
              <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rPr>
              <a:t>我们公司名下车辆共有1</a:t>
            </a:r>
            <a:r>
              <a:rPr lang="en-US" altLang="zh-CN" sz="2400" dirty="0" smtClean="0">
                <a:latin typeface="楷体" panose="02010609060101010101" pitchFamily="49" charset="-122"/>
                <a:ea typeface="楷体" panose="02010609060101010101" pitchFamily="49" charset="-122"/>
                <a:cs typeface="楷体" panose="02010609060101010101" pitchFamily="49" charset="-122"/>
                <a:sym typeface="+mn-ea"/>
              </a:rPr>
              <a:t>6</a:t>
            </a:r>
            <a:r>
              <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rPr>
              <a:t>辆，商务用车</a:t>
            </a:r>
            <a:r>
              <a:rPr lang="en-US" altLang="zh-CN" sz="2400" dirty="0" smtClean="0">
                <a:latin typeface="楷体" panose="02010609060101010101" pitchFamily="49" charset="-122"/>
                <a:ea typeface="楷体" panose="02010609060101010101" pitchFamily="49" charset="-122"/>
                <a:cs typeface="楷体" panose="02010609060101010101" pitchFamily="49" charset="-122"/>
                <a:sym typeface="+mn-ea"/>
              </a:rPr>
              <a:t>11</a:t>
            </a:r>
            <a:r>
              <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rPr>
              <a:t>辆，专用冷藏车</a:t>
            </a:r>
            <a:r>
              <a:rPr lang="en-US" altLang="zh-CN" sz="2400" dirty="0" smtClean="0">
                <a:latin typeface="楷体" panose="02010609060101010101" pitchFamily="49" charset="-122"/>
                <a:ea typeface="楷体" panose="02010609060101010101" pitchFamily="49" charset="-122"/>
                <a:cs typeface="楷体" panose="02010609060101010101" pitchFamily="49" charset="-122"/>
                <a:sym typeface="+mn-ea"/>
              </a:rPr>
              <a:t>5</a:t>
            </a:r>
            <a:r>
              <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rPr>
              <a:t>辆。</a:t>
            </a:r>
            <a:endParaRPr lang="zh-CN" altLang="en-US" sz="2400" dirty="0" smtClean="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552450" y="563245"/>
            <a:ext cx="11062970" cy="2399665"/>
          </a:xfrm>
          <a:prstGeom prst="rect">
            <a:avLst/>
          </a:prstGeom>
          <a:noFill/>
        </p:spPr>
        <p:txBody>
          <a:bodyPr wrap="square">
            <a:spAutoFit/>
          </a:bodyPr>
          <a:lstStyle/>
          <a:p>
            <a:pPr>
              <a:lnSpc>
                <a:spcPct val="150000"/>
              </a:lnSpc>
            </a:pPr>
            <a:r>
              <a:rPr lang="en-US" altLang="zh-CN" sz="2800" dirty="0"/>
              <a:t>      </a:t>
            </a:r>
            <a:r>
              <a:rPr lang="zh-CN" altLang="en-US" sz="2400" dirty="0">
                <a:latin typeface="楷体" panose="02010609060101010101" pitchFamily="49" charset="-122"/>
                <a:ea typeface="楷体" panose="02010609060101010101" pitchFamily="49" charset="-122"/>
                <a:cs typeface="楷体" panose="02010609060101010101" pitchFamily="49" charset="-122"/>
              </a:rPr>
              <a:t>问题二：</a:t>
            </a:r>
            <a:endParaRPr lang="zh-CN" altLang="en-US" sz="2400" dirty="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400" dirty="0">
                <a:latin typeface="楷体" panose="02010609060101010101" pitchFamily="49" charset="-122"/>
                <a:ea typeface="楷体" panose="02010609060101010101" pitchFamily="49" charset="-122"/>
                <a:cs typeface="楷体" panose="02010609060101010101" pitchFamily="49" charset="-122"/>
              </a:rPr>
              <a:t> </a:t>
            </a:r>
            <a:r>
              <a:rPr lang="zh-CN" altLang="en-US" sz="2400" dirty="0">
                <a:latin typeface="楷体" panose="02010609060101010101" pitchFamily="49" charset="-122"/>
                <a:ea typeface="楷体" panose="02010609060101010101" pitchFamily="49" charset="-122"/>
                <a:cs typeface="楷体" panose="02010609060101010101" pitchFamily="49" charset="-122"/>
                <a:sym typeface="+mn-ea"/>
              </a:rPr>
              <a:t>私车公用费用核算标准？</a:t>
            </a:r>
            <a:endParaRPr lang="zh-CN" altLang="en-US" sz="2400" dirty="0">
              <a:latin typeface="楷体" panose="02010609060101010101" pitchFamily="49" charset="-122"/>
              <a:ea typeface="楷体" panose="02010609060101010101" pitchFamily="49" charset="-122"/>
              <a:cs typeface="楷体" panose="02010609060101010101" pitchFamily="49" charset="-122"/>
              <a:sym typeface="+mn-ea"/>
            </a:endParaRPr>
          </a:p>
          <a:p>
            <a:pPr>
              <a:lnSpc>
                <a:spcPct val="150000"/>
              </a:lnSpc>
            </a:pPr>
            <a:endParaRPr lang="zh-CN" altLang="en-US" sz="2400" dirty="0">
              <a:latin typeface="楷体" panose="02010609060101010101" pitchFamily="49" charset="-122"/>
              <a:ea typeface="楷体" panose="02010609060101010101" pitchFamily="49" charset="-122"/>
              <a:cs typeface="楷体" panose="02010609060101010101" pitchFamily="49" charset="-122"/>
              <a:sym typeface="+mn-ea"/>
            </a:endParaRPr>
          </a:p>
          <a:p>
            <a:pPr>
              <a:lnSpc>
                <a:spcPct val="150000"/>
              </a:lnSpc>
            </a:pPr>
            <a:endParaRPr lang="zh-CN" altLang="en-US" sz="2400" dirty="0">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683260" y="2297430"/>
            <a:ext cx="10690225" cy="645160"/>
          </a:xfrm>
          <a:prstGeom prst="rect">
            <a:avLst/>
          </a:prstGeom>
          <a:noFill/>
        </p:spPr>
        <p:txBody>
          <a:bodyPr wrap="square" rtlCol="0" anchor="t">
            <a:spAutoFit/>
          </a:bodyPr>
          <a:p>
            <a:pPr>
              <a:lnSpc>
                <a:spcPct val="150000"/>
              </a:lnSpc>
            </a:pPr>
            <a:r>
              <a:rPr lang="zh-CN" altLang="en-US" sz="2400" dirty="0">
                <a:latin typeface="楷体" panose="02010609060101010101" pitchFamily="49" charset="-122"/>
                <a:ea typeface="楷体" panose="02010609060101010101" pitchFamily="49" charset="-122"/>
                <a:cs typeface="楷体" panose="02010609060101010101" pitchFamily="49" charset="-122"/>
                <a:sym typeface="+mn-ea"/>
              </a:rPr>
              <a:t>答：</a:t>
            </a:r>
            <a:r>
              <a:rPr lang="zh-CN" altLang="en-US" sz="2400" dirty="0">
                <a:latin typeface="楷体" panose="02010609060101010101" pitchFamily="49" charset="-122"/>
                <a:ea typeface="楷体" panose="02010609060101010101" pitchFamily="49" charset="-122"/>
                <a:cs typeface="楷体" panose="02010609060101010101" pitchFamily="49" charset="-122"/>
                <a:sym typeface="+mn-ea"/>
              </a:rPr>
              <a:t>私车公用费用核算标准：统一按0.7元/公里计算，产生的过路费实报实销。</a:t>
            </a:r>
            <a:endParaRPr lang="zh-CN" altLang="en-US" sz="2400" dirty="0">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0" y="16224"/>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9060101010101" charset="-122"/>
                <a:ea typeface="黑体" panose="02010609060101010101" charset="-122"/>
                <a:cs typeface="+mn-ea"/>
                <a:sym typeface="+mn-lt"/>
              </a:rPr>
              <a:t>谢谢</a:t>
            </a:r>
            <a:endParaRPr lang="zh-CN" altLang="en-US" sz="7200" b="1" dirty="0">
              <a:solidFill>
                <a:srgbClr val="002060"/>
              </a:solidFill>
              <a:latin typeface="黑体" panose="02010609060101010101" charset="-122"/>
              <a:ea typeface="黑体" panose="02010609060101010101" charset="-122"/>
              <a:cs typeface="+mn-ea"/>
              <a:sym typeface="+mn-lt"/>
            </a:endParaRPr>
          </a:p>
        </p:txBody>
      </p:sp>
      <p:pic>
        <p:nvPicPr>
          <p:cNvPr id="3" name="图片 2" descr="图片1"/>
          <p:cNvPicPr>
            <a:picLocks noChangeAspect="1"/>
          </p:cNvPicPr>
          <p:nvPr/>
        </p:nvPicPr>
        <p:blipFill>
          <a:blip r:embed="rId2">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7377547" y="6270034"/>
            <a:ext cx="6096000" cy="368300"/>
          </a:xfrm>
          <a:prstGeom prst="rect">
            <a:avLst/>
          </a:prstGeom>
          <a:noFill/>
        </p:spPr>
        <p:txBody>
          <a:bodyPr wrap="square">
            <a:spAutoFit/>
          </a:bodyPr>
          <a:lstStyle/>
          <a:p>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拓市场</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精学术</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强服务</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谋创新</a:t>
            </a:r>
            <a:endParaRPr lang="zh-CN" altLang="en-US" sz="1800" dirty="0">
              <a:solidFill>
                <a:srgbClr val="0070C0"/>
              </a:solidFill>
              <a:latin typeface="楷体" panose="02010609060101010101" pitchFamily="49" charset="-122"/>
              <a:ea typeface="楷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4634</Words>
  <Application>WPS 演示</Application>
  <PresentationFormat>宽屏</PresentationFormat>
  <Paragraphs>262</Paragraphs>
  <Slides>20</Slides>
  <Notes>3</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20</vt:i4>
      </vt:variant>
    </vt:vector>
  </HeadingPairs>
  <TitlesOfParts>
    <vt:vector size="44" baseType="lpstr">
      <vt:lpstr>Arial</vt:lpstr>
      <vt:lpstr>宋体</vt:lpstr>
      <vt:lpstr>Wingdings</vt:lpstr>
      <vt:lpstr>汉仪雅酷黑-65J</vt:lpstr>
      <vt:lpstr>黑体</vt:lpstr>
      <vt:lpstr>汉仪雅酷黑 95W</vt:lpstr>
      <vt:lpstr>楷体</vt:lpstr>
      <vt:lpstr>微软雅黑</vt:lpstr>
      <vt:lpstr>Times New Roman</vt:lpstr>
      <vt:lpstr>AvantGarde Bk BT</vt:lpstr>
      <vt:lpstr>Segoe Print</vt:lpstr>
      <vt:lpstr>张海山锐线体简</vt:lpstr>
      <vt:lpstr>Arial Unicode MS</vt:lpstr>
      <vt:lpstr>等线</vt:lpstr>
      <vt:lpstr>Impact</vt:lpstr>
      <vt:lpstr>微软雅黑 Light</vt:lpstr>
      <vt:lpstr>Arial</vt:lpstr>
      <vt:lpstr>Calibri</vt:lpstr>
      <vt:lpstr>Impact</vt:lpstr>
      <vt:lpstr>汉仪雅酷黑 95W</vt:lpstr>
      <vt:lpstr>汉仪雅酷黑-65J</vt:lpstr>
      <vt:lpstr>Melanie BT Std Roman</vt:lpstr>
      <vt:lpstr>锐字锐线俏皮简1.0</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剑胆琴心</cp:lastModifiedBy>
  <cp:revision>95</cp:revision>
  <dcterms:created xsi:type="dcterms:W3CDTF">2019-06-25T10:53:00Z</dcterms:created>
  <dcterms:modified xsi:type="dcterms:W3CDTF">2026-03-09T08:32:26Z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KSOTemplateUUID">
    <vt:lpwstr>v1.0_mb_8IEq5Ch7uobySNvMo0GMXA==</vt:lpwstr>
  </property>
  <property fmtid="{D5CDD505-2E9C-101B-9397-08002B2CF9AE}" pid="4" name="ICV">
    <vt:lpwstr>7D4BB066DBED40A9933BBDB63AB74212_13</vt:lpwstr>
  </property>
</Properties>
</file>