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  <p:sldMasterId id="2147483662" r:id="rId4"/>
  </p:sldMasterIdLst>
  <p:notesMasterIdLst>
    <p:notesMasterId r:id="rId7"/>
  </p:notesMasterIdLst>
  <p:sldIdLst>
    <p:sldId id="276" r:id="rId5"/>
    <p:sldId id="257" r:id="rId6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8" r:id="rId17"/>
    <p:sldId id="270" r:id="rId18"/>
    <p:sldId id="271" r:id="rId19"/>
    <p:sldId id="272" r:id="rId20"/>
    <p:sldId id="273" r:id="rId21"/>
    <p:sldId id="274" r:id="rId22"/>
    <p:sldId id="277" r:id="rId23"/>
    <p:sldId id="275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汇报将分为四个部分。首先，我们将深度解读两大新规的核心要点，理解监管的底层逻辑。其次，通过剖析近年来真实的违规案例，直观感受合规的重要性。接着，我们会基于法规和案例，提出针对性的合规风险应对策略。最后，我们将总结核心结论，展望行业未来。希望通过这个结构，能让大家系统地掌握新规精髓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现在，我们进入第一部分：新规核心要点深度解读。我们将分别剖析《医药代表管理办法》和《社会团体分支机构、代表机构管理办法》这两部法规，理解它们如何从“人”和“组织”两个维度，共同构建起全新的行业监管体系。</a:t>
            </a:r>
            <a:endParaRPr lang="en-US" sz="1200" b="0" i="0" u="none" strike="noStrike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各位同事，2026年的夏天，医药行业正经历一场深刻的变革。8月1日，两部重磅法规将同步落地。这并非简单的政策叠加，而是一套精心设计的组合拳。它一头管住了一线推广的“人”，另一头管住了学术交流的“平台”，目标直指长期存在的灰色利益链条。我们要认识到，这不是打压，而是引导行业回归学术和专业的正轨。</a:t>
            </a:r>
            <a:endParaRPr lang="en-US" sz="1200" b="0" i="0" u="none" strike="noStrike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来看《医药代表管理办法》。这次修订的核心变化，是从过去简单的“备案制”，升级为全流程的“行为规范”。这意味着，医药代表的身份被重新定义为纯粹的学术推广人员，与销售任务彻底脱钩。同时，行业门槛提高，要求具备专业背景。更重要的是，监管不再是单一部门的事，而是多部门联动，形成了一张严密的监管网络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新办法最具威慑力的部分，就是“九大禁令”。我们先看前五条。第一条，未经备案就开展活动，就是“黑代表”，这是从业的红线。第二条，强调必须遵守医院的预约制度。第三条是核心中的核心，明确禁止承担任何销售任务，这彻底改变了过去的工作模式。第四条，禁止“统方”，这是斩断回扣链条的关键一步。第五条，则堵住了以捐赠、赞助为名进行变相贿赂的口子。</a:t>
            </a:r>
            <a:endParaRPr lang="en-US" sz="1200" b="0" i="0" u="none" strike="noStrike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是后四条禁令。第六条，直接与刑法衔接，明确禁止给予任何形式的财物，3万元就是刑事立案的门槛。第七条，强调了信息传递的真实性，夸大疗效或隐瞒不良反应，不仅是违规，更可能触犯刑律。第八条，保护患者隐私，非法收集和使用信息将受到法律严惩。第九条，明确了推广的边界，必须在授权范围内活动。这九条禁令，每一条都是高压线，触碰即可能面临严重后果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现在我们来看另一项重要法规，《社会团体分支机构、代表机构管理办法》。这部法规剑指学术社团的乱象。核心变化有四点：第一，财务统管，所有分支的钱都要交到总会统一管理，彻底杜绝“小金库”。第二，地域分支清零，全国性协会不能再设省级分会。第三，禁止重复设立功能相似的分支，避免企业多头付费。第四，压实总会的管理责任，出了问题，总会要承担全部法律责任。</a:t>
            </a:r>
            <a:endParaRPr lang="en-US" sz="1200" b="0" i="0" u="none" strike="noStrike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为什么这两部法规要同一天生效？因为它们共同构成了一套完整的监管逻辑。过去，灰色利益链条是这样运作的：药企通过医药代表，赞助地方分会办会，钱进入分会的“小金库”，再以各种名义分给医生。现在，新规从两端同时封堵：社团办法管住了“平台”，钱必须进总会的公账；医药代表办法管住了“人”，不能再私下搞利益交换。最终目标只有一个：让学术归学术，让销售归销售。</a:t>
            </a:r>
            <a:endParaRPr lang="en-US" sz="1200" b="0" i="0" u="none" strike="noStrike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理论的红线需要案例来警示。接下来，我们进入第二部分，通过剖析近年来真实的违规案例，看一看触碰新规红线会面临怎样的严重法律后果。这些案例将直观地告诉我们，合规不仅仅是一句口号，而是关乎个人职业生涯和企业生存发展的底线。</a:t>
            </a:r>
            <a:endParaRPr lang="en-US" sz="1200" b="0" i="0" u="none" strike="noStrike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我们来看第一个案例，黄某云行贿案。这是一个非常典型的“带金销售”模式。黄某云的工作就是提高销量，他通过统计医生的处方量来计算回扣，累计行贿金额高达192万元。最终，他被判处有期徒刑。这个案例告诉我们，过去那种以销售为导向、靠回扣打开市场的模式，在新规下将直接面临刑事风险。</a:t>
            </a:r>
            <a:endParaRPr lang="en-US" sz="1200" b="0" i="0" u="none" strike="noStrike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接下来看一个社团层面的案例。一家公司赞助学会分会办会，但费用没有通过学会账户，而是通过一家旅行社走账。监管部门调查后认定，这实质上是商业贿赂。最终，企业被处以近十倍于赞助费的罚款。这个案例完美诠释了新规为何要强制要求“财务统管”。任何试图通过第三方走账来规避监管的行为，都将被穿透认定，后果严重。</a:t>
            </a:r>
            <a:endParaRPr lang="en-US" sz="1200" b="0" i="0" u="none" strike="noStrike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通过前面的法规解读和案例剖析，相信大家对新规的严肃性有了深刻的认识。那么，面对新的监管环境，我们应该如何应对？接下来，我们将进入第三部分，探讨药企、医药代表和社团组织应如何构建有效的合规体系，主动适应变革。</a:t>
            </a:r>
            <a:endParaRPr lang="en-US" sz="1200" b="0" i="0" u="none" strike="noStrike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对于药企而言，变革迫在眉睫。首先，必须彻底改变考核模式，从销量导向转向学术质量导向。其次，要严把准入关，加强合规培训。第三，要加强过程管理，让每一次学术活动都有记录、可追溯。第四，审慎管理CSO合作，避免引火烧身。最后，规范学术赞助流程，确保每一分钱都花在阳光下，直接支付给合规的总会。</a:t>
            </a:r>
            <a:endParaRPr lang="en-US" sz="1200" b="0" i="0" u="none" strike="noStrike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对于广大医药代表来说，心态和能力的转变至关重要。首先，要明确自己的新定位是“学术专家”，而不是“销售员”。其次，必须将“九大禁令”牢记于心，坚决不碰红线。第三，要不断提升自己的专业知识，因为未来的竞争是专业能力的竞争。最后，要主动适应医院的管理规定，通过正规渠道开展学术交流。</a:t>
            </a:r>
            <a:endParaRPr lang="en-US" sz="1200" b="0" i="0" u="none" strike="noStrike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对于社团组织而言，必须立即行动起来。首先，要对照新规进行自查，清理不合规的分支。其次，必须统一财务管理，所有资金进总会账户。第三，要规范活动审批流程，确保所有活动都合规合法。最后，要加强内部治理，清理那些长期不活动的“僵尸”分支，确保学会的健康发展。</a:t>
            </a:r>
            <a:endParaRPr lang="en-US" sz="1200" b="0" i="0" u="none" strike="noStrike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最后，我们总结一下。这次新规并非要打压行业，而是要清除行业的灰色地带，保护那些真正合规经营的企业和个人。短期内，我们会经历转型的阵痛，但从长远看，这将带来一个更公平、更专业的竞争环境。最重要的是，我们有了清晰、稳定的规则可以遵循。因此，主动合规，不仅是规避风险的需要，更是抓住未来机遇的最佳选择。</a:t>
            </a:r>
            <a:endParaRPr lang="en-US" sz="1200" b="0" i="0" u="none" strike="noStrike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最后，我们总结一下。这次新规并非要打压行业，而是要清除行业的灰色地带，保护那些真正合规经营的企业和个人。短期内，我们会经历转型的阵痛，但从长远看，这将带来一个更公平、更专业的竞争环境。最重要的是，我们有了清晰、稳定的规则可以遵循。因此，主动合规，不仅是规避风险的需要，更是抓住未来机遇的最佳选择。</a:t>
            </a:r>
            <a:endParaRPr lang="en-US" sz="1200" b="0" i="0" u="none" strike="noStrike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  <a:sym typeface="等线" panose="02010600030101010101" charset="-122"/>
              </a:rPr>
              <a:t>8月1日，是医药行业告别野蛮生长、迈入规范化高质量发展的分水岭。旧的业态正在落幕，新的时代已然到来。让我们放平心态，主动学习新规，积极拥抱变革，共同推动行业走向更加健康、专业的未来。我的分享到此结束，谢谢大家！</a:t>
            </a:r>
            <a:endParaRPr lang="en-US" sz="1200" b="0" i="0" u="none" strike="noStrike">
              <a:solidFill>
                <a:srgbClr val="000000"/>
              </a:solidFill>
              <a:latin typeface="等线" panose="02010600030101010101" charset="-122"/>
              <a:ea typeface="等线" panose="02010600030101010101" charset="-122"/>
              <a:cs typeface="等线" panose="02010600030101010101" charset="-122"/>
              <a:sym typeface="等线" panose="02010600030101010101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7.jpeg"/><Relationship Id="rId7" Type="http://schemas.openxmlformats.org/officeDocument/2006/relationships/image" Target="../media/image6.jpeg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tags" Target="../tags/tag2.xml"/><Relationship Id="rId10" Type="http://schemas.openxmlformats.org/officeDocument/2006/relationships/image" Target="../media/image9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1.xml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"/>
          <p:cNvGrpSpPr/>
          <p:nvPr/>
        </p:nvGrpSpPr>
        <p:grpSpPr>
          <a:xfrm>
            <a:off x="7748270" y="-1308100"/>
            <a:ext cx="6502400" cy="9243695"/>
            <a:chOff x="12202" y="-2060"/>
            <a:chExt cx="10240" cy="14557"/>
          </a:xfrm>
        </p:grpSpPr>
        <p:grpSp>
          <p:nvGrpSpPr>
            <p:cNvPr id="26" name="组合 62"/>
            <p:cNvGrpSpPr/>
            <p:nvPr/>
          </p:nvGrpSpPr>
          <p:grpSpPr>
            <a:xfrm>
              <a:off x="13505" y="8759"/>
              <a:ext cx="3081" cy="3081"/>
              <a:chOff x="12220" y="9041"/>
              <a:chExt cx="7370" cy="7370"/>
            </a:xfrm>
          </p:grpSpPr>
          <p:sp>
            <p:nvSpPr>
              <p:cNvPr id="1048587" name="圆角矩形 63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88" name="任意多边形 64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47"/>
            <p:cNvGrpSpPr/>
            <p:nvPr/>
          </p:nvGrpSpPr>
          <p:grpSpPr>
            <a:xfrm>
              <a:off x="14298" y="8793"/>
              <a:ext cx="2879" cy="2879"/>
              <a:chOff x="12220" y="9041"/>
              <a:chExt cx="7370" cy="7370"/>
            </a:xfrm>
          </p:grpSpPr>
          <p:sp>
            <p:nvSpPr>
              <p:cNvPr id="1048589" name="圆角矩形 48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90" name="任意多边形 49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50"/>
            <p:cNvGrpSpPr/>
            <p:nvPr/>
          </p:nvGrpSpPr>
          <p:grpSpPr>
            <a:xfrm>
              <a:off x="15965" y="7501"/>
              <a:ext cx="3081" cy="3081"/>
              <a:chOff x="12220" y="9041"/>
              <a:chExt cx="7370" cy="7370"/>
            </a:xfrm>
          </p:grpSpPr>
          <p:sp>
            <p:nvSpPr>
              <p:cNvPr id="1048591" name="圆角矩形 51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92" name="任意多边形 52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9" name="组合 44"/>
            <p:cNvGrpSpPr/>
            <p:nvPr/>
          </p:nvGrpSpPr>
          <p:grpSpPr>
            <a:xfrm>
              <a:off x="17998" y="3763"/>
              <a:ext cx="4445" cy="4445"/>
              <a:chOff x="12220" y="9041"/>
              <a:chExt cx="7370" cy="7370"/>
            </a:xfrm>
          </p:grpSpPr>
          <p:sp>
            <p:nvSpPr>
              <p:cNvPr id="1048593" name="圆角矩形 45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94" name="任意多边形 46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组合 41"/>
            <p:cNvGrpSpPr/>
            <p:nvPr/>
          </p:nvGrpSpPr>
          <p:grpSpPr>
            <a:xfrm>
              <a:off x="12990" y="7139"/>
              <a:ext cx="2879" cy="2879"/>
              <a:chOff x="12220" y="9041"/>
              <a:chExt cx="7370" cy="7370"/>
            </a:xfrm>
          </p:grpSpPr>
          <p:sp>
            <p:nvSpPr>
              <p:cNvPr id="1048595" name="圆角矩形 42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96" name="任意多边形 43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1" name="组合 32"/>
            <p:cNvGrpSpPr/>
            <p:nvPr/>
          </p:nvGrpSpPr>
          <p:grpSpPr>
            <a:xfrm>
              <a:off x="13684" y="3648"/>
              <a:ext cx="4104" cy="4104"/>
              <a:chOff x="12220" y="9041"/>
              <a:chExt cx="7370" cy="7370"/>
            </a:xfrm>
          </p:grpSpPr>
          <p:sp>
            <p:nvSpPr>
              <p:cNvPr id="1048597" name="圆角矩形 33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598" name="任意多边形 34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2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10"/>
            <p:cNvGrpSpPr/>
            <p:nvPr/>
          </p:nvGrpSpPr>
          <p:grpSpPr>
            <a:xfrm>
              <a:off x="13433" y="126"/>
              <a:ext cx="4582" cy="4582"/>
              <a:chOff x="12220" y="9041"/>
              <a:chExt cx="7370" cy="7370"/>
            </a:xfrm>
          </p:grpSpPr>
          <p:sp>
            <p:nvSpPr>
              <p:cNvPr id="1048599" name="圆角矩形 11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00" name="任意多边形 13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2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6"/>
            <p:cNvGrpSpPr/>
            <p:nvPr/>
          </p:nvGrpSpPr>
          <p:grpSpPr>
            <a:xfrm>
              <a:off x="13106" y="2160"/>
              <a:ext cx="2016" cy="2016"/>
              <a:chOff x="12220" y="9041"/>
              <a:chExt cx="7370" cy="7370"/>
            </a:xfrm>
          </p:grpSpPr>
          <p:sp>
            <p:nvSpPr>
              <p:cNvPr id="1048601" name="圆角矩形 12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02" name="任意多边形 4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2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7"/>
            <p:cNvGrpSpPr/>
            <p:nvPr/>
          </p:nvGrpSpPr>
          <p:grpSpPr>
            <a:xfrm>
              <a:off x="14081" y="3086"/>
              <a:ext cx="3060" cy="3060"/>
              <a:chOff x="12220" y="9041"/>
              <a:chExt cx="7370" cy="7370"/>
            </a:xfrm>
          </p:grpSpPr>
          <p:sp>
            <p:nvSpPr>
              <p:cNvPr id="1048603" name="圆角矩形 8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04" name="任意多边形 9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2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14"/>
            <p:cNvGrpSpPr/>
            <p:nvPr/>
          </p:nvGrpSpPr>
          <p:grpSpPr>
            <a:xfrm>
              <a:off x="15871" y="-2060"/>
              <a:ext cx="3287" cy="3287"/>
              <a:chOff x="12220" y="9041"/>
              <a:chExt cx="7370" cy="7370"/>
            </a:xfrm>
          </p:grpSpPr>
          <p:sp>
            <p:nvSpPr>
              <p:cNvPr id="1048605" name="圆角矩形 15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06" name="任意多边形 16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762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" name="组合 17"/>
            <p:cNvGrpSpPr/>
            <p:nvPr/>
          </p:nvGrpSpPr>
          <p:grpSpPr>
            <a:xfrm>
              <a:off x="13951" y="-465"/>
              <a:ext cx="1409" cy="1409"/>
              <a:chOff x="12220" y="9041"/>
              <a:chExt cx="7370" cy="7370"/>
            </a:xfrm>
          </p:grpSpPr>
          <p:sp>
            <p:nvSpPr>
              <p:cNvPr id="1048607" name="圆角矩形 18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08" name="任意多边形 19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20"/>
            <p:cNvGrpSpPr/>
            <p:nvPr/>
          </p:nvGrpSpPr>
          <p:grpSpPr>
            <a:xfrm>
              <a:off x="12749" y="534"/>
              <a:ext cx="772" cy="772"/>
              <a:chOff x="12220" y="9041"/>
              <a:chExt cx="7370" cy="7370"/>
            </a:xfrm>
          </p:grpSpPr>
          <p:sp>
            <p:nvSpPr>
              <p:cNvPr id="1048609" name="圆角矩形 21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10" name="任意多边形 22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254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8" name="组合 23"/>
            <p:cNvGrpSpPr/>
            <p:nvPr/>
          </p:nvGrpSpPr>
          <p:grpSpPr>
            <a:xfrm>
              <a:off x="16721" y="1770"/>
              <a:ext cx="683" cy="683"/>
              <a:chOff x="12220" y="9041"/>
              <a:chExt cx="7370" cy="7370"/>
            </a:xfrm>
          </p:grpSpPr>
          <p:sp>
            <p:nvSpPr>
              <p:cNvPr id="1048611" name="圆角矩形 24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12" name="任意多边形 25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254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26"/>
            <p:cNvGrpSpPr/>
            <p:nvPr/>
          </p:nvGrpSpPr>
          <p:grpSpPr>
            <a:xfrm>
              <a:off x="17799" y="2744"/>
              <a:ext cx="1409" cy="1409"/>
              <a:chOff x="12220" y="9041"/>
              <a:chExt cx="7370" cy="7370"/>
            </a:xfrm>
          </p:grpSpPr>
          <p:sp>
            <p:nvSpPr>
              <p:cNvPr id="1048613" name="圆角矩形 27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14" name="任意多边形 28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29"/>
            <p:cNvGrpSpPr/>
            <p:nvPr/>
          </p:nvGrpSpPr>
          <p:grpSpPr>
            <a:xfrm>
              <a:off x="12227" y="5034"/>
              <a:ext cx="1453" cy="1453"/>
              <a:chOff x="12220" y="9041"/>
              <a:chExt cx="7370" cy="7370"/>
            </a:xfrm>
          </p:grpSpPr>
          <p:sp>
            <p:nvSpPr>
              <p:cNvPr id="1048615" name="圆角矩形 30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16" name="任意多边形 31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35"/>
            <p:cNvGrpSpPr/>
            <p:nvPr/>
          </p:nvGrpSpPr>
          <p:grpSpPr>
            <a:xfrm>
              <a:off x="17042" y="5438"/>
              <a:ext cx="1968" cy="1968"/>
              <a:chOff x="12220" y="9041"/>
              <a:chExt cx="7370" cy="7370"/>
            </a:xfrm>
          </p:grpSpPr>
          <p:sp>
            <p:nvSpPr>
              <p:cNvPr id="1048617" name="圆角矩形 36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18" name="任意多边形 37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38"/>
            <p:cNvGrpSpPr/>
            <p:nvPr/>
          </p:nvGrpSpPr>
          <p:grpSpPr>
            <a:xfrm>
              <a:off x="13787" y="7070"/>
              <a:ext cx="1932" cy="1932"/>
              <a:chOff x="12220" y="9041"/>
              <a:chExt cx="7370" cy="7370"/>
            </a:xfrm>
          </p:grpSpPr>
          <p:sp>
            <p:nvSpPr>
              <p:cNvPr id="1048619" name="圆角矩形 39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20" name="任意多边形 40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53"/>
            <p:cNvGrpSpPr/>
            <p:nvPr/>
          </p:nvGrpSpPr>
          <p:grpSpPr>
            <a:xfrm>
              <a:off x="17634" y="9685"/>
              <a:ext cx="2691" cy="2691"/>
              <a:chOff x="12220" y="9041"/>
              <a:chExt cx="7370" cy="7370"/>
            </a:xfrm>
          </p:grpSpPr>
          <p:sp>
            <p:nvSpPr>
              <p:cNvPr id="1048621" name="圆角矩形 54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22" name="任意多边形 55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4" name="组合 56"/>
            <p:cNvGrpSpPr/>
            <p:nvPr/>
          </p:nvGrpSpPr>
          <p:grpSpPr>
            <a:xfrm>
              <a:off x="15196" y="10757"/>
              <a:ext cx="1740" cy="1740"/>
              <a:chOff x="12220" y="9041"/>
              <a:chExt cx="7370" cy="7370"/>
            </a:xfrm>
          </p:grpSpPr>
          <p:sp>
            <p:nvSpPr>
              <p:cNvPr id="1048623" name="圆角矩形 57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24" name="任意多边形 58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59"/>
            <p:cNvGrpSpPr/>
            <p:nvPr/>
          </p:nvGrpSpPr>
          <p:grpSpPr>
            <a:xfrm>
              <a:off x="12202" y="10601"/>
              <a:ext cx="772" cy="772"/>
              <a:chOff x="12220" y="9041"/>
              <a:chExt cx="7370" cy="7370"/>
            </a:xfrm>
          </p:grpSpPr>
          <p:sp>
            <p:nvSpPr>
              <p:cNvPr id="1048625" name="圆角矩形 60"/>
              <p:cNvSpPr/>
              <p:nvPr/>
            </p:nvSpPr>
            <p:spPr>
              <a:xfrm rot="2700000">
                <a:off x="12220" y="9041"/>
                <a:ext cx="7370" cy="7370"/>
              </a:xfrm>
              <a:prstGeom prst="roundRect">
                <a:avLst>
                  <a:gd name="adj" fmla="val 4788"/>
                </a:avLst>
              </a:prstGeom>
              <a:gradFill>
                <a:gsLst>
                  <a:gs pos="0">
                    <a:schemeClr val="bg1"/>
                  </a:gs>
                  <a:gs pos="91000">
                    <a:srgbClr val="CCCCCC"/>
                  </a:gs>
                </a:gsLst>
                <a:lin ang="2700000"/>
              </a:gradFill>
              <a:ln>
                <a:noFill/>
              </a:ln>
              <a:effectLst>
                <a:outerShdw blurRad="342900" dist="165100" dir="10800000" algn="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8626" name="任意多边形 61"/>
              <p:cNvSpPr/>
              <p:nvPr/>
            </p:nvSpPr>
            <p:spPr>
              <a:xfrm rot="2700000">
                <a:off x="12220" y="9041"/>
                <a:ext cx="7370" cy="7370"/>
              </a:xfrm>
              <a:custGeom>
                <a:avLst/>
                <a:gdLst>
                  <a:gd name="adj" fmla="val 4788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370" h="7370">
                    <a:moveTo>
                      <a:pt x="0" y="353"/>
                    </a:moveTo>
                    <a:cubicBezTo>
                      <a:pt x="-6" y="155"/>
                      <a:pt x="175" y="-5"/>
                      <a:pt x="353" y="0"/>
                    </a:cubicBezTo>
                    <a:lnTo>
                      <a:pt x="7017" y="0"/>
                    </a:lnTo>
                    <a:cubicBezTo>
                      <a:pt x="7215" y="-6"/>
                      <a:pt x="7375" y="175"/>
                      <a:pt x="7370" y="353"/>
                    </a:cubicBezTo>
                    <a:lnTo>
                      <a:pt x="7370" y="7017"/>
                    </a:lnTo>
                    <a:cubicBezTo>
                      <a:pt x="7376" y="7215"/>
                      <a:pt x="7195" y="7375"/>
                      <a:pt x="7017" y="7370"/>
                    </a:cubicBezTo>
                    <a:lnTo>
                      <a:pt x="353" y="7370"/>
                    </a:lnTo>
                    <a:cubicBezTo>
                      <a:pt x="155" y="7376"/>
                      <a:pt x="-5" y="7195"/>
                      <a:pt x="0" y="7017"/>
                    </a:cubicBezTo>
                    <a:lnTo>
                      <a:pt x="0" y="353"/>
                    </a:lnTo>
                    <a:close/>
                    <a:moveTo>
                      <a:pt x="283" y="425"/>
                    </a:moveTo>
                    <a:cubicBezTo>
                      <a:pt x="281" y="346"/>
                      <a:pt x="354" y="282"/>
                      <a:pt x="425" y="283"/>
                    </a:cubicBezTo>
                    <a:lnTo>
                      <a:pt x="6945" y="283"/>
                    </a:lnTo>
                    <a:cubicBezTo>
                      <a:pt x="7024" y="281"/>
                      <a:pt x="7089" y="354"/>
                      <a:pt x="7087" y="425"/>
                    </a:cubicBezTo>
                    <a:lnTo>
                      <a:pt x="7087" y="6945"/>
                    </a:lnTo>
                    <a:cubicBezTo>
                      <a:pt x="7089" y="7024"/>
                      <a:pt x="7016" y="7089"/>
                      <a:pt x="6945" y="7087"/>
                    </a:cubicBezTo>
                    <a:lnTo>
                      <a:pt x="425" y="7087"/>
                    </a:lnTo>
                    <a:cubicBezTo>
                      <a:pt x="346" y="7089"/>
                      <a:pt x="282" y="7016"/>
                      <a:pt x="283" y="6945"/>
                    </a:cubicBezTo>
                    <a:lnTo>
                      <a:pt x="283" y="42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20000">
                    <a:srgbClr val="777777">
                      <a:alpha val="100000"/>
                    </a:srgbClr>
                  </a:gs>
                  <a:gs pos="22000">
                    <a:srgbClr val="8E8E8E"/>
                  </a:gs>
                  <a:gs pos="53000">
                    <a:schemeClr val="bg1"/>
                  </a:gs>
                  <a:gs pos="64000">
                    <a:srgbClr val="5F5F5F">
                      <a:alpha val="100000"/>
                      <a:lumMod val="91000"/>
                    </a:srgbClr>
                  </a:gs>
                  <a:gs pos="70000">
                    <a:schemeClr val="bg1"/>
                  </a:gs>
                  <a:gs pos="100000">
                    <a:srgbClr val="00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2540">
                <a:gradFill>
                  <a:gsLst>
                    <a:gs pos="0">
                      <a:srgbClr val="000000"/>
                    </a:gs>
                    <a:gs pos="17000">
                      <a:schemeClr val="bg1"/>
                    </a:gs>
                    <a:gs pos="33000">
                      <a:srgbClr val="5F5F5F"/>
                    </a:gs>
                    <a:gs pos="51000">
                      <a:schemeClr val="bg1"/>
                    </a:gs>
                    <a:gs pos="57000">
                      <a:srgbClr val="8E8E8E"/>
                    </a:gs>
                    <a:gs pos="87000">
                      <a:srgbClr val="0B0B0B"/>
                    </a:gs>
                    <a:gs pos="100000">
                      <a:schemeClr val="bg1"/>
                    </a:gs>
                  </a:gsLst>
                  <a:lin ang="27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048629" name="圆角矩形 188"/>
          <p:cNvSpPr/>
          <p:nvPr/>
        </p:nvSpPr>
        <p:spPr>
          <a:xfrm>
            <a:off x="2386965" y="5529580"/>
            <a:ext cx="4133850" cy="335280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/>
          </a:p>
        </p:txBody>
      </p:sp>
      <p:sp>
        <p:nvSpPr>
          <p:cNvPr id="1048630" name="文本框 145"/>
          <p:cNvSpPr txBox="1"/>
          <p:nvPr/>
        </p:nvSpPr>
        <p:spPr>
          <a:xfrm>
            <a:off x="2410460" y="5529580"/>
            <a:ext cx="18681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姓名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  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佘福江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48631" name="副标题 146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207010" y="2011680"/>
            <a:ext cx="7849235" cy="843280"/>
          </a:xfrm>
        </p:spPr>
        <p:txBody>
          <a:bodyPr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zh-CN" altLang="en-US" sz="4400" b="1" dirty="0">
                <a:solidFill>
                  <a:srgbClr val="002060"/>
                </a:solidFill>
                <a:latin typeface="汉仪雅酷黑-65J" panose="00020600040101010101" charset="-122"/>
                <a:ea typeface="汉仪雅酷黑-65J" panose="00020600040101010101" charset="-122"/>
                <a:cs typeface="汉仪雅酷黑 95W" panose="020B0A04020202020204" charset="-122"/>
              </a:rPr>
              <a:t>两大新规深度解读与合规转型</a:t>
            </a:r>
            <a:endParaRPr lang="zh-CN" altLang="en-US" sz="4400" b="1" dirty="0">
              <a:solidFill>
                <a:srgbClr val="002060"/>
              </a:solidFill>
              <a:latin typeface="汉仪雅酷黑-65J" panose="00020600040101010101" charset="-122"/>
              <a:ea typeface="汉仪雅酷黑-65J" panose="00020600040101010101" charset="-122"/>
              <a:cs typeface="汉仪雅酷黑 95W" panose="020B0A04020202020204" charset="-122"/>
            </a:endParaRPr>
          </a:p>
          <a:p>
            <a:pPr marL="0" indent="0" algn="l">
              <a:lnSpc>
                <a:spcPct val="100000"/>
              </a:lnSpc>
              <a:buNone/>
            </a:pPr>
            <a:endParaRPr lang="zh-CN" altLang="en-US" sz="4400" b="1" dirty="0">
              <a:solidFill>
                <a:srgbClr val="002060"/>
              </a:solidFill>
              <a:latin typeface="汉仪雅酷黑-65J" panose="00020600040101010101" charset="-122"/>
              <a:ea typeface="汉仪雅酷黑-65J" panose="00020600040101010101" charset="-122"/>
              <a:cs typeface="汉仪雅酷黑 95W" panose="020B0A04020202020204" charset="-122"/>
            </a:endParaRPr>
          </a:p>
        </p:txBody>
      </p:sp>
      <p:sp>
        <p:nvSpPr>
          <p:cNvPr id="1048633" name="椭圆 65"/>
          <p:cNvSpPr/>
          <p:nvPr/>
        </p:nvSpPr>
        <p:spPr>
          <a:xfrm>
            <a:off x="9044940" y="3966210"/>
            <a:ext cx="1190625" cy="1190625"/>
          </a:xfrm>
          <a:prstGeom prst="ellipse">
            <a:avLst/>
          </a:prstGeom>
          <a:gradFill>
            <a:gsLst>
              <a:gs pos="10000">
                <a:schemeClr val="accent1">
                  <a:lumMod val="5000"/>
                  <a:lumOff val="95000"/>
                </a:schemeClr>
              </a:gs>
              <a:gs pos="4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7623810" y="-1627892"/>
            <a:ext cx="5534010" cy="9733235"/>
            <a:chOff x="7623810" y="-1627892"/>
            <a:chExt cx="5534010" cy="973323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9708" y="1683232"/>
              <a:ext cx="2493569" cy="2509511"/>
            </a:xfrm>
            <a:prstGeom prst="diamond">
              <a:avLst/>
            </a:prstGeom>
          </p:spPr>
        </p:pic>
        <p:sp>
          <p:nvSpPr>
            <p:cNvPr id="1048632" name="椭圆 5"/>
            <p:cNvSpPr/>
            <p:nvPr/>
          </p:nvSpPr>
          <p:spPr>
            <a:xfrm>
              <a:off x="8774354" y="294545"/>
              <a:ext cx="2559685" cy="2559685"/>
            </a:xfrm>
            <a:prstGeom prst="ellipse">
              <a:avLst/>
            </a:prstGeom>
            <a:gradFill>
              <a:gsLst>
                <a:gs pos="10000">
                  <a:schemeClr val="accent1">
                    <a:lumMod val="5000"/>
                    <a:lumOff val="95000"/>
                  </a:schemeClr>
                </a:gs>
                <a:gs pos="46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822" b="7243"/>
            <a:stretch>
              <a:fillRect/>
            </a:stretch>
          </p:blipFill>
          <p:spPr>
            <a:xfrm>
              <a:off x="8556828" y="4326259"/>
              <a:ext cx="1609775" cy="1561109"/>
            </a:xfrm>
            <a:prstGeom prst="diamond">
              <a:avLst/>
            </a:prstGeom>
          </p:spPr>
        </p:pic>
        <p:pic>
          <p:nvPicPr>
            <p:cNvPr id="75" name="图片 7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55" r="21640"/>
            <a:stretch>
              <a:fillRect/>
            </a:stretch>
          </p:blipFill>
          <p:spPr>
            <a:xfrm>
              <a:off x="10627824" y="3277422"/>
              <a:ext cx="1650991" cy="1621686"/>
            </a:xfrm>
            <a:prstGeom prst="diamond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4958" y="-415428"/>
              <a:ext cx="1164757" cy="1096779"/>
            </a:xfrm>
            <a:prstGeom prst="diamond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3277" y="1584611"/>
              <a:ext cx="1177269" cy="1190852"/>
            </a:xfrm>
            <a:prstGeom prst="diamond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2584" y="-1627892"/>
              <a:ext cx="2740265" cy="2739037"/>
            </a:xfrm>
            <a:prstGeom prst="diamond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3810" y="3081533"/>
              <a:ext cx="1201254" cy="1155318"/>
            </a:xfrm>
            <a:prstGeom prst="diamond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826" y="5922216"/>
              <a:ext cx="2167994" cy="2183127"/>
            </a:xfrm>
            <a:prstGeom prst="diamond">
              <a:avLst/>
            </a:prstGeom>
          </p:spPr>
        </p:pic>
      </p:grp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1456" y="382147"/>
            <a:ext cx="1390829" cy="358477"/>
          </a:xfrm>
          <a:prstGeom prst="rect">
            <a:avLst/>
          </a:prstGeom>
        </p:spPr>
      </p:pic>
      <p:sp>
        <p:nvSpPr>
          <p:cNvPr id="90" name="文本框 145"/>
          <p:cNvSpPr txBox="1"/>
          <p:nvPr/>
        </p:nvSpPr>
        <p:spPr>
          <a:xfrm>
            <a:off x="4016382" y="5526308"/>
            <a:ext cx="24307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  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+mj-ea"/>
                <a:ea typeface="+mj-ea"/>
              </a:rPr>
              <a:t>2026.7.25    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员工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大会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>
            <a:off x="0" y="-12700"/>
            <a:ext cx="888256" cy="1150482"/>
          </a:xfrm>
          <a:custGeom>
            <a:avLst/>
            <a:gdLst/>
            <a:ahLst/>
            <a:cxnLst/>
            <a:rect l="l" t="t" r="r" b="b"/>
            <a:pathLst>
              <a:path w="888256" h="1150482">
                <a:moveTo>
                  <a:pt x="888256" y="1150482"/>
                </a:moveTo>
                <a:lnTo>
                  <a:pt x="626160" y="1150482"/>
                </a:lnTo>
                <a:lnTo>
                  <a:pt x="0" y="0"/>
                </a:lnTo>
                <a:lnTo>
                  <a:pt x="699484" y="0"/>
                </a:lnTo>
                <a:lnTo>
                  <a:pt x="888256" y="346520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190500" y="-12700"/>
            <a:ext cx="1326020" cy="1150482"/>
          </a:xfrm>
          <a:custGeom>
            <a:avLst/>
            <a:gdLst/>
            <a:ahLst/>
            <a:cxnLst/>
            <a:rect l="l" t="t" r="r" b="b"/>
            <a:pathLst>
              <a:path w="1326020" h="1150482">
                <a:moveTo>
                  <a:pt x="626537" y="0"/>
                </a:moveTo>
                <a:lnTo>
                  <a:pt x="1326020" y="0"/>
                </a:lnTo>
                <a:lnTo>
                  <a:pt x="699484" y="1150482"/>
                </a:lnTo>
                <a:lnTo>
                  <a:pt x="0" y="1150482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477500" y="2032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1231900" y="0"/>
            <a:ext cx="3987800" cy="482600"/>
          </a:xfrm>
          <a:prstGeom prst="parallelogram">
            <a:avLst>
              <a:gd name="adj" fmla="val 55000"/>
            </a:avLst>
          </a:prstGeom>
          <a:solidFill>
            <a:srgbClr val="CCE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952500" y="38100"/>
            <a:ext cx="4559300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6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1494155"/>
            <a:ext cx="1028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00529B"/>
                </a:solidFill>
                <a:latin typeface="张海山锐线体简"/>
                <a:ea typeface="张海山锐线体简"/>
                <a:cs typeface="张海山锐线体简"/>
                <a:sym typeface="张海山锐线体简"/>
              </a:rPr>
              <a:t>目录 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3048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EBF2F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143000" y="3238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70C0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rPr>
              <a:t>01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032000" y="32766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新规核心要点深度解读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032000" y="3746500"/>
            <a:ext cx="406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646A7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聚焦《医药代表管理办法》全面升级细节，深度剖析社会团体分支机构管理新规的监管底层逻辑与要求。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350000" y="3048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EBF2F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6540500" y="32385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70C0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rPr>
              <a:t>02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429500" y="32766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典型违规案例深度剖析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429500" y="3746500"/>
            <a:ext cx="406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646A7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通过真实案例解析医药代表个人行为红线，揭示社团组织在运营管理中的合规雷区与风险警示。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952500" y="47625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EBF2F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1143000" y="4953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70C0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rPr>
              <a:t>03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2032000" y="49911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合规风险评估与应对策略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2032000" y="5461000"/>
            <a:ext cx="406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646A7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梳理药企、医药代表及社团面临的核心合规风险，从制度建设、流程管控等维度提出落地可行的整改建议。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350000" y="47625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EBF2F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6540500" y="4953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70C0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rPr>
              <a:t>04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429500" y="49911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核心结论与行业未来展望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429500" y="5461000"/>
            <a:ext cx="406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646A7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总结新规带来的行业影响，探讨合规体系建设的长期价值，助力企业拥抱变革、实现高质量发展。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304800"/>
            <a:ext cx="6731000" cy="1143000"/>
          </a:xfrm>
          <a:prstGeom prst="roundRect">
            <a:avLst>
              <a:gd name="adj" fmla="val 0"/>
            </a:avLst>
          </a:prstGeom>
          <a:solidFill>
            <a:srgbClr val="9AC3D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6731000" y="304800"/>
            <a:ext cx="2235907" cy="1141134"/>
          </a:xfrm>
          <a:custGeom>
            <a:avLst/>
            <a:gdLst/>
            <a:ahLst/>
            <a:cxnLst/>
            <a:rect l="l" t="t" r="r" b="b"/>
            <a:pathLst>
              <a:path w="2235907" h="1141134">
                <a:moveTo>
                  <a:pt x="1422301" y="0"/>
                </a:moveTo>
                <a:lnTo>
                  <a:pt x="2235907" y="0"/>
                </a:lnTo>
                <a:lnTo>
                  <a:pt x="2235907" y="1141134"/>
                </a:lnTo>
                <a:lnTo>
                  <a:pt x="0" y="1141134"/>
                </a:lnTo>
                <a:close/>
              </a:path>
            </a:pathLst>
          </a:custGeom>
          <a:solidFill>
            <a:srgbClr val="9AC3D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Freeform 4"/>
          <p:cNvSpPr/>
          <p:nvPr/>
        </p:nvSpPr>
        <p:spPr>
          <a:xfrm>
            <a:off x="10375900" y="-12700"/>
            <a:ext cx="1817235" cy="1458436"/>
          </a:xfrm>
          <a:custGeom>
            <a:avLst/>
            <a:gdLst/>
            <a:ahLst/>
            <a:cxnLst/>
            <a:rect l="l" t="t" r="r" b="b"/>
            <a:pathLst>
              <a:path w="1817235" h="1458436">
                <a:moveTo>
                  <a:pt x="1817235" y="0"/>
                </a:moveTo>
                <a:lnTo>
                  <a:pt x="1817235" y="1274600"/>
                </a:lnTo>
                <a:lnTo>
                  <a:pt x="1588051" y="1458436"/>
                </a:lnTo>
                <a:lnTo>
                  <a:pt x="0" y="1458436"/>
                </a:lnTo>
                <a:close/>
              </a:path>
            </a:pathLst>
          </a:custGeom>
          <a:solidFill>
            <a:srgbClr val="DDEBF2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Freeform 5"/>
          <p:cNvSpPr/>
          <p:nvPr/>
        </p:nvSpPr>
        <p:spPr>
          <a:xfrm>
            <a:off x="8953500" y="304800"/>
            <a:ext cx="3013464" cy="1142382"/>
          </a:xfrm>
          <a:custGeom>
            <a:avLst/>
            <a:gdLst/>
            <a:ahLst/>
            <a:cxnLst/>
            <a:rect l="l" t="t" r="r" b="b"/>
            <a:pathLst>
              <a:path w="3013464" h="1142382">
                <a:moveTo>
                  <a:pt x="1589375" y="0"/>
                </a:moveTo>
                <a:lnTo>
                  <a:pt x="0" y="0"/>
                </a:lnTo>
                <a:lnTo>
                  <a:pt x="1422767" y="1142382"/>
                </a:lnTo>
                <a:lnTo>
                  <a:pt x="3013464" y="1142382"/>
                </a:lnTo>
                <a:lnTo>
                  <a:pt x="1589375" y="0"/>
                </a:lnTo>
                <a:close/>
              </a:path>
            </a:pathLst>
          </a:custGeom>
          <a:solidFill>
            <a:srgbClr val="DDEBF2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Freeform 6"/>
          <p:cNvSpPr/>
          <p:nvPr/>
        </p:nvSpPr>
        <p:spPr>
          <a:xfrm>
            <a:off x="7543800" y="304800"/>
            <a:ext cx="3012996" cy="1142382"/>
          </a:xfrm>
          <a:custGeom>
            <a:avLst/>
            <a:gdLst/>
            <a:ahLst/>
            <a:cxnLst/>
            <a:rect l="l" t="t" r="r" b="b"/>
            <a:pathLst>
              <a:path w="3012996" h="1142382">
                <a:moveTo>
                  <a:pt x="1423622" y="0"/>
                </a:moveTo>
                <a:lnTo>
                  <a:pt x="3012996" y="0"/>
                </a:lnTo>
                <a:lnTo>
                  <a:pt x="1589375" y="1142382"/>
                </a:lnTo>
                <a:lnTo>
                  <a:pt x="0" y="1142382"/>
                </a:lnTo>
                <a:close/>
              </a:path>
            </a:pathLst>
          </a:custGeom>
          <a:solidFill>
            <a:srgbClr val="DDEBF2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Freeform 7"/>
          <p:cNvSpPr/>
          <p:nvPr/>
        </p:nvSpPr>
        <p:spPr>
          <a:xfrm>
            <a:off x="0" y="304800"/>
            <a:ext cx="1421547" cy="1140717"/>
          </a:xfrm>
          <a:custGeom>
            <a:avLst/>
            <a:gdLst/>
            <a:ahLst/>
            <a:cxnLst/>
            <a:rect l="l" t="t" r="r" b="b"/>
            <a:pathLst>
              <a:path w="1421547" h="1140717">
                <a:moveTo>
                  <a:pt x="0" y="0"/>
                </a:moveTo>
                <a:lnTo>
                  <a:pt x="1421547" y="0"/>
                </a:lnTo>
                <a:lnTo>
                  <a:pt x="0" y="1140717"/>
                </a:lnTo>
                <a:close/>
              </a:path>
            </a:pathLst>
          </a:custGeom>
          <a:solidFill>
            <a:srgbClr val="DDEBF2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1409700" y="622300"/>
            <a:ext cx="60960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8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784475" y="1597660"/>
            <a:ext cx="8636000" cy="242443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7200" b="1" i="0" u="none" strike="noStrike">
                <a:solidFill>
                  <a:srgbClr val="002060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隶书" panose="02010509060101010101" charset="-122"/>
              </a:rPr>
              <a:t>01 新规核心要点深度解读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238500" y="4889500"/>
            <a:ext cx="8382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以“人”与“组织”为双核心抓手，深度剖析《医药代表管理办法》与《社会团体分支机构、代表机构管理办法》的监管逻辑与实施要求，洞察新规对医药行业合规运营、组织架构及市场生态的深远影响。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>
            <a:off x="0" y="-12700"/>
            <a:ext cx="888256" cy="1150482"/>
          </a:xfrm>
          <a:custGeom>
            <a:avLst/>
            <a:gdLst/>
            <a:ahLst/>
            <a:cxnLst/>
            <a:rect l="l" t="t" r="r" b="b"/>
            <a:pathLst>
              <a:path w="888256" h="1150482">
                <a:moveTo>
                  <a:pt x="888256" y="1150482"/>
                </a:moveTo>
                <a:lnTo>
                  <a:pt x="626160" y="1150482"/>
                </a:lnTo>
                <a:lnTo>
                  <a:pt x="0" y="0"/>
                </a:lnTo>
                <a:lnTo>
                  <a:pt x="699484" y="0"/>
                </a:lnTo>
                <a:lnTo>
                  <a:pt x="888256" y="346520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190500" y="-12700"/>
            <a:ext cx="1326020" cy="1150482"/>
          </a:xfrm>
          <a:custGeom>
            <a:avLst/>
            <a:gdLst/>
            <a:ahLst/>
            <a:cxnLst/>
            <a:rect l="l" t="t" r="r" b="b"/>
            <a:pathLst>
              <a:path w="1326020" h="1150482">
                <a:moveTo>
                  <a:pt x="626537" y="0"/>
                </a:moveTo>
                <a:lnTo>
                  <a:pt x="1326020" y="0"/>
                </a:lnTo>
                <a:lnTo>
                  <a:pt x="699484" y="1150482"/>
                </a:lnTo>
                <a:lnTo>
                  <a:pt x="0" y="1150482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477500" y="2032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1231900" y="0"/>
            <a:ext cx="3987800" cy="482600"/>
          </a:xfrm>
          <a:prstGeom prst="parallelogram">
            <a:avLst>
              <a:gd name="adj" fmla="val 55000"/>
            </a:avLst>
          </a:prstGeom>
          <a:solidFill>
            <a:srgbClr val="CCE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38100"/>
            <a:ext cx="4559300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0" i="0" u="none" strike="noStrike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1541780"/>
            <a:ext cx="1028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0000"/>
                </a:solidFill>
                <a:latin typeface="张海山锐线体简"/>
                <a:ea typeface="张海山锐线体简"/>
                <a:cs typeface="张海山锐线体简"/>
                <a:sym typeface="张海山锐线体简"/>
              </a:rPr>
              <a:t>监管风暴来临，重塑行业生态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2921000"/>
            <a:ext cx="10287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2026年8月1日，新版《医药代表管理办法》与《社会团体分支机构、代表机构管理办法》同步施行，这不仅是政策的更新，更是医药行业从粗放扩张走向规范发展的转折点，标志着行业正式迈入全面合规监管的新时代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3810000"/>
            <a:ext cx="3302000" cy="1587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079500" y="3937000"/>
            <a:ext cx="304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双向约束：人+组织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79500" y="43180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一手规范“医药代表”的从业行为与备案管理，一手强化“学术社团”的组织合规与活动监管，实现对行业参与主体的全覆盖约束。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445000" y="3810000"/>
            <a:ext cx="3302000" cy="1587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572000" y="3937000"/>
            <a:ext cx="304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闭环监管：斩断灰色链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72000" y="43180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严厉打击利用学术会议、培训、调研等名义进行的商业贿赂与利益输送，从根源上切断依附于学术场景的利益链条，实现监管闭环。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937500" y="3810000"/>
            <a:ext cx="3302000" cy="1587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8064500" y="3937000"/>
            <a:ext cx="304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回归本质：学术归真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064500" y="43180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剥离学术活动的商业属性，让学术交流回归专业探讨与临床价值，让医药推广回归信息传递与患者获益，重塑行业清风正气。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52500" y="5588000"/>
            <a:ext cx="10287000" cy="698500"/>
          </a:xfrm>
          <a:prstGeom prst="roundRect">
            <a:avLst>
              <a:gd name="adj" fmla="val 0"/>
            </a:avLst>
          </a:prstGeom>
          <a:solidFill>
            <a:srgbClr val="0070C0">
              <a:alpha val="8000"/>
            </a:srgbClr>
          </a:solidFill>
          <a:ln w="12700" cap="flat" cmpd="sng">
            <a:solidFill>
              <a:srgbClr val="0070C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1079500" y="5689600"/>
            <a:ext cx="10033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0508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核心目标：将学术价值还给临床，将专业价值还给患者，构建一个合规、透明、可持续发展的医药健康产业新生态。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>
            <a:off x="0" y="-12700"/>
            <a:ext cx="888256" cy="1150482"/>
          </a:xfrm>
          <a:custGeom>
            <a:avLst/>
            <a:gdLst/>
            <a:ahLst/>
            <a:cxnLst/>
            <a:rect l="l" t="t" r="r" b="b"/>
            <a:pathLst>
              <a:path w="888256" h="1150482">
                <a:moveTo>
                  <a:pt x="888256" y="1150482"/>
                </a:moveTo>
                <a:lnTo>
                  <a:pt x="626160" y="1150482"/>
                </a:lnTo>
                <a:lnTo>
                  <a:pt x="0" y="0"/>
                </a:lnTo>
                <a:lnTo>
                  <a:pt x="699484" y="0"/>
                </a:lnTo>
                <a:lnTo>
                  <a:pt x="888256" y="346520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190500" y="-12700"/>
            <a:ext cx="1326020" cy="1150482"/>
          </a:xfrm>
          <a:custGeom>
            <a:avLst/>
            <a:gdLst/>
            <a:ahLst/>
            <a:cxnLst/>
            <a:rect l="l" t="t" r="r" b="b"/>
            <a:pathLst>
              <a:path w="1326020" h="1150482">
                <a:moveTo>
                  <a:pt x="626537" y="0"/>
                </a:moveTo>
                <a:lnTo>
                  <a:pt x="1326020" y="0"/>
                </a:lnTo>
                <a:lnTo>
                  <a:pt x="699484" y="1150482"/>
                </a:lnTo>
                <a:lnTo>
                  <a:pt x="0" y="1150482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477500" y="2032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1231900" y="0"/>
            <a:ext cx="3987800" cy="482600"/>
          </a:xfrm>
          <a:prstGeom prst="parallelogram">
            <a:avLst>
              <a:gd name="adj" fmla="val 55000"/>
            </a:avLst>
          </a:prstGeom>
          <a:solidFill>
            <a:srgbClr val="CCE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38100"/>
            <a:ext cx="4559300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6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1344930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2600" b="1" i="0" u="none" strike="noStrike">
                <a:solidFill>
                  <a:srgbClr val="0052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《医药代表管理办法》：从“备案”到“行为规范”的全面升级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2794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新版办法由药监局等七部门联合发布，监管思路实现重大转变：从过去单纯的“信息备案管理”，转向对医药代表从业全过程的“行为规范约束”与“责任闭环追究”，为医药行业学术推广划定清晰红线，重塑行业价值。</a:t>
            </a:r>
            <a:endParaRPr lang="en-US" sz="1100"/>
          </a:p>
        </p:txBody>
      </p:sp>
      <p:sp>
        <p:nvSpPr>
          <p:cNvPr id="9" name="AutoShape 9"/>
          <p:cNvSpPr/>
          <p:nvPr>
            <p:custDataLst>
              <p:tags r:id="rId2"/>
            </p:custDataLst>
          </p:nvPr>
        </p:nvSpPr>
        <p:spPr>
          <a:xfrm>
            <a:off x="952500" y="37465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>
            <p:custDataLst>
              <p:tags r:id="rId3"/>
            </p:custDataLst>
          </p:nvPr>
        </p:nvSpPr>
        <p:spPr>
          <a:xfrm>
            <a:off x="1079500" y="3873500"/>
            <a:ext cx="495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身份重塑：回归学术推广本质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明确医药代表为“从事药品学术推广的专业人员”，严禁承担销售指标、参与药品购销结算，彻底剥离销售属性，专注于医药知识传递与学术交流。</a:t>
            </a:r>
            <a:endParaRPr lang="en-US" sz="13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>
            <p:custDataLst>
              <p:tags r:id="rId4"/>
            </p:custDataLst>
          </p:nvPr>
        </p:nvSpPr>
        <p:spPr>
          <a:xfrm>
            <a:off x="6350000" y="37465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>
            <p:custDataLst>
              <p:tags r:id="rId5"/>
            </p:custDataLst>
          </p:nvPr>
        </p:nvSpPr>
        <p:spPr>
          <a:xfrm>
            <a:off x="6477000" y="3873500"/>
            <a:ext cx="495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资质严控：筑牢专业准入底线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设定硬性学历要求，需具备医学、药学、生物工程等相关专业大专及以上学历；同时实施岗前培训考核机制，从源头保障从业人员的专业素养与合规意识。</a:t>
            </a:r>
            <a:endParaRPr lang="en-US" sz="13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>
            <p:custDataLst>
              <p:tags r:id="rId6"/>
            </p:custDataLst>
          </p:nvPr>
        </p:nvSpPr>
        <p:spPr>
          <a:xfrm>
            <a:off x="952500" y="51435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>
            <p:custDataLst>
              <p:tags r:id="rId7"/>
            </p:custDataLst>
          </p:nvPr>
        </p:nvSpPr>
        <p:spPr>
          <a:xfrm>
            <a:off x="1079500" y="5270500"/>
            <a:ext cx="495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闭环监管：覆盖从业全生命周期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构建“准入-备案-行为规范-失信禁入”的全链条体系，建立医药代表失信黑名单制度，对商业贿赂等违规行为实行“一票否决”，强化事后惩戒与行业禁入。</a:t>
            </a:r>
            <a:endParaRPr lang="en-US" sz="13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>
            <p:custDataLst>
              <p:tags r:id="rId8"/>
            </p:custDataLst>
          </p:nvPr>
        </p:nvSpPr>
        <p:spPr>
          <a:xfrm>
            <a:off x="6350000" y="51435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>
            <p:custDataLst>
              <p:tags r:id="rId9"/>
            </p:custDataLst>
          </p:nvPr>
        </p:nvSpPr>
        <p:spPr>
          <a:xfrm>
            <a:off x="6477000" y="5270500"/>
            <a:ext cx="495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协同共治：凝聚跨部门监管合力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由药品监管部门牵头，联动卫健委、公安、市监、医保等部门开展联合执法，实现监管信息共享、违法线索互移，形成全方位、无死角的行业监管网络。</a:t>
            </a:r>
            <a:endParaRPr lang="en-US" sz="13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>
            <a:off x="0" y="-12700"/>
            <a:ext cx="888256" cy="1150482"/>
          </a:xfrm>
          <a:custGeom>
            <a:avLst/>
            <a:gdLst/>
            <a:ahLst/>
            <a:cxnLst/>
            <a:rect l="l" t="t" r="r" b="b"/>
            <a:pathLst>
              <a:path w="888256" h="1150482">
                <a:moveTo>
                  <a:pt x="888256" y="1150482"/>
                </a:moveTo>
                <a:lnTo>
                  <a:pt x="626160" y="1150482"/>
                </a:lnTo>
                <a:lnTo>
                  <a:pt x="0" y="0"/>
                </a:lnTo>
                <a:lnTo>
                  <a:pt x="699484" y="0"/>
                </a:lnTo>
                <a:lnTo>
                  <a:pt x="888256" y="346520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190500" y="-12700"/>
            <a:ext cx="1326020" cy="1150482"/>
          </a:xfrm>
          <a:custGeom>
            <a:avLst/>
            <a:gdLst/>
            <a:ahLst/>
            <a:cxnLst/>
            <a:rect l="l" t="t" r="r" b="b"/>
            <a:pathLst>
              <a:path w="1326020" h="1150482">
                <a:moveTo>
                  <a:pt x="626537" y="0"/>
                </a:moveTo>
                <a:lnTo>
                  <a:pt x="1326020" y="0"/>
                </a:lnTo>
                <a:lnTo>
                  <a:pt x="699484" y="1150482"/>
                </a:lnTo>
                <a:lnTo>
                  <a:pt x="0" y="1150482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477500" y="2032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1231900" y="0"/>
            <a:ext cx="3987800" cy="482600"/>
          </a:xfrm>
          <a:prstGeom prst="parallelogram">
            <a:avLst>
              <a:gd name="adj" fmla="val 55000"/>
            </a:avLst>
          </a:prstGeom>
          <a:solidFill>
            <a:srgbClr val="CCE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38100"/>
            <a:ext cx="4559300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0" i="0" u="none" strike="noStrike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2044700"/>
            <a:ext cx="105537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0000"/>
                </a:solidFill>
                <a:latin typeface="张海山锐线体简"/>
                <a:ea typeface="张海山锐线体简"/>
                <a:cs typeface="张海山锐线体简"/>
                <a:sym typeface="张海山锐线体简"/>
              </a:rPr>
              <a:t>“九大禁令”详解（上）：不可触碰的红线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2984500"/>
            <a:ext cx="105537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63500" tIns="25400" rIns="63500" bIns="2540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新办法以清单形式明确划定医药代表的行为红线，将九项核心禁止性行为纳入监管范畴。这些禁令直击行业乱象，从从业资质、推广规范、利益关联等维度构建起严密的合规防线，每一项违规都将面临明确的法律与行业惩戒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3810000"/>
            <a:ext cx="3365500" cy="11684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016000" y="3873500"/>
            <a:ext cx="3238500" cy="1041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无备案，禁从业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未经备案登记开展推广即属“黑代表”，合规备案是从业的法定前提，彻底告别无资质“野路子”推广时代。</a:t>
            </a:r>
            <a:endParaRPr lang="en-US" sz="12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419600" y="3810000"/>
            <a:ext cx="3365500" cy="11684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483100" y="3873500"/>
            <a:ext cx="3238500" cy="1041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无预约，禁入内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推广活动须经医疗机构书面同意，“预约制”成为行业常态，严禁未经许可随意进出医疗机构开展业务。</a:t>
            </a:r>
            <a:endParaRPr lang="en-US" sz="12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7886700" y="3810000"/>
            <a:ext cx="3365500" cy="1168400"/>
          </a:xfrm>
          <a:prstGeom prst="roundRect">
            <a:avLst>
              <a:gd name="adj" fmla="val 0"/>
            </a:avLst>
          </a:prstGeom>
          <a:solidFill>
            <a:srgbClr val="FDEDEC">
              <a:alpha val="100000"/>
            </a:srgbClr>
          </a:solidFill>
          <a:ln w="12700" cap="flat" cmpd="sng">
            <a:solidFill>
              <a:srgbClr val="DC3545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7950200" y="3873500"/>
            <a:ext cx="3238500" cy="1041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DC354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禁挂钩，无销售（核心）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严禁承担药品销售任务或实施收款行为，彻底切断医药代表与销量指标的直接利益绑定，回归学术推广本质。</a:t>
            </a:r>
            <a:endParaRPr lang="en-US" sz="12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952500" y="5105400"/>
            <a:ext cx="5232400" cy="11684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1016000" y="5168900"/>
            <a:ext cx="5105400" cy="1041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禁统方，遏造假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严禁参与或委托统计医生处方量，直击行业“统方”乱象，从源头遏制数据造假、商业贿赂与不正当利益输送链条，净化医疗数据环境。</a:t>
            </a:r>
            <a:endParaRPr lang="en-US" sz="12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6286500" y="5105400"/>
            <a:ext cx="5232400" cy="11684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6350000" y="5168900"/>
            <a:ext cx="5105400" cy="1041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禁利诱，堵变相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不得以附加销售条件提供捐赠、资助或赞助，封堵“以捐代贿”的变相利益输送通道，确保公益行为与商业推广严格切割，维护学术与公益的纯粹性。</a:t>
            </a:r>
            <a:endParaRPr lang="en-US" sz="12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>
            <a:off x="0" y="-12700"/>
            <a:ext cx="888256" cy="1150482"/>
          </a:xfrm>
          <a:custGeom>
            <a:avLst/>
            <a:gdLst/>
            <a:ahLst/>
            <a:cxnLst/>
            <a:rect l="l" t="t" r="r" b="b"/>
            <a:pathLst>
              <a:path w="888256" h="1150482">
                <a:moveTo>
                  <a:pt x="888256" y="1150482"/>
                </a:moveTo>
                <a:lnTo>
                  <a:pt x="626160" y="1150482"/>
                </a:lnTo>
                <a:lnTo>
                  <a:pt x="0" y="0"/>
                </a:lnTo>
                <a:lnTo>
                  <a:pt x="699484" y="0"/>
                </a:lnTo>
                <a:lnTo>
                  <a:pt x="888256" y="346520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190500" y="-12700"/>
            <a:ext cx="1326020" cy="1150482"/>
          </a:xfrm>
          <a:custGeom>
            <a:avLst/>
            <a:gdLst/>
            <a:ahLst/>
            <a:cxnLst/>
            <a:rect l="l" t="t" r="r" b="b"/>
            <a:pathLst>
              <a:path w="1326020" h="1150482">
                <a:moveTo>
                  <a:pt x="626537" y="0"/>
                </a:moveTo>
                <a:lnTo>
                  <a:pt x="1326020" y="0"/>
                </a:lnTo>
                <a:lnTo>
                  <a:pt x="699484" y="1150482"/>
                </a:lnTo>
                <a:lnTo>
                  <a:pt x="0" y="1150482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477500" y="2032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1231900" y="0"/>
            <a:ext cx="6350000" cy="482600"/>
          </a:xfrm>
          <a:prstGeom prst="parallelogram">
            <a:avLst>
              <a:gd name="adj" fmla="val 55000"/>
            </a:avLst>
          </a:prstGeom>
          <a:solidFill>
            <a:srgbClr val="CCE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38100"/>
            <a:ext cx="889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1346200"/>
            <a:ext cx="10553700" cy="762000"/>
          </a:xfrm>
          <a:prstGeom prst="roundRect">
            <a:avLst>
              <a:gd name="adj" fmla="val 0"/>
            </a:avLst>
          </a:prstGeom>
          <a:solidFill>
            <a:srgbClr val="EBF2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1143000" y="1498600"/>
            <a:ext cx="1028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严守合规底线，筑牢法律防线 —— 触碰红线将面临严厉的刑事制裁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2413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0F8FF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079500" y="2514600"/>
            <a:ext cx="5080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D9534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 严禁财物利益输送</a:t>
            </a:r>
            <a:br>
              <a:rPr lang="en-US" sz="13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禁止给予礼品、礼金、消费卡、股权等财物。行贿数额达3万元以上即触犯《刑法》，构成行贿罪，将直接面临刑事立案与法律追责。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86500" y="2413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0F8FF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413500" y="2514600"/>
            <a:ext cx="5080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D9534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07 严禁虚假与误导宣传</a:t>
            </a:r>
            <a:br>
              <a:rPr lang="en-US" sz="13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不得夸大或误导药品疗效，严禁隐匿不良反应信息。此类行为涉嫌虚假广告罪、生产销售伪劣产品罪，严重威胁公众用药安全。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52500" y="3810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0F8FF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1079500" y="3911600"/>
            <a:ext cx="5080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D9534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08 严禁侵犯个人信息</a:t>
            </a:r>
            <a:br>
              <a:rPr lang="en-US" sz="13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严禁非法收集、使用和传播患者隐私及机构内部信息。违反者将依据《个人信息保护法》及《刑法》，以侵犯公民个人信息罪论处。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286500" y="3810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0F8FF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413500" y="3911600"/>
            <a:ext cx="5080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D9534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09 严守推广授权边界</a:t>
            </a:r>
            <a:br>
              <a:rPr lang="en-US" sz="13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仅可在授权范围内开展学术推广，严禁超适应症、超授权范围的推广行为。此类违规将导致合同终止，并可能承担相应法律责任。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952500" y="5270500"/>
            <a:ext cx="10541000" cy="1143000"/>
          </a:xfrm>
          <a:prstGeom prst="roundRect">
            <a:avLst>
              <a:gd name="adj" fmla="val 0"/>
            </a:avLst>
          </a:prstGeom>
          <a:solidFill>
            <a:srgbClr val="FDEDEC">
              <a:alpha val="100000"/>
            </a:srgbClr>
          </a:solidFill>
          <a:ln w="12700" cap="flat" cmpd="sng">
            <a:solidFill>
              <a:srgbClr val="D9534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1079500" y="5397500"/>
            <a:ext cx="10287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A944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⚠️ 核心警示：</a:t>
            </a:r>
            <a:r>
              <a:rPr lang="en-US" sz="1300" b="0" i="0" u="none" strike="noStrike">
                <a:solidFill>
                  <a:srgbClr val="A944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上述行为不仅是行业违规，更是触犯法律的红线。任何形式的利益输送、虚假宣传和信息滥用，都将面临《刑法》的严厉制裁，包括有期徒刑、罚金等处罚。医药合规是企业的生命线，也是每位从业者的职业底线，切勿心存侥幸！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>
            <a:off x="0" y="-12700"/>
            <a:ext cx="888256" cy="1150482"/>
          </a:xfrm>
          <a:custGeom>
            <a:avLst/>
            <a:gdLst/>
            <a:ahLst/>
            <a:cxnLst/>
            <a:rect l="l" t="t" r="r" b="b"/>
            <a:pathLst>
              <a:path w="888256" h="1150482">
                <a:moveTo>
                  <a:pt x="888256" y="1150482"/>
                </a:moveTo>
                <a:lnTo>
                  <a:pt x="626160" y="1150482"/>
                </a:lnTo>
                <a:lnTo>
                  <a:pt x="0" y="0"/>
                </a:lnTo>
                <a:lnTo>
                  <a:pt x="699484" y="0"/>
                </a:lnTo>
                <a:lnTo>
                  <a:pt x="888256" y="346520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190500" y="-12700"/>
            <a:ext cx="1326020" cy="1150482"/>
          </a:xfrm>
          <a:custGeom>
            <a:avLst/>
            <a:gdLst/>
            <a:ahLst/>
            <a:cxnLst/>
            <a:rect l="l" t="t" r="r" b="b"/>
            <a:pathLst>
              <a:path w="1326020" h="1150482">
                <a:moveTo>
                  <a:pt x="626537" y="0"/>
                </a:moveTo>
                <a:lnTo>
                  <a:pt x="1326020" y="0"/>
                </a:lnTo>
                <a:lnTo>
                  <a:pt x="699484" y="1150482"/>
                </a:lnTo>
                <a:lnTo>
                  <a:pt x="0" y="1150482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477500" y="2032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1231900" y="0"/>
            <a:ext cx="3987800" cy="482600"/>
          </a:xfrm>
          <a:prstGeom prst="parallelogram">
            <a:avLst>
              <a:gd name="adj" fmla="val 55000"/>
            </a:avLst>
          </a:prstGeom>
          <a:solidFill>
            <a:srgbClr val="CCE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38100"/>
            <a:ext cx="4559300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6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1311275"/>
            <a:ext cx="10287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2800" b="1" i="0" u="none" strike="noStrike">
                <a:solidFill>
                  <a:srgbClr val="000000"/>
                </a:solidFill>
                <a:latin typeface="张海山锐线体简"/>
                <a:ea typeface="张海山锐线体简"/>
                <a:cs typeface="张海山锐线体简"/>
                <a:sym typeface="张海山锐线体简"/>
              </a:rPr>
              <a:t>《社会团体分支机构、代表机构管理办法》：财务统管与全面整顿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3302000"/>
            <a:ext cx="2603500" cy="2095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1079500" y="34544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财务全额统管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79500" y="3937000"/>
            <a:ext cx="2349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分支机构严禁开设独立银行账户，所有资金必须全额上缴总会统一核算，彻底切断“小金库”与账外资金风险，实现财务透明化。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657600" y="3302000"/>
            <a:ext cx="2603500" cy="2095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3784600" y="34544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地域分支清零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784600" y="3937000"/>
            <a:ext cx="2349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全国性社会团体不得再设立地域性分支机构（如XX省分会），根治层级冗余、地方割据式管理，避免资源浪费与管理失控。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362700" y="3302000"/>
            <a:ext cx="2603500" cy="2095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489700" y="34544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杜绝多头设立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89700" y="3937000"/>
            <a:ext cx="2349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严禁设立会员重合、业务雷同的分支机构，从源头解决企业重复缴费、社团多头收费的行业痛点，减轻企业负担。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9067800" y="3302000"/>
            <a:ext cx="2603500" cy="2095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9194800" y="34544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压实主体责任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194800" y="3937000"/>
            <a:ext cx="2349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分支机构不具备法人资格，其所有民事行为及法律责任由总会全权承担，倒逼总会加强对分支的日常监管与风险把控。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952500" y="5613400"/>
            <a:ext cx="10718800" cy="698500"/>
          </a:xfrm>
          <a:prstGeom prst="roundRect">
            <a:avLst>
              <a:gd name="adj" fmla="val 0"/>
            </a:avLst>
          </a:prstGeom>
          <a:solidFill>
            <a:srgbClr val="CCE1EB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1079500" y="5715000"/>
            <a:ext cx="104648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00527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新规目标：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重点整治医药卫生等领域学会协会的分支机构乱象，通过财务统管、精简设置、压实责任三大抓手，净化行业生态，维护社会团体的公信力与健康发展。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>
            <a:off x="0" y="-12700"/>
            <a:ext cx="888256" cy="1150482"/>
          </a:xfrm>
          <a:custGeom>
            <a:avLst/>
            <a:gdLst/>
            <a:ahLst/>
            <a:cxnLst/>
            <a:rect l="l" t="t" r="r" b="b"/>
            <a:pathLst>
              <a:path w="888256" h="1150482">
                <a:moveTo>
                  <a:pt x="888256" y="1150482"/>
                </a:moveTo>
                <a:lnTo>
                  <a:pt x="626160" y="1150482"/>
                </a:lnTo>
                <a:lnTo>
                  <a:pt x="0" y="0"/>
                </a:lnTo>
                <a:lnTo>
                  <a:pt x="699484" y="0"/>
                </a:lnTo>
                <a:lnTo>
                  <a:pt x="888256" y="346520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190500" y="-12700"/>
            <a:ext cx="1326020" cy="1150482"/>
          </a:xfrm>
          <a:custGeom>
            <a:avLst/>
            <a:gdLst/>
            <a:ahLst/>
            <a:cxnLst/>
            <a:rect l="l" t="t" r="r" b="b"/>
            <a:pathLst>
              <a:path w="1326020" h="1150482">
                <a:moveTo>
                  <a:pt x="626537" y="0"/>
                </a:moveTo>
                <a:lnTo>
                  <a:pt x="1326020" y="0"/>
                </a:lnTo>
                <a:lnTo>
                  <a:pt x="699484" y="1150482"/>
                </a:lnTo>
                <a:lnTo>
                  <a:pt x="0" y="1150482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952500" y="1346200"/>
            <a:ext cx="10553700" cy="1143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477500" y="2032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1231900" y="0"/>
            <a:ext cx="3987800" cy="482600"/>
          </a:xfrm>
          <a:prstGeom prst="parallelogram">
            <a:avLst>
              <a:gd name="adj" fmla="val 55000"/>
            </a:avLst>
          </a:prstGeom>
          <a:solidFill>
            <a:srgbClr val="CCE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952500" y="38100"/>
            <a:ext cx="4559300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2781300" y="1297305"/>
            <a:ext cx="7620000" cy="6731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2800" b="0" i="0" u="none" strike="noStrike">
                <a:solidFill>
                  <a:srgbClr val="000000"/>
                </a:solidFill>
                <a:latin typeface="张海山锐线体简"/>
                <a:ea typeface="张海山锐线体简"/>
                <a:cs typeface="张海山锐线体简"/>
                <a:sym typeface="张海山锐线体简"/>
              </a:rPr>
              <a:t>双规协同：一套完整的监管逻辑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3048000"/>
            <a:ext cx="3429000" cy="24130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079500" y="3238500"/>
            <a:ext cx="317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旧局：隐蔽的利益闭环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79500" y="3683000"/>
            <a:ext cx="3175000" cy="171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药企通过医药代表对接临床专家，借地方分会/学组办会之名，将高额赞助转入非正规“小金库”，再以讲课费、劳务费等名义变相输送利益，形成商业贿赂的灰色链条，侵蚀学术公正性。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08500" y="3048000"/>
            <a:ext cx="3429000" cy="24130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635500" y="3238500"/>
            <a:ext cx="317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新规：双向封堵漏洞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635500" y="3683000"/>
            <a:ext cx="3175000" cy="171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1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平台端：</a:t>
            </a: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分会无独立账户，资金必须“公对公”汇入总会，从源头切断资金截留。</a:t>
            </a:r>
            <a:b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1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执行端：</a:t>
            </a: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医药代表严禁以销量为导向，禁止私下给予财物或利益，封堵利益交换的执行出口。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64500" y="3048000"/>
            <a:ext cx="3429000" cy="24130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8191500" y="3238500"/>
            <a:ext cx="317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目标：重塑学术生态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91500" y="3683000"/>
            <a:ext cx="3175000" cy="171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彻底剥离学术活动的商业属性，让会议回归临床交流、知识共享与学术探讨的本质。实现“学术归学术，销售归销售”的清晰边界，构建风清气正的医药行业生态。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52500" y="5651500"/>
            <a:ext cx="10541000" cy="698500"/>
          </a:xfrm>
          <a:prstGeom prst="roundRect">
            <a:avLst>
              <a:gd name="adj" fmla="val 0"/>
            </a:avLst>
          </a:prstGeom>
          <a:solidFill>
            <a:srgbClr val="0070C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1079500" y="5753100"/>
            <a:ext cx="10287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监管本质：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两份文件同日落地，构建“平台管控+人员约束”的全链路监管网，从制度层面斩断灰色利益纽带，守护医药行业的纯净与专业。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304800"/>
            <a:ext cx="6731000" cy="1143000"/>
          </a:xfrm>
          <a:prstGeom prst="roundRect">
            <a:avLst>
              <a:gd name="adj" fmla="val 0"/>
            </a:avLst>
          </a:prstGeom>
          <a:solidFill>
            <a:srgbClr val="9AC3D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6731000" y="304800"/>
            <a:ext cx="2235907" cy="1141134"/>
          </a:xfrm>
          <a:custGeom>
            <a:avLst/>
            <a:gdLst/>
            <a:ahLst/>
            <a:cxnLst/>
            <a:rect l="l" t="t" r="r" b="b"/>
            <a:pathLst>
              <a:path w="2235907" h="1141134">
                <a:moveTo>
                  <a:pt x="1422301" y="0"/>
                </a:moveTo>
                <a:lnTo>
                  <a:pt x="2235907" y="0"/>
                </a:lnTo>
                <a:lnTo>
                  <a:pt x="2235907" y="1141134"/>
                </a:lnTo>
                <a:lnTo>
                  <a:pt x="0" y="1141134"/>
                </a:lnTo>
                <a:close/>
              </a:path>
            </a:pathLst>
          </a:custGeom>
          <a:solidFill>
            <a:srgbClr val="9AC3D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Freeform 4"/>
          <p:cNvSpPr/>
          <p:nvPr/>
        </p:nvSpPr>
        <p:spPr>
          <a:xfrm>
            <a:off x="10375900" y="-12700"/>
            <a:ext cx="1817235" cy="1458436"/>
          </a:xfrm>
          <a:custGeom>
            <a:avLst/>
            <a:gdLst/>
            <a:ahLst/>
            <a:cxnLst/>
            <a:rect l="l" t="t" r="r" b="b"/>
            <a:pathLst>
              <a:path w="1817235" h="1458436">
                <a:moveTo>
                  <a:pt x="1817235" y="0"/>
                </a:moveTo>
                <a:lnTo>
                  <a:pt x="1817235" y="1274600"/>
                </a:lnTo>
                <a:lnTo>
                  <a:pt x="1588051" y="1458436"/>
                </a:lnTo>
                <a:lnTo>
                  <a:pt x="0" y="1458436"/>
                </a:lnTo>
                <a:close/>
              </a:path>
            </a:pathLst>
          </a:custGeom>
          <a:solidFill>
            <a:srgbClr val="DDEBF2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Freeform 5"/>
          <p:cNvSpPr/>
          <p:nvPr/>
        </p:nvSpPr>
        <p:spPr>
          <a:xfrm>
            <a:off x="8953500" y="304800"/>
            <a:ext cx="3013464" cy="1142382"/>
          </a:xfrm>
          <a:custGeom>
            <a:avLst/>
            <a:gdLst/>
            <a:ahLst/>
            <a:cxnLst/>
            <a:rect l="l" t="t" r="r" b="b"/>
            <a:pathLst>
              <a:path w="3013464" h="1142382">
                <a:moveTo>
                  <a:pt x="1589375" y="0"/>
                </a:moveTo>
                <a:lnTo>
                  <a:pt x="0" y="0"/>
                </a:lnTo>
                <a:lnTo>
                  <a:pt x="1422767" y="1142382"/>
                </a:lnTo>
                <a:lnTo>
                  <a:pt x="3013464" y="1142382"/>
                </a:lnTo>
                <a:lnTo>
                  <a:pt x="1589375" y="0"/>
                </a:lnTo>
                <a:close/>
              </a:path>
            </a:pathLst>
          </a:custGeom>
          <a:solidFill>
            <a:srgbClr val="DDEBF2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Freeform 6"/>
          <p:cNvSpPr/>
          <p:nvPr/>
        </p:nvSpPr>
        <p:spPr>
          <a:xfrm>
            <a:off x="7543800" y="304800"/>
            <a:ext cx="3012996" cy="1142382"/>
          </a:xfrm>
          <a:custGeom>
            <a:avLst/>
            <a:gdLst/>
            <a:ahLst/>
            <a:cxnLst/>
            <a:rect l="l" t="t" r="r" b="b"/>
            <a:pathLst>
              <a:path w="3012996" h="1142382">
                <a:moveTo>
                  <a:pt x="1423622" y="0"/>
                </a:moveTo>
                <a:lnTo>
                  <a:pt x="3012996" y="0"/>
                </a:lnTo>
                <a:lnTo>
                  <a:pt x="1589375" y="1142382"/>
                </a:lnTo>
                <a:lnTo>
                  <a:pt x="0" y="1142382"/>
                </a:lnTo>
                <a:close/>
              </a:path>
            </a:pathLst>
          </a:custGeom>
          <a:solidFill>
            <a:srgbClr val="DDEBF2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Freeform 7"/>
          <p:cNvSpPr/>
          <p:nvPr/>
        </p:nvSpPr>
        <p:spPr>
          <a:xfrm>
            <a:off x="0" y="304800"/>
            <a:ext cx="1421547" cy="1140717"/>
          </a:xfrm>
          <a:custGeom>
            <a:avLst/>
            <a:gdLst/>
            <a:ahLst/>
            <a:cxnLst/>
            <a:rect l="l" t="t" r="r" b="b"/>
            <a:pathLst>
              <a:path w="1421547" h="1140717">
                <a:moveTo>
                  <a:pt x="0" y="0"/>
                </a:moveTo>
                <a:lnTo>
                  <a:pt x="1421547" y="0"/>
                </a:lnTo>
                <a:lnTo>
                  <a:pt x="0" y="1140717"/>
                </a:lnTo>
                <a:close/>
              </a:path>
            </a:pathLst>
          </a:custGeom>
          <a:solidFill>
            <a:srgbClr val="DDEBF2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2540000" y="2908300"/>
            <a:ext cx="7620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7200" b="1" i="0" u="none" strike="noStrike">
                <a:solidFill>
                  <a:srgbClr val="002060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隶书" panose="02010509060101010101" charset="-122"/>
              </a:rPr>
              <a:t>02 典型违规案例剖析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906000" y="6223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0" name="AutoShape 10"/>
          <p:cNvSpPr/>
          <p:nvPr/>
        </p:nvSpPr>
        <p:spPr>
          <a:xfrm>
            <a:off x="1409700" y="622300"/>
            <a:ext cx="60960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8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5080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127000" tIns="127000" rIns="127000" bIns="127000" rtlCol="0" anchor="t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透过真实案例直击违规风险痛点，明晰法律边界与责任后果</a:t>
            </a:r>
            <a:b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筑牢思想防线，坚守职业底线，护航企业与个人长远发展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>
            <a:off x="0" y="-12700"/>
            <a:ext cx="888256" cy="1150482"/>
          </a:xfrm>
          <a:custGeom>
            <a:avLst/>
            <a:gdLst/>
            <a:ahLst/>
            <a:cxnLst/>
            <a:rect l="l" t="t" r="r" b="b"/>
            <a:pathLst>
              <a:path w="888256" h="1150482">
                <a:moveTo>
                  <a:pt x="888256" y="1150482"/>
                </a:moveTo>
                <a:lnTo>
                  <a:pt x="626160" y="1150482"/>
                </a:lnTo>
                <a:lnTo>
                  <a:pt x="0" y="0"/>
                </a:lnTo>
                <a:lnTo>
                  <a:pt x="699484" y="0"/>
                </a:lnTo>
                <a:lnTo>
                  <a:pt x="888256" y="346520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190500" y="-12700"/>
            <a:ext cx="1326020" cy="1150482"/>
          </a:xfrm>
          <a:custGeom>
            <a:avLst/>
            <a:gdLst/>
            <a:ahLst/>
            <a:cxnLst/>
            <a:rect l="l" t="t" r="r" b="b"/>
            <a:pathLst>
              <a:path w="1326020" h="1150482">
                <a:moveTo>
                  <a:pt x="626537" y="0"/>
                </a:moveTo>
                <a:lnTo>
                  <a:pt x="1326020" y="0"/>
                </a:lnTo>
                <a:lnTo>
                  <a:pt x="699484" y="1150482"/>
                </a:lnTo>
                <a:lnTo>
                  <a:pt x="0" y="1150482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477500" y="2032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1231900" y="0"/>
            <a:ext cx="3987800" cy="482600"/>
          </a:xfrm>
          <a:prstGeom prst="parallelogram">
            <a:avLst>
              <a:gd name="adj" fmla="val 55000"/>
            </a:avLst>
          </a:prstGeom>
          <a:solidFill>
            <a:srgbClr val="CCE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38100"/>
            <a:ext cx="4559300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0" i="0" u="none" strike="noStrike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1346200"/>
            <a:ext cx="10553700" cy="1143000"/>
          </a:xfrm>
          <a:prstGeom prst="roundRect">
            <a:avLst>
              <a:gd name="adj" fmla="val 0"/>
            </a:avLst>
          </a:prstGeom>
          <a:solidFill>
            <a:srgbClr val="F0F7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952500" y="155575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0000"/>
                </a:solidFill>
                <a:latin typeface="张海山锐线体简"/>
                <a:ea typeface="张海山锐线体简"/>
                <a:cs typeface="张海山锐线体简"/>
                <a:sym typeface="张海山锐线体简"/>
              </a:rPr>
              <a:t>案例</a:t>
            </a:r>
            <a:r>
              <a:rPr lang="zh-CN" altLang="en-US" sz="2800" b="1" i="0" u="none" strike="noStrike">
                <a:solidFill>
                  <a:srgbClr val="000000"/>
                </a:solidFill>
                <a:latin typeface="张海山锐线体简"/>
                <a:ea typeface="张海山锐线体简"/>
                <a:cs typeface="张海山锐线体简"/>
                <a:sym typeface="张海山锐线体简"/>
              </a:rPr>
              <a:t>一</a:t>
            </a:r>
            <a:r>
              <a:rPr lang="en-US" sz="2800" b="1" i="0" u="none" strike="noStrike">
                <a:solidFill>
                  <a:srgbClr val="000000"/>
                </a:solidFill>
                <a:latin typeface="张海山锐线体简"/>
                <a:ea typeface="张海山锐线体简"/>
                <a:cs typeface="张海山锐线体简"/>
                <a:sym typeface="张海山锐线体简"/>
              </a:rPr>
              <a:t>：黄某云对非国家工作人员行贿案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3048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079500" y="3149600"/>
            <a:ext cx="495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案情核心回顾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79500" y="3505200"/>
            <a:ext cx="495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医药代表黄某云为提升药品销量，以医生开具的处方量为结算依据，向15名医疗机构工作人员支付药品回扣款，形成了典型的“带金销售”利益输送链条，严重破坏了医药市场秩序。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350000" y="3048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477000" y="3149600"/>
            <a:ext cx="495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关键违规事实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77000" y="3505200"/>
            <a:ext cx="495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核心动机以销量为唯一导向，无视行业合规红线；通过统计处方量精准计算并支付回扣；累计向医务人员行贿金额高达</a:t>
            </a:r>
            <a:r>
              <a:rPr lang="en-US" sz="1300" b="1" i="0" u="none" strike="noStrike">
                <a:solidFill>
                  <a:srgbClr val="D9302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192.63万元</a:t>
            </a: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，数额巨大，情节严重。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952500" y="47625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FFEBEE">
              <a:alpha val="60000"/>
            </a:srgbClr>
          </a:solidFill>
          <a:ln w="12700" cap="flat" cmpd="sng">
            <a:solidFill>
              <a:srgbClr val="EF535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1079500" y="4864100"/>
            <a:ext cx="495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628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法院判决结果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79500" y="5219700"/>
            <a:ext cx="495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法院审理后认定其行为构成对非国家工作人员行贿罪，依法判处：</a:t>
            </a:r>
            <a:r>
              <a:rPr lang="en-US" sz="13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有期徒刑三年，缓刑三年</a:t>
            </a: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，并处罚金</a:t>
            </a:r>
            <a:r>
              <a:rPr lang="en-US" sz="1300" b="1" i="0" u="none" strike="noStrike">
                <a:solidFill>
                  <a:srgbClr val="C628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人民币5万元</a:t>
            </a: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。这是对医药领域商业贿赂行为的明确司法惩戒。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0000" y="47625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FFF8E1">
              <a:alpha val="60000"/>
            </a:srgbClr>
          </a:solidFill>
          <a:ln w="12700" cap="flat" cmpd="sng">
            <a:solidFill>
              <a:srgbClr val="FBC02D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6477000" y="4864100"/>
            <a:ext cx="495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57F1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行业合规警示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477000" y="5219700"/>
            <a:ext cx="495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“带金销售”模式已彻底触碰法律红线，不仅面临行政处罚与巨额罚款，更将直接承担刑事责任。医药营销必须回归学术推广与患者价值服务的本源，严守合规底线是行业发展的生命线。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>
            <a:off x="0" y="-12700"/>
            <a:ext cx="888256" cy="1150482"/>
          </a:xfrm>
          <a:custGeom>
            <a:avLst/>
            <a:gdLst/>
            <a:ahLst/>
            <a:cxnLst/>
            <a:rect l="l" t="t" r="r" b="b"/>
            <a:pathLst>
              <a:path w="888256" h="1150482">
                <a:moveTo>
                  <a:pt x="888256" y="1150482"/>
                </a:moveTo>
                <a:lnTo>
                  <a:pt x="626160" y="1150482"/>
                </a:lnTo>
                <a:lnTo>
                  <a:pt x="0" y="0"/>
                </a:lnTo>
                <a:lnTo>
                  <a:pt x="699484" y="0"/>
                </a:lnTo>
                <a:lnTo>
                  <a:pt x="888256" y="346520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190500" y="-12700"/>
            <a:ext cx="1326020" cy="1150482"/>
          </a:xfrm>
          <a:custGeom>
            <a:avLst/>
            <a:gdLst/>
            <a:ahLst/>
            <a:cxnLst/>
            <a:rect l="l" t="t" r="r" b="b"/>
            <a:pathLst>
              <a:path w="1326020" h="1150482">
                <a:moveTo>
                  <a:pt x="626537" y="0"/>
                </a:moveTo>
                <a:lnTo>
                  <a:pt x="1326020" y="0"/>
                </a:lnTo>
                <a:lnTo>
                  <a:pt x="699484" y="1150482"/>
                </a:lnTo>
                <a:lnTo>
                  <a:pt x="0" y="1150482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952500" y="1346200"/>
            <a:ext cx="10553700" cy="1143000"/>
          </a:xfrm>
          <a:prstGeom prst="roundRect">
            <a:avLst>
              <a:gd name="adj" fmla="val 0"/>
            </a:avLst>
          </a:prstGeom>
          <a:solidFill>
            <a:srgbClr val="F2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477500" y="2032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1231900" y="0"/>
            <a:ext cx="3987800" cy="482600"/>
          </a:xfrm>
          <a:prstGeom prst="parallelogram">
            <a:avLst>
              <a:gd name="adj" fmla="val 55000"/>
            </a:avLst>
          </a:prstGeom>
          <a:solidFill>
            <a:srgbClr val="CCE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952500" y="38100"/>
            <a:ext cx="4559300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1548765"/>
            <a:ext cx="10287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0000"/>
                </a:solidFill>
                <a:latin typeface="张海山锐线体简"/>
                <a:ea typeface="张海山锐线体简"/>
                <a:cs typeface="张海山锐线体简"/>
                <a:sym typeface="张海山锐线体简"/>
              </a:rPr>
              <a:t>案例</a:t>
            </a:r>
            <a:r>
              <a:rPr lang="zh-CN" altLang="en-US" sz="2800" b="1" i="0" u="none" strike="noStrike">
                <a:solidFill>
                  <a:srgbClr val="000000"/>
                </a:solidFill>
                <a:latin typeface="张海山锐线体简"/>
                <a:ea typeface="张海山锐线体简"/>
                <a:cs typeface="张海山锐线体简"/>
                <a:sym typeface="张海山锐线体简"/>
              </a:rPr>
              <a:t>二</a:t>
            </a:r>
            <a:r>
              <a:rPr lang="en-US" sz="2800" b="1" i="0" u="none" strike="noStrike">
                <a:solidFill>
                  <a:srgbClr val="000000"/>
                </a:solidFill>
                <a:latin typeface="张海山锐线体简"/>
                <a:ea typeface="张海山锐线体简"/>
                <a:cs typeface="张海山锐线体简"/>
                <a:sym typeface="张海山锐线体简"/>
              </a:rPr>
              <a:t>：某医学会分会违规结算案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31115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079500" y="3238500"/>
            <a:ext cx="4953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案情回溯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某医疗器械公司以“学术赞助”名义，支持某医学会分会举办会议。为规避监管，会议费用未通过学会官方账户结算，而是违规通过第三方旅行社进行代收代付操作。</a:t>
            </a:r>
            <a:endParaRPr lang="en-US" sz="1400" b="0" i="0" u="none" strike="noStrike">
              <a:solidFill>
                <a:srgbClr val="59595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350000" y="31115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477000" y="3238500"/>
            <a:ext cx="4953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违规核心认定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监管部门查实：该行为构成</a:t>
            </a:r>
            <a:r>
              <a:rPr lang="en-US" sz="1400" b="1" i="0" u="none" strike="noStrike">
                <a:solidFill>
                  <a:srgbClr val="D9302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商业贿赂</a:t>
            </a: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。表面是学术会议赞助，实质是以学术推广为掩护，向参会专家输送不正当商业利益；财务上脱离学会监管，形成资金“体外循环”。</a:t>
            </a:r>
            <a:endParaRPr lang="en-US" sz="1400" b="0" i="0" u="none" strike="noStrike">
              <a:solidFill>
                <a:srgbClr val="59595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952500" y="4826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FDF2E9">
              <a:alpha val="100000"/>
            </a:srgbClr>
          </a:solidFill>
          <a:ln w="12700" cap="flat" cmpd="sng">
            <a:solidFill>
              <a:srgbClr val="ED7D31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1079500" y="4953000"/>
            <a:ext cx="4953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ED7D3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处罚结果：高额罚款震慑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依据《反不正当竞争法》，涉事企业被处以</a:t>
            </a:r>
            <a:r>
              <a:rPr lang="en-US" sz="1400" b="1" i="0" u="none" strike="noStrike">
                <a:solidFill>
                  <a:srgbClr val="D9302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50万元罚款</a:t>
            </a: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。该金额是其实际支付的5.2万元赞助费的近10倍，彰显了监管对商业贿赂“零容忍”的态度。</a:t>
            </a:r>
            <a:endParaRPr lang="en-US" sz="1400" b="0" i="0" u="none" strike="noStrike">
              <a:solidFill>
                <a:srgbClr val="59595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350000" y="4826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F2F2F2">
              <a:alpha val="100000"/>
            </a:srgbClr>
          </a:solidFill>
          <a:ln w="12700" cap="flat" cmpd="sng">
            <a:solidFill>
              <a:srgbClr val="A6A6A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477000" y="4953000"/>
            <a:ext cx="4953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合规警示与启示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任何通过第三方走账、设立“小金库”、账外暗中支付等手段掩盖商业贿赂实质的行为，都将被监管部门</a:t>
            </a:r>
            <a:r>
              <a:rPr lang="en-US" sz="1400" b="1" i="0" u="none" strike="noStrike">
                <a:solidFill>
                  <a:srgbClr val="D9302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穿透式认定</a:t>
            </a: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。企业必须严格遵守财务统管要求，杜绝资金体外循环。</a:t>
            </a:r>
            <a:endParaRPr lang="en-US" sz="1400" b="0" i="0" u="none" strike="noStrike">
              <a:solidFill>
                <a:srgbClr val="59595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304800"/>
            <a:ext cx="6731000" cy="1143000"/>
          </a:xfrm>
          <a:prstGeom prst="roundRect">
            <a:avLst>
              <a:gd name="adj" fmla="val 0"/>
            </a:avLst>
          </a:prstGeom>
          <a:solidFill>
            <a:srgbClr val="9AC3D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6731000" y="304800"/>
            <a:ext cx="2235907" cy="1141134"/>
          </a:xfrm>
          <a:custGeom>
            <a:avLst/>
            <a:gdLst/>
            <a:ahLst/>
            <a:cxnLst/>
            <a:rect l="l" t="t" r="r" b="b"/>
            <a:pathLst>
              <a:path w="2235907" h="1141134">
                <a:moveTo>
                  <a:pt x="1422301" y="0"/>
                </a:moveTo>
                <a:lnTo>
                  <a:pt x="2235907" y="0"/>
                </a:lnTo>
                <a:lnTo>
                  <a:pt x="2235907" y="1141134"/>
                </a:lnTo>
                <a:lnTo>
                  <a:pt x="0" y="1141134"/>
                </a:lnTo>
                <a:close/>
              </a:path>
            </a:pathLst>
          </a:custGeom>
          <a:solidFill>
            <a:srgbClr val="9AC3D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Freeform 4"/>
          <p:cNvSpPr/>
          <p:nvPr/>
        </p:nvSpPr>
        <p:spPr>
          <a:xfrm>
            <a:off x="10375900" y="-12700"/>
            <a:ext cx="1817235" cy="1458436"/>
          </a:xfrm>
          <a:custGeom>
            <a:avLst/>
            <a:gdLst/>
            <a:ahLst/>
            <a:cxnLst/>
            <a:rect l="l" t="t" r="r" b="b"/>
            <a:pathLst>
              <a:path w="1817235" h="1458436">
                <a:moveTo>
                  <a:pt x="1817235" y="0"/>
                </a:moveTo>
                <a:lnTo>
                  <a:pt x="1817235" y="1274600"/>
                </a:lnTo>
                <a:lnTo>
                  <a:pt x="1588051" y="1458436"/>
                </a:lnTo>
                <a:lnTo>
                  <a:pt x="0" y="1458436"/>
                </a:lnTo>
                <a:close/>
              </a:path>
            </a:pathLst>
          </a:custGeom>
          <a:solidFill>
            <a:srgbClr val="DDEBF2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Freeform 5"/>
          <p:cNvSpPr/>
          <p:nvPr/>
        </p:nvSpPr>
        <p:spPr>
          <a:xfrm>
            <a:off x="8953500" y="304800"/>
            <a:ext cx="3013464" cy="1142382"/>
          </a:xfrm>
          <a:custGeom>
            <a:avLst/>
            <a:gdLst/>
            <a:ahLst/>
            <a:cxnLst/>
            <a:rect l="l" t="t" r="r" b="b"/>
            <a:pathLst>
              <a:path w="3013464" h="1142382">
                <a:moveTo>
                  <a:pt x="1589375" y="0"/>
                </a:moveTo>
                <a:lnTo>
                  <a:pt x="0" y="0"/>
                </a:lnTo>
                <a:lnTo>
                  <a:pt x="1422767" y="1142382"/>
                </a:lnTo>
                <a:lnTo>
                  <a:pt x="3013464" y="1142382"/>
                </a:lnTo>
                <a:lnTo>
                  <a:pt x="1589375" y="0"/>
                </a:lnTo>
                <a:close/>
              </a:path>
            </a:pathLst>
          </a:custGeom>
          <a:solidFill>
            <a:srgbClr val="DDEBF2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Freeform 6"/>
          <p:cNvSpPr/>
          <p:nvPr/>
        </p:nvSpPr>
        <p:spPr>
          <a:xfrm>
            <a:off x="7543800" y="304800"/>
            <a:ext cx="3012996" cy="1142382"/>
          </a:xfrm>
          <a:custGeom>
            <a:avLst/>
            <a:gdLst/>
            <a:ahLst/>
            <a:cxnLst/>
            <a:rect l="l" t="t" r="r" b="b"/>
            <a:pathLst>
              <a:path w="3012996" h="1142382">
                <a:moveTo>
                  <a:pt x="1423622" y="0"/>
                </a:moveTo>
                <a:lnTo>
                  <a:pt x="3012996" y="0"/>
                </a:lnTo>
                <a:lnTo>
                  <a:pt x="1589375" y="1142382"/>
                </a:lnTo>
                <a:lnTo>
                  <a:pt x="0" y="1142382"/>
                </a:lnTo>
                <a:close/>
              </a:path>
            </a:pathLst>
          </a:custGeom>
          <a:solidFill>
            <a:srgbClr val="DDEBF2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Freeform 7"/>
          <p:cNvSpPr/>
          <p:nvPr/>
        </p:nvSpPr>
        <p:spPr>
          <a:xfrm>
            <a:off x="0" y="304800"/>
            <a:ext cx="1421547" cy="1140717"/>
          </a:xfrm>
          <a:custGeom>
            <a:avLst/>
            <a:gdLst/>
            <a:ahLst/>
            <a:cxnLst/>
            <a:rect l="l" t="t" r="r" b="b"/>
            <a:pathLst>
              <a:path w="1421547" h="1140717">
                <a:moveTo>
                  <a:pt x="0" y="0"/>
                </a:moveTo>
                <a:lnTo>
                  <a:pt x="1421547" y="0"/>
                </a:lnTo>
                <a:lnTo>
                  <a:pt x="0" y="1140717"/>
                </a:lnTo>
                <a:close/>
              </a:path>
            </a:pathLst>
          </a:custGeom>
          <a:solidFill>
            <a:srgbClr val="DDEBF2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1409700" y="622300"/>
            <a:ext cx="60960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FFFFFF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906000" y="6223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0" name="AutoShape 10"/>
          <p:cNvSpPr/>
          <p:nvPr/>
        </p:nvSpPr>
        <p:spPr>
          <a:xfrm>
            <a:off x="1651000" y="1692910"/>
            <a:ext cx="8890000" cy="26701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7200" b="1" i="0" u="none" strike="noStrike">
                <a:solidFill>
                  <a:srgbClr val="002060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隶书" panose="02010509060101010101" charset="-122"/>
              </a:rPr>
              <a:t>03 合规风险与应对策略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4889500"/>
            <a:ext cx="10160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190500" tIns="101600" rIns="190500" bIns="10160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法规红线到执行细节，合规已成为医药行业发展的生命线。本章节将深入剖析药企运营、代表履职及行业协作中的关键风险点，系统梳理“制度建设、流程管控、文化培育”的合规闭环路径，助力企业构建主动合规的长效机制，在监管新常态下实现安全发展与价值增长的双赢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>
            <a:off x="0" y="-12700"/>
            <a:ext cx="888256" cy="1150482"/>
          </a:xfrm>
          <a:custGeom>
            <a:avLst/>
            <a:gdLst/>
            <a:ahLst/>
            <a:cxnLst/>
            <a:rect l="l" t="t" r="r" b="b"/>
            <a:pathLst>
              <a:path w="888256" h="1150482">
                <a:moveTo>
                  <a:pt x="888256" y="1150482"/>
                </a:moveTo>
                <a:lnTo>
                  <a:pt x="626160" y="1150482"/>
                </a:lnTo>
                <a:lnTo>
                  <a:pt x="0" y="0"/>
                </a:lnTo>
                <a:lnTo>
                  <a:pt x="699484" y="0"/>
                </a:lnTo>
                <a:lnTo>
                  <a:pt x="888256" y="346520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190500" y="-12700"/>
            <a:ext cx="1326020" cy="1150482"/>
          </a:xfrm>
          <a:custGeom>
            <a:avLst/>
            <a:gdLst/>
            <a:ahLst/>
            <a:cxnLst/>
            <a:rect l="l" t="t" r="r" b="b"/>
            <a:pathLst>
              <a:path w="1326020" h="1150482">
                <a:moveTo>
                  <a:pt x="626537" y="0"/>
                </a:moveTo>
                <a:lnTo>
                  <a:pt x="1326020" y="0"/>
                </a:lnTo>
                <a:lnTo>
                  <a:pt x="699484" y="1150482"/>
                </a:lnTo>
                <a:lnTo>
                  <a:pt x="0" y="1150482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31900" y="0"/>
            <a:ext cx="3987800" cy="482600"/>
          </a:xfrm>
          <a:prstGeom prst="parallelogram">
            <a:avLst>
              <a:gd name="adj" fmla="val 55000"/>
            </a:avLst>
          </a:prstGeom>
          <a:solidFill>
            <a:srgbClr val="CCE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38100"/>
            <a:ext cx="4559300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477500" y="2032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952500" y="1318260"/>
            <a:ext cx="1028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0000"/>
                </a:solidFill>
                <a:latin typeface="张海山锐线体简"/>
                <a:ea typeface="张海山锐线体简"/>
                <a:cs typeface="张海山锐线体简"/>
                <a:sym typeface="张海山锐线体简"/>
              </a:rPr>
              <a:t>对药企（MAH）的关键合规与管理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2794000"/>
            <a:ext cx="10287000" cy="25400"/>
          </a:xfrm>
          <a:prstGeom prst="roundRect">
            <a:avLst>
              <a:gd name="adj" fmla="val 0"/>
            </a:avLst>
          </a:prstGeom>
          <a:solidFill>
            <a:srgbClr val="9AC3D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952500" y="3111500"/>
            <a:ext cx="3302000" cy="16510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0070C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079500" y="3238500"/>
            <a:ext cx="304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考核体系重构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79500" y="3619500"/>
            <a:ext cx="3048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立即废止销量挂钩考核，建立以学术推广质量、专业服务能力为核心的评估体系，从根源上扭转营销导向，回归医药本质。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445000" y="3111500"/>
            <a:ext cx="3302000" cy="16510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0070C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572000" y="3238500"/>
            <a:ext cx="304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准入与培训升级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72000" y="3619500"/>
            <a:ext cx="3048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实施严格的医药代表背景审查，确保符合学历与专业要求；建立常态化合规培训机制，覆盖全员并实行考核通关制。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937500" y="3111500"/>
            <a:ext cx="3302000" cy="16510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0070C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8064500" y="3238500"/>
            <a:ext cx="304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推广过程透明化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064500" y="3619500"/>
            <a:ext cx="3048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强制要求记录所有学术推广细节（时间/人员/内容），定期开展合规抽查；利用数字化技术手段，对代表推广行为进行全程留痕监控。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52500" y="4953000"/>
            <a:ext cx="5143500" cy="15240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0070C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1079500" y="5080000"/>
            <a:ext cx="4889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严控CSO合作风险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079500" y="5461000"/>
            <a:ext cx="4889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对合作CSO实施穿透式尽职调查，剔除空壳公司与关联交易风险主体；在协议中明确禁止其从事商业贿赂、带金销售等违法行为，并强化连带责任条款。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223000" y="4953000"/>
            <a:ext cx="5143500" cy="15240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0070C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6350000" y="5080000"/>
            <a:ext cx="4889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学术赞助阳光化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350000" y="5461000"/>
            <a:ext cx="4889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建立统一的赞助审批与公示流程，款项直接支付给学会总会等合规主办方；严禁将赞助金额与药品销量、采购量挂钩，确保每一笔费用流向清晰、合规可查。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>
            <a:off x="0" y="-12700"/>
            <a:ext cx="888256" cy="1150482"/>
          </a:xfrm>
          <a:custGeom>
            <a:avLst/>
            <a:gdLst/>
            <a:ahLst/>
            <a:cxnLst/>
            <a:rect l="l" t="t" r="r" b="b"/>
            <a:pathLst>
              <a:path w="888256" h="1150482">
                <a:moveTo>
                  <a:pt x="888256" y="1150482"/>
                </a:moveTo>
                <a:lnTo>
                  <a:pt x="626160" y="1150482"/>
                </a:lnTo>
                <a:lnTo>
                  <a:pt x="0" y="0"/>
                </a:lnTo>
                <a:lnTo>
                  <a:pt x="699484" y="0"/>
                </a:lnTo>
                <a:lnTo>
                  <a:pt x="888256" y="346520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190500" y="-12700"/>
            <a:ext cx="1326020" cy="1150482"/>
          </a:xfrm>
          <a:custGeom>
            <a:avLst/>
            <a:gdLst/>
            <a:ahLst/>
            <a:cxnLst/>
            <a:rect l="l" t="t" r="r" b="b"/>
            <a:pathLst>
              <a:path w="1326020" h="1150482">
                <a:moveTo>
                  <a:pt x="626537" y="0"/>
                </a:moveTo>
                <a:lnTo>
                  <a:pt x="1326020" y="0"/>
                </a:lnTo>
                <a:lnTo>
                  <a:pt x="699484" y="1150482"/>
                </a:lnTo>
                <a:lnTo>
                  <a:pt x="0" y="1150482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31900" y="0"/>
            <a:ext cx="3987800" cy="482600"/>
          </a:xfrm>
          <a:prstGeom prst="parallelogram">
            <a:avLst>
              <a:gd name="adj" fmla="val 55000"/>
            </a:avLst>
          </a:prstGeom>
          <a:solidFill>
            <a:srgbClr val="CCE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952500" y="38100"/>
            <a:ext cx="4559300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0" i="0" u="none" strike="noStrike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477500" y="2032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952500" y="1346200"/>
            <a:ext cx="10553700" cy="1143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909320" y="1115695"/>
            <a:ext cx="7620000" cy="6731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2800" b="0" i="0" u="none" strike="noStrike">
                <a:solidFill>
                  <a:srgbClr val="000000"/>
                </a:solidFill>
                <a:latin typeface="张海山锐线体简"/>
                <a:ea typeface="张海山锐线体简"/>
                <a:cs typeface="张海山锐线体简"/>
                <a:sym typeface="张海山锐线体简"/>
              </a:rPr>
              <a:t>对医药代表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29845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079500" y="3111500"/>
            <a:ext cx="495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明确职业新定位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79500" y="3492500"/>
            <a:ext cx="495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从传统“销售员”向“学术专家”转型，聚焦药品信息的精准传递与临床合理用药协助，成为连接药企与医疗机构的专业学术纽带，而非单纯的产品推销者。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350000" y="29845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477000" y="3111500"/>
            <a:ext cx="495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严守合规“九大禁令”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77000" y="3492500"/>
            <a:ext cx="495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将行业禁令视为不可触碰的“高压线”，坚决杜绝统计处方、商业贿赂、支付回扣等任何违规行为，恪守职业操守与法律法规，确保执业行为合法合规。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952500" y="4699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1079500" y="4826000"/>
            <a:ext cx="495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持续深耕专业素养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79500" y="5207000"/>
            <a:ext cx="495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持续精进所推广药品的药理机制、临床疗效及相关疾病诊疗知识，主动学习最新临床指南与学术动态，以扎实的专业能力为医护人员提供高价值的学术支持。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0000" y="4699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6477000" y="4826000"/>
            <a:ext cx="495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主动适配机构管理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477000" y="5207000"/>
            <a:ext cx="495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严格遵守医疗机构的预约接待与准入制度，所有学术交流活动均在公开、透明的合规场合进行，主动配合医院的规范化管理，维护良好的沟通秩序。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>
            <a:off x="0" y="-12700"/>
            <a:ext cx="888256" cy="1150482"/>
          </a:xfrm>
          <a:custGeom>
            <a:avLst/>
            <a:gdLst/>
            <a:ahLst/>
            <a:cxnLst/>
            <a:rect l="l" t="t" r="r" b="b"/>
            <a:pathLst>
              <a:path w="888256" h="1150482">
                <a:moveTo>
                  <a:pt x="888256" y="1150482"/>
                </a:moveTo>
                <a:lnTo>
                  <a:pt x="626160" y="1150482"/>
                </a:lnTo>
                <a:lnTo>
                  <a:pt x="0" y="0"/>
                </a:lnTo>
                <a:lnTo>
                  <a:pt x="699484" y="0"/>
                </a:lnTo>
                <a:lnTo>
                  <a:pt x="888256" y="346520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190500" y="-12700"/>
            <a:ext cx="1326020" cy="1150482"/>
          </a:xfrm>
          <a:custGeom>
            <a:avLst/>
            <a:gdLst/>
            <a:ahLst/>
            <a:cxnLst/>
            <a:rect l="l" t="t" r="r" b="b"/>
            <a:pathLst>
              <a:path w="1326020" h="1150482">
                <a:moveTo>
                  <a:pt x="626537" y="0"/>
                </a:moveTo>
                <a:lnTo>
                  <a:pt x="1326020" y="0"/>
                </a:lnTo>
                <a:lnTo>
                  <a:pt x="699484" y="1150482"/>
                </a:lnTo>
                <a:lnTo>
                  <a:pt x="0" y="1150482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952500" y="1346200"/>
            <a:ext cx="10553700" cy="1143000"/>
          </a:xfrm>
          <a:prstGeom prst="roundRect">
            <a:avLst>
              <a:gd name="adj" fmla="val 0"/>
            </a:avLst>
          </a:prstGeom>
          <a:solidFill>
            <a:srgbClr val="F0F6F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477500" y="2032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1231900" y="0"/>
            <a:ext cx="3987800" cy="482600"/>
          </a:xfrm>
          <a:prstGeom prst="parallelogram">
            <a:avLst>
              <a:gd name="adj" fmla="val 55000"/>
            </a:avLst>
          </a:prstGeom>
          <a:solidFill>
            <a:srgbClr val="CCE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952500" y="38100"/>
            <a:ext cx="4559300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6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1520825"/>
            <a:ext cx="10287000" cy="6731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2800" b="0" i="0" u="none" strike="noStrike">
                <a:solidFill>
                  <a:srgbClr val="000000"/>
                </a:solidFill>
                <a:latin typeface="张海山锐线体简"/>
                <a:ea typeface="张海山锐线体简"/>
                <a:cs typeface="张海山锐线体简"/>
                <a:sym typeface="张海山锐线体简"/>
              </a:rPr>
              <a:t>对社团组织的整改提升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3175000"/>
            <a:ext cx="2603500" cy="29210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079500" y="33655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开展全面自查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18582">
            <a:off x="1079517" y="3803650"/>
            <a:ext cx="234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9AC3D7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1079500" y="3937000"/>
            <a:ext cx="23495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对照行业新规与章程要求，全面梳理现有分支机构的设立资质与运营现状。逐一排查问题隐患，制定针对性的清理、合并及整改计划，做到底数清、责任明。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683000" y="3175000"/>
            <a:ext cx="2603500" cy="29210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3810000" y="33655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统管资金账户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18582">
            <a:off x="3810017" y="3803650"/>
            <a:ext cx="234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9AC3D7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3810000" y="3937000"/>
            <a:ext cx="23495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立即注销分支机构独立开设的银行账户，将所有资金全额归集至总会账户统一管理。建立收支两条线制度，杜绝资金体外循环，确保财务透明与资金安全。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413500" y="3175000"/>
            <a:ext cx="2603500" cy="29210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6540500" y="33655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严控活动审批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18582">
            <a:off x="6540517" y="3803650"/>
            <a:ext cx="234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9AC3D7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6540500" y="3937000"/>
            <a:ext cx="23495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建立“申请-审核-备案”三级审批机制，对分支机构的活动主题、内容及经费预算进行严格审查。活动期间实施动态监督，结束后进行财务决算与效果评估。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144000" y="3175000"/>
            <a:ext cx="2603500" cy="2921000"/>
          </a:xfrm>
          <a:prstGeom prst="roundRect">
            <a:avLst>
              <a:gd name="adj" fmla="val 0"/>
            </a:avLst>
          </a:prstGeom>
          <a:solidFill>
            <a:srgbClr val="EBF5FB">
              <a:alpha val="100000"/>
            </a:srgbClr>
          </a:solidFill>
          <a:ln w="12700" cap="flat" cmpd="sng">
            <a:solidFill>
              <a:srgbClr val="9AC3D7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9271000" y="33655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整治僵尸分支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18582">
            <a:off x="9271017" y="3803650"/>
            <a:ext cx="234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9AC3D7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9271000" y="3937000"/>
            <a:ext cx="23495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对长期不开展活动、未按期换届选举、无固定办公场所的“僵尸”分支机构，依据章程和管理办法坚决予以清理撤销，优化组织架构，提升社团整体活力。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>
            <a:off x="0" y="-12700"/>
            <a:ext cx="888256" cy="1150482"/>
          </a:xfrm>
          <a:custGeom>
            <a:avLst/>
            <a:gdLst/>
            <a:ahLst/>
            <a:cxnLst/>
            <a:rect l="l" t="t" r="r" b="b"/>
            <a:pathLst>
              <a:path w="888256" h="1150482">
                <a:moveTo>
                  <a:pt x="888256" y="1150482"/>
                </a:moveTo>
                <a:lnTo>
                  <a:pt x="626160" y="1150482"/>
                </a:lnTo>
                <a:lnTo>
                  <a:pt x="0" y="0"/>
                </a:lnTo>
                <a:lnTo>
                  <a:pt x="699484" y="0"/>
                </a:lnTo>
                <a:lnTo>
                  <a:pt x="888256" y="346520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190500" y="-12700"/>
            <a:ext cx="1326020" cy="1150482"/>
          </a:xfrm>
          <a:custGeom>
            <a:avLst/>
            <a:gdLst/>
            <a:ahLst/>
            <a:cxnLst/>
            <a:rect l="l" t="t" r="r" b="b"/>
            <a:pathLst>
              <a:path w="1326020" h="1150482">
                <a:moveTo>
                  <a:pt x="626537" y="0"/>
                </a:moveTo>
                <a:lnTo>
                  <a:pt x="1326020" y="0"/>
                </a:lnTo>
                <a:lnTo>
                  <a:pt x="699484" y="1150482"/>
                </a:lnTo>
                <a:lnTo>
                  <a:pt x="0" y="1150482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477500" y="2032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1231900" y="0"/>
            <a:ext cx="3987800" cy="482600"/>
          </a:xfrm>
          <a:prstGeom prst="parallelogram">
            <a:avLst>
              <a:gd name="adj" fmla="val 55000"/>
            </a:avLst>
          </a:prstGeom>
          <a:solidFill>
            <a:srgbClr val="CCE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38100"/>
            <a:ext cx="4559300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6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1905000"/>
            <a:ext cx="1028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0000"/>
                </a:solidFill>
                <a:latin typeface="张海山锐线体简"/>
                <a:ea typeface="张海山锐线体简"/>
                <a:cs typeface="张海山锐线体简"/>
                <a:sym typeface="张海山锐线体简"/>
              </a:rPr>
              <a:t>拥抱变革，行稳致远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2667000"/>
            <a:ext cx="10287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25400" rIns="88900" bIns="2540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9595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政策并非行业打压，而是剔除灰色病灶、保护正规从业者的长效机制，为行业健康发展筑牢制度根基。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3492500"/>
            <a:ext cx="3302000" cy="1587500"/>
          </a:xfrm>
          <a:prstGeom prst="roundRect">
            <a:avLst>
              <a:gd name="adj" fmla="val 0"/>
            </a:avLst>
          </a:prstGeom>
          <a:solidFill>
            <a:srgbClr val="E8F2F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079500" y="3619500"/>
            <a:ext cx="3111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63500" rIns="0" bIns="635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短期阵痛 · 调整适应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传统营销渠道面临收缩，原有工作模式需快速调整，行业将经历短暂的转型适应期与阵痛期。</a:t>
            </a:r>
            <a:endParaRPr lang="en-US" sz="13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445000" y="3492500"/>
            <a:ext cx="3302000" cy="1587500"/>
          </a:xfrm>
          <a:prstGeom prst="roundRect">
            <a:avLst>
              <a:gd name="adj" fmla="val 0"/>
            </a:avLst>
          </a:prstGeom>
          <a:solidFill>
            <a:srgbClr val="E8F2F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572000" y="3619500"/>
            <a:ext cx="3111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63500" rIns="0" bIns="635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长期利好 · 价值重塑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肃清行业恶性竞争与灰色操作，专业学术价值与服务能力成为核心竞争力，行业公信力显著回升。</a:t>
            </a:r>
            <a:endParaRPr lang="en-US" sz="13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7937500" y="3492500"/>
            <a:ext cx="3302000" cy="1587500"/>
          </a:xfrm>
          <a:prstGeom prst="roundRect">
            <a:avLst>
              <a:gd name="adj" fmla="val 0"/>
            </a:avLst>
          </a:prstGeom>
          <a:solidFill>
            <a:srgbClr val="E8F2F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8064500" y="3619500"/>
            <a:ext cx="3111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63500" rIns="0" bIns="635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0070C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稳定预期 · 制度护航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800"/>
              </a:spcBef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明确的监管规则形成稳定制度框架，彻底告别“政策不确定性”，为合规企业与从业者提供长期发展保障。</a:t>
            </a:r>
            <a:endParaRPr lang="en-US" sz="13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952500" y="5270500"/>
            <a:ext cx="10287000" cy="1143000"/>
          </a:xfrm>
          <a:prstGeom prst="roundRect">
            <a:avLst>
              <a:gd name="adj" fmla="val 0"/>
            </a:avLst>
          </a:prstGeom>
          <a:solidFill>
            <a:srgbClr val="E0EEF7">
              <a:alpha val="60000"/>
            </a:srgbClr>
          </a:solidFill>
          <a:ln w="12700" cap="flat" cmpd="sng">
            <a:solidFill>
              <a:srgbClr val="0070C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1079500" y="5397500"/>
            <a:ext cx="1003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00509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主动合规是把握未来的最优选择：</a:t>
            </a:r>
            <a:endParaRPr lang="en-US" sz="1100"/>
          </a:p>
          <a:p>
            <a:pPr marL="0" indent="0" algn="l">
              <a:lnSpc>
                <a:spcPct val="108000"/>
              </a:lnSpc>
              <a:spcBef>
                <a:spcPts val="500"/>
              </a:spcBef>
            </a:pPr>
            <a:r>
              <a:rPr lang="en-US" sz="13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纯粹的学术交流将获政策坚定支持；主动适配新规可大幅降低职业风险；加速专业化转型，抢占行业规范化后的发展红利，实现个人与行业的共同成长。</a:t>
            </a:r>
            <a:endParaRPr lang="en-US" sz="13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0800000">
            <a:off x="0" y="-12700"/>
            <a:ext cx="888256" cy="1150482"/>
          </a:xfrm>
          <a:custGeom>
            <a:avLst/>
            <a:gdLst/>
            <a:ahLst/>
            <a:cxnLst/>
            <a:rect l="l" t="t" r="r" b="b"/>
            <a:pathLst>
              <a:path w="888256" h="1150482">
                <a:moveTo>
                  <a:pt x="888256" y="1150482"/>
                </a:moveTo>
                <a:lnTo>
                  <a:pt x="626160" y="1150482"/>
                </a:lnTo>
                <a:lnTo>
                  <a:pt x="0" y="0"/>
                </a:lnTo>
                <a:lnTo>
                  <a:pt x="699484" y="0"/>
                </a:lnTo>
                <a:lnTo>
                  <a:pt x="888256" y="346520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 rot="10800000">
            <a:off x="190500" y="-12700"/>
            <a:ext cx="1326020" cy="1150482"/>
          </a:xfrm>
          <a:custGeom>
            <a:avLst/>
            <a:gdLst/>
            <a:ahLst/>
            <a:cxnLst/>
            <a:rect l="l" t="t" r="r" b="b"/>
            <a:pathLst>
              <a:path w="1326020" h="1150482">
                <a:moveTo>
                  <a:pt x="626537" y="0"/>
                </a:moveTo>
                <a:lnTo>
                  <a:pt x="1326020" y="0"/>
                </a:lnTo>
                <a:lnTo>
                  <a:pt x="699484" y="1150482"/>
                </a:lnTo>
                <a:lnTo>
                  <a:pt x="0" y="1150482"/>
                </a:lnTo>
                <a:close/>
              </a:path>
            </a:pathLst>
          </a:custGeom>
          <a:solidFill>
            <a:srgbClr val="9AC3D7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0477500" y="2032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1231900" y="0"/>
            <a:ext cx="3987800" cy="482600"/>
          </a:xfrm>
          <a:prstGeom prst="parallelogram">
            <a:avLst>
              <a:gd name="adj" fmla="val 55000"/>
            </a:avLst>
          </a:prstGeom>
          <a:solidFill>
            <a:srgbClr val="CCE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38100"/>
            <a:ext cx="4559300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心怀大爱 服务健康</a:t>
            </a:r>
            <a:endParaRPr lang="en-US" sz="16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52500" y="1905000"/>
            <a:ext cx="1028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2667000"/>
            <a:ext cx="10287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25400" rIns="88900" bIns="2540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endParaRPr lang="en-US" sz="1100"/>
          </a:p>
        </p:txBody>
      </p:sp>
      <p:sp>
        <p:nvSpPr>
          <p:cNvPr id="10" name="AutoShape 10"/>
          <p:cNvSpPr/>
          <p:nvPr>
            <p:custDataLst>
              <p:tags r:id="rId2"/>
            </p:custDataLst>
          </p:nvPr>
        </p:nvSpPr>
        <p:spPr>
          <a:xfrm>
            <a:off x="7501255" y="4089400"/>
            <a:ext cx="3111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63500" rIns="0" bIns="635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endParaRPr lang="en-US" sz="1300" b="0" i="0" u="none" strike="noStrike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1026160" y="1211580"/>
            <a:ext cx="9347200" cy="444373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algn="l">
              <a:lnSpc>
                <a:spcPct val="100000"/>
              </a:lnSpc>
              <a:buSzTx/>
              <a:buNone/>
              <a:defRPr/>
            </a:pPr>
            <a:r>
              <a:rPr lang="en-US" sz="1800" b="1" i="0" u="none" strike="noStrike">
                <a:solidFill>
                  <a:srgbClr val="00508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提问：</a:t>
            </a:r>
            <a:endParaRPr lang="en-US" sz="1800" b="1" i="0" u="none" strike="noStrike">
              <a:solidFill>
                <a:srgbClr val="00508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00000"/>
              </a:lnSpc>
              <a:buSzTx/>
              <a:buNone/>
              <a:defRPr/>
            </a:pPr>
            <a:r>
              <a:rPr lang="en-US" sz="2000" b="1" i="0" u="none" strike="noStrike">
                <a:solidFill>
                  <a:srgbClr val="00508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</a:t>
            </a:r>
            <a:r>
              <a:rPr lang="en-US" sz="2000" b="1">
                <a:solidFill>
                  <a:srgbClr val="00508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张海山锐线体简"/>
              </a:rPr>
              <a:t>监管风暴来临，重塑行业生态，请问核心目标是什么？</a:t>
            </a:r>
            <a:endParaRPr lang="en-US" sz="2000" b="1">
              <a:solidFill>
                <a:srgbClr val="00508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张海山锐线体简"/>
            </a:endParaRPr>
          </a:p>
          <a:p>
            <a:pPr marL="0" algn="l">
              <a:lnSpc>
                <a:spcPct val="100000"/>
              </a:lnSpc>
              <a:buSzTx/>
              <a:buNone/>
              <a:defRPr/>
            </a:pPr>
            <a:endParaRPr lang="en-US" sz="1800" b="1">
              <a:solidFill>
                <a:srgbClr val="FF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张海山锐线体简"/>
            </a:endParaRPr>
          </a:p>
          <a:p>
            <a:pPr marL="0" algn="l">
              <a:lnSpc>
                <a:spcPct val="100000"/>
              </a:lnSpc>
              <a:buSzTx/>
              <a:buNone/>
              <a:defRPr/>
            </a:pPr>
            <a:r>
              <a:rPr lang="en-US" sz="1800" b="1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张海山锐线体简"/>
              </a:rPr>
              <a:t>答：</a:t>
            </a:r>
            <a:r>
              <a:rPr lang="en-US" sz="1800" b="1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将学术价值还给临床，将专业价值还给患者，构建一个合规、透明、可持续发展的医药健康产业新生态。</a:t>
            </a:r>
            <a:endParaRPr lang="en-US" sz="1800" b="1">
              <a:solidFill>
                <a:srgbClr val="FF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00000"/>
              </a:lnSpc>
              <a:buSzTx/>
              <a:buNone/>
              <a:defRPr/>
            </a:pPr>
            <a:endParaRPr lang="en-US" sz="1800" b="1">
              <a:solidFill>
                <a:srgbClr val="FF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00000"/>
              </a:lnSpc>
              <a:buSzTx/>
              <a:buNone/>
              <a:defRPr/>
            </a:pPr>
            <a:endParaRPr lang="en-US" sz="1800" b="1">
              <a:solidFill>
                <a:srgbClr val="FF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00000"/>
              </a:lnSpc>
              <a:buSzTx/>
              <a:buNone/>
              <a:defRPr/>
            </a:pPr>
            <a:endParaRPr lang="en-US" sz="1800" b="1">
              <a:solidFill>
                <a:srgbClr val="FF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00000"/>
              </a:lnSpc>
              <a:buSzTx/>
              <a:buNone/>
              <a:defRPr/>
            </a:pPr>
            <a:r>
              <a:rPr lang="en-US" sz="2000" b="1">
                <a:solidFill>
                  <a:srgbClr val="00508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2.新版医药代表管理办法由那七个部门</a:t>
            </a:r>
            <a:r>
              <a:rPr lang="zh-CN" altLang="en-US" sz="2000" b="1">
                <a:solidFill>
                  <a:srgbClr val="00508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联合</a:t>
            </a:r>
            <a:r>
              <a:rPr lang="en-US" sz="2000" b="1">
                <a:solidFill>
                  <a:srgbClr val="00508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监管？</a:t>
            </a:r>
            <a:endParaRPr lang="en-US" sz="2000" b="1">
              <a:solidFill>
                <a:srgbClr val="00508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00000"/>
              </a:lnSpc>
              <a:buSzTx/>
              <a:buNone/>
              <a:defRPr/>
            </a:pPr>
            <a:endParaRPr lang="en-US" sz="1800" b="1">
              <a:solidFill>
                <a:srgbClr val="FF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00000"/>
              </a:lnSpc>
              <a:buSzTx/>
              <a:buNone/>
              <a:defRPr/>
            </a:pPr>
            <a:r>
              <a:rPr lang="en-US" sz="1800" b="1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答：由国家药监局、公安部、卫健委、市场监管总局、医保局、中医药局、疾控局七部门联合监管。</a:t>
            </a:r>
            <a:endParaRPr lang="en-US" sz="1800" b="1">
              <a:solidFill>
                <a:srgbClr val="FF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00000"/>
              </a:lnSpc>
              <a:buSzTx/>
              <a:buNone/>
              <a:defRPr/>
            </a:pPr>
            <a:endParaRPr lang="en-US" sz="1800" b="1">
              <a:solidFill>
                <a:srgbClr val="FF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algn="l">
              <a:lnSpc>
                <a:spcPct val="100000"/>
              </a:lnSpc>
              <a:buSzTx/>
              <a:buNone/>
              <a:defRPr/>
            </a:pPr>
            <a:endParaRPr lang="en-US" sz="1800">
              <a:solidFill>
                <a:srgbClr val="FF0000"/>
              </a:solidFill>
            </a:endParaRPr>
          </a:p>
          <a:p>
            <a:pPr marL="0" indent="0" algn="l">
              <a:lnSpc>
                <a:spcPct val="100000"/>
              </a:lnSpc>
              <a:defRPr/>
            </a:pPr>
            <a:endParaRPr lang="en-US" altLang="zh-CN" sz="1800" b="0" i="0" u="none" strike="noStrike">
              <a:solidFill>
                <a:srgbClr val="FF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24600" y="0"/>
            <a:ext cx="5872162" cy="6858000"/>
          </a:xfrm>
          <a:custGeom>
            <a:avLst/>
            <a:gdLst/>
            <a:ahLst/>
            <a:cxnLst/>
            <a:rect l="l" t="t" r="r" b="b"/>
            <a:pathLst>
              <a:path w="5872162" h="6858000">
                <a:moveTo>
                  <a:pt x="3735388" y="0"/>
                </a:moveTo>
                <a:lnTo>
                  <a:pt x="5872162" y="0"/>
                </a:lnTo>
                <a:lnTo>
                  <a:pt x="587216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9AC3D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Freeform 3"/>
          <p:cNvSpPr/>
          <p:nvPr/>
        </p:nvSpPr>
        <p:spPr>
          <a:xfrm>
            <a:off x="7048500" y="0"/>
            <a:ext cx="4908550" cy="5510212"/>
          </a:xfrm>
          <a:custGeom>
            <a:avLst/>
            <a:gdLst/>
            <a:ahLst/>
            <a:cxnLst/>
            <a:rect l="l" t="t" r="r" b="b"/>
            <a:pathLst>
              <a:path w="4908550" h="5510212">
                <a:moveTo>
                  <a:pt x="1906588" y="5510212"/>
                </a:moveTo>
                <a:lnTo>
                  <a:pt x="0" y="5510212"/>
                </a:lnTo>
                <a:lnTo>
                  <a:pt x="3000375" y="0"/>
                </a:lnTo>
                <a:lnTo>
                  <a:pt x="4908550" y="0"/>
                </a:lnTo>
                <a:lnTo>
                  <a:pt x="1906588" y="5510212"/>
                </a:lnTo>
                <a:close/>
              </a:path>
            </a:pathLst>
          </a:custGeom>
          <a:solidFill>
            <a:srgbClr val="DDEBF2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Freeform 4"/>
          <p:cNvSpPr/>
          <p:nvPr/>
        </p:nvSpPr>
        <p:spPr>
          <a:xfrm>
            <a:off x="5346700" y="2374900"/>
            <a:ext cx="3617912" cy="3138488"/>
          </a:xfrm>
          <a:custGeom>
            <a:avLst/>
            <a:gdLst/>
            <a:ahLst/>
            <a:cxnLst/>
            <a:rect l="l" t="t" r="r" b="b"/>
            <a:pathLst>
              <a:path w="3617912" h="3138488">
                <a:moveTo>
                  <a:pt x="1908175" y="0"/>
                </a:moveTo>
                <a:lnTo>
                  <a:pt x="0" y="0"/>
                </a:lnTo>
                <a:lnTo>
                  <a:pt x="1708150" y="3138488"/>
                </a:lnTo>
                <a:lnTo>
                  <a:pt x="3617912" y="3138488"/>
                </a:lnTo>
                <a:lnTo>
                  <a:pt x="1908175" y="0"/>
                </a:lnTo>
                <a:close/>
              </a:path>
            </a:pathLst>
          </a:custGeom>
          <a:solidFill>
            <a:srgbClr val="DDEBF2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Freeform 5"/>
          <p:cNvSpPr/>
          <p:nvPr/>
        </p:nvSpPr>
        <p:spPr>
          <a:xfrm>
            <a:off x="2908300" y="2374900"/>
            <a:ext cx="4351338" cy="4486275"/>
          </a:xfrm>
          <a:custGeom>
            <a:avLst/>
            <a:gdLst/>
            <a:ahLst/>
            <a:cxnLst/>
            <a:rect l="l" t="t" r="r" b="b"/>
            <a:pathLst>
              <a:path w="4351338" h="4486275">
                <a:moveTo>
                  <a:pt x="1908175" y="4486275"/>
                </a:moveTo>
                <a:lnTo>
                  <a:pt x="4351338" y="0"/>
                </a:lnTo>
                <a:lnTo>
                  <a:pt x="2443162" y="0"/>
                </a:lnTo>
                <a:lnTo>
                  <a:pt x="0" y="4486275"/>
                </a:lnTo>
                <a:lnTo>
                  <a:pt x="1908175" y="4486275"/>
                </a:lnTo>
                <a:close/>
              </a:path>
            </a:pathLst>
          </a:custGeom>
          <a:solidFill>
            <a:srgbClr val="DDEBF2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Freeform 6"/>
          <p:cNvSpPr/>
          <p:nvPr/>
        </p:nvSpPr>
        <p:spPr>
          <a:xfrm rot="10800000">
            <a:off x="0" y="0"/>
            <a:ext cx="1843880" cy="3385279"/>
          </a:xfrm>
          <a:custGeom>
            <a:avLst/>
            <a:gdLst/>
            <a:ahLst/>
            <a:cxnLst/>
            <a:rect l="l" t="t" r="r" b="b"/>
            <a:pathLst>
              <a:path w="1843880" h="3385279">
                <a:moveTo>
                  <a:pt x="1843880" y="3385279"/>
                </a:moveTo>
                <a:lnTo>
                  <a:pt x="0" y="3385279"/>
                </a:lnTo>
                <a:lnTo>
                  <a:pt x="1843880" y="0"/>
                </a:lnTo>
                <a:close/>
              </a:path>
            </a:pathLst>
          </a:custGeom>
          <a:solidFill>
            <a:srgbClr val="9AC3D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0" y="12700"/>
            <a:ext cx="12192000" cy="5765800"/>
          </a:xfrm>
          <a:prstGeom prst="flowChartDocument">
            <a:avLst/>
          </a:prstGeom>
          <a:gradFill rotWithShape="0">
            <a:gsLst>
              <a:gs pos="70000">
                <a:srgbClr val="FFFFFF">
                  <a:alpha val="100000"/>
                </a:srgbClr>
              </a:gs>
              <a:gs pos="100000">
                <a:srgbClr val="0070C0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"/>
          <a:srcRect l="4906" t="28396" r="9455" b="4427"/>
          <a:stretch>
            <a:fillRect/>
          </a:stretch>
        </p:blipFill>
        <p:spPr>
          <a:xfrm>
            <a:off x="0" y="12700"/>
            <a:ext cx="12192000" cy="5588000"/>
          </a:xfrm>
          <a:prstGeom prst="flowChartDocumen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8369300" y="5003800"/>
            <a:ext cx="27813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dist">
              <a:lnSpc>
                <a:spcPct val="100000"/>
              </a:lnSpc>
              <a:defRPr/>
            </a:pPr>
            <a:r>
              <a:rPr lang="en-US" sz="7200" b="1" i="0" u="none" strike="noStrike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黑体" panose="02010609060101010101" charset="-122"/>
              </a:rPr>
              <a:t>谢谢</a:t>
            </a:r>
            <a:endParaRPr lang="en-US" sz="110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92100" y="6273800"/>
            <a:ext cx="1397000" cy="355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7378700" y="6273800"/>
            <a:ext cx="60960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70C0"/>
                </a:solidFill>
                <a:latin typeface="Kaiti SC"/>
                <a:ea typeface="Kaiti SC"/>
                <a:cs typeface="Kaiti SC"/>
                <a:sym typeface="Kaiti SC"/>
              </a:rPr>
              <a:t>拓市场 精学术 强服务 谋创新</a:t>
            </a:r>
            <a:endParaRPr lang="en-US" sz="11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.xml><?xml version="1.0" encoding="utf-8"?>
<p:tagLst xmlns:p="http://schemas.openxmlformats.org/presentationml/2006/main">
  <p:tag name="KSO_WM_DIAGRAM_VIRTUALLY_FRAME" val="{&quot;height&quot;:205,&quot;left&quot;:75,&quot;top&quot;:295,&quot;width&quot;:835}"/>
</p:tagLst>
</file>

<file path=ppt/tags/tag4.xml><?xml version="1.0" encoding="utf-8"?>
<p:tagLst xmlns:p="http://schemas.openxmlformats.org/presentationml/2006/main">
  <p:tag name="KSO_WM_DIAGRAM_VIRTUALLY_FRAME" val="{&quot;height&quot;:205,&quot;left&quot;:75,&quot;top&quot;:295,&quot;width&quot;:835}"/>
</p:tagLst>
</file>

<file path=ppt/tags/tag5.xml><?xml version="1.0" encoding="utf-8"?>
<p:tagLst xmlns:p="http://schemas.openxmlformats.org/presentationml/2006/main">
  <p:tag name="KSO_WM_DIAGRAM_VIRTUALLY_FRAME" val="{&quot;height&quot;:205,&quot;left&quot;:75,&quot;top&quot;:295,&quot;width&quot;:835}"/>
</p:tagLst>
</file>

<file path=ppt/tags/tag6.xml><?xml version="1.0" encoding="utf-8"?>
<p:tagLst xmlns:p="http://schemas.openxmlformats.org/presentationml/2006/main">
  <p:tag name="KSO_WM_DIAGRAM_VIRTUALLY_FRAME" val="{&quot;height&quot;:205,&quot;left&quot;:75,&quot;top&quot;:295,&quot;width&quot;:835}"/>
</p:tagLst>
</file>

<file path=ppt/tags/tag7.xml><?xml version="1.0" encoding="utf-8"?>
<p:tagLst xmlns:p="http://schemas.openxmlformats.org/presentationml/2006/main">
  <p:tag name="KSO_WM_DIAGRAM_VIRTUALLY_FRAME" val="{&quot;height&quot;:205,&quot;left&quot;:75,&quot;top&quot;:295,&quot;width&quot;:835}"/>
</p:tagLst>
</file>

<file path=ppt/tags/tag8.xml><?xml version="1.0" encoding="utf-8"?>
<p:tagLst xmlns:p="http://schemas.openxmlformats.org/presentationml/2006/main">
  <p:tag name="KSO_WM_DIAGRAM_VIRTUALLY_FRAME" val="{&quot;height&quot;:205,&quot;left&quot;:75,&quot;top&quot;:295,&quot;width&quot;:835}"/>
</p:tagLst>
</file>

<file path=ppt/tags/tag9.xml><?xml version="1.0" encoding="utf-8"?>
<p:tagLst xmlns:p="http://schemas.openxmlformats.org/presentationml/2006/main">
  <p:tag name="KSO_WM_DIAGRAM_VIRTUALLY_FRAME" val="{&quot;height&quot;:205,&quot;left&quot;:75,&quot;top&quot;:295,&quot;width&quot;:835}"/>
</p:tagLst>
</file>

<file path=ppt/tags/tag10.xml><?xml version="1.0" encoding="utf-8"?>
<p:tagLst xmlns:p="http://schemas.openxmlformats.org/presentationml/2006/main">
  <p:tag name="KSO_WM_DIAGRAM_VIRTUALLY_FRAME" val="{&quot;height&quot;:205,&quot;left&quot;:75,&quot;top&quot;:295,&quot;width&quot;:835}"/>
</p:tagLst>
</file>

<file path=ppt/tags/tag11.xml><?xml version="1.0" encoding="utf-8"?>
<p:tagLst xmlns:p="http://schemas.openxmlformats.org/presentationml/2006/main">
  <p:tag name="KSO_WM_DIAGRAM_VIRTUALLY_FRAME" val="{&quot;height&quot;:157,&quot;left&quot;:75,&quot;top&quot;:275,&quot;width&quot;:810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5303</Words>
  <Application>WPS 演示</Application>
  <PresentationFormat/>
  <Paragraphs>312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38" baseType="lpstr">
      <vt:lpstr>Arial</vt:lpstr>
      <vt:lpstr>宋体</vt:lpstr>
      <vt:lpstr>Wingdings</vt:lpstr>
      <vt:lpstr>Arial</vt:lpstr>
      <vt:lpstr>汉仪雅酷黑-65J</vt:lpstr>
      <vt:lpstr>黑体</vt:lpstr>
      <vt:lpstr>汉仪雅酷黑 95W</vt:lpstr>
      <vt:lpstr>Kaiti SC</vt:lpstr>
      <vt:lpstr>ksdb</vt:lpstr>
      <vt:lpstr>张海山锐线体简</vt:lpstr>
      <vt:lpstr>Impact</vt:lpstr>
      <vt:lpstr>Noto Sans SC</vt:lpstr>
      <vt:lpstr>隶书</vt:lpstr>
      <vt:lpstr>等线</vt:lpstr>
      <vt:lpstr>微软雅黑</vt:lpstr>
      <vt:lpstr>Arial Unicode MS</vt:lpstr>
      <vt:lpstr>Office 主题​​</vt:lpstr>
      <vt:lpstr>默认主题</vt:lpstr>
      <vt:lpstr>1_默认主题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邓娟</cp:lastModifiedBy>
  <cp:revision>5</cp:revision>
  <dcterms:created xsi:type="dcterms:W3CDTF">2026-07-15T13:58:00Z</dcterms:created>
  <dcterms:modified xsi:type="dcterms:W3CDTF">2026-07-24T06:15:29Z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{"Label":"1","ContentProducer":"001191110102MACQD9K64010000","ProduceID":"7662747702895545314","ReservedCode1":"","ContentPropagator":"","PropagateID":"","ReservedCode2":""}</vt:lpwstr>
  </property>
  <property fmtid="{D5CDD505-2E9C-101B-9397-08002B2CF9AE}" pid="3" name="KSOProductBuildVer">
    <vt:lpwstr>2052-12.1.0.26895</vt:lpwstr>
  </property>
  <property fmtid="{D5CDD505-2E9C-101B-9397-08002B2CF9AE}" pid="4" name="ICV">
    <vt:lpwstr>7B3584D5629646ABA8D22FA525AD3184_13</vt:lpwstr>
  </property>
</Properties>
</file>