
<file path=[Content_Types].xml><?xml version="1.0" encoding="utf-8"?>
<Types xmlns="http://schemas.openxmlformats.org/package/2006/content-types">
  <Default Extension="jpeg" ContentType="image/jpeg"/>
  <Default Extension="JPG" ContentType="image/.jpg"/>
  <Default Extension="emf" ContentType="image/x-emf"/>
  <Default Extension="png" ContentType="image/pn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8"/>
  </p:notesMasterIdLst>
  <p:sldIdLst>
    <p:sldId id="427" r:id="rId3"/>
    <p:sldId id="437" r:id="rId4"/>
    <p:sldId id="429" r:id="rId5"/>
    <p:sldId id="441" r:id="rId6"/>
    <p:sldId id="259" r:id="rId7"/>
    <p:sldId id="260" r:id="rId9"/>
    <p:sldId id="261" r:id="rId10"/>
    <p:sldId id="450" r:id="rId11"/>
    <p:sldId id="262" r:id="rId12"/>
    <p:sldId id="458" r:id="rId13"/>
    <p:sldId id="451" r:id="rId14"/>
    <p:sldId id="454" r:id="rId15"/>
    <p:sldId id="456" r:id="rId16"/>
    <p:sldId id="459" r:id="rId17"/>
    <p:sldId id="265" r:id="rId18"/>
    <p:sldId id="457" r:id="rId19"/>
    <p:sldId id="467" r:id="rId20"/>
    <p:sldId id="266" r:id="rId21"/>
    <p:sldId id="469" r:id="rId22"/>
    <p:sldId id="470" r:id="rId23"/>
    <p:sldId id="267" r:id="rId24"/>
    <p:sldId id="464" r:id="rId25"/>
    <p:sldId id="274" r:id="rId26"/>
    <p:sldId id="279" r:id="rId27"/>
    <p:sldId id="465" r:id="rId28"/>
    <p:sldId id="269" r:id="rId29"/>
    <p:sldId id="272" r:id="rId30"/>
    <p:sldId id="447" r:id="rId31"/>
    <p:sldId id="275" r:id="rId32"/>
    <p:sldId id="468" r:id="rId33"/>
    <p:sldId id="436" r:id="rId34"/>
  </p:sldIdLst>
  <p:sldSz cx="12192000" cy="6858000"/>
  <p:notesSz cx="6858000" cy="9144000"/>
  <p:embeddedFontLst>
    <p:embeddedFont>
      <p:font typeface="汉仪旗黑-55简" panose="00020600040101010101" pitchFamily="18" charset="-122"/>
      <p:regular r:id="rId38"/>
    </p:embeddedFont>
    <p:embeddedFont>
      <p:font typeface="汉仪程行简" panose="00020600040101010101" charset="-122"/>
      <p:regular r:id="rId39"/>
    </p:embeddedFont>
    <p:embeddedFont>
      <p:font typeface="汉仪雅酷黑W" panose="00020600040101010101" charset="-122"/>
      <p:regular r:id="rId40"/>
    </p:embeddedFont>
    <p:embeddedFont>
      <p:font typeface="等线" panose="02010600030101010101" charset="-122"/>
      <p:regular r:id="rId41"/>
      <p:bold r:id="rId42"/>
    </p:embeddedFont>
    <p:embeddedFont>
      <p:font typeface="方正黑体_GBK" panose="02010600010101010101" charset="-122"/>
      <p:regular r:id="rId43"/>
    </p:embeddedFont>
  </p:embeddedFontLst>
  <p:custDataLst>
    <p:tags r:id="rId4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2" userDrawn="1">
          <p15:clr>
            <a:srgbClr val="A4A3A4"/>
          </p15:clr>
        </p15:guide>
        <p15:guide id="2" pos="395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E9ED1"/>
    <a:srgbClr val="DDF1F8"/>
    <a:srgbClr val="FD7F23"/>
    <a:srgbClr val="EE6D55"/>
    <a:srgbClr val="FD8023"/>
    <a:srgbClr val="A92913"/>
    <a:srgbClr val="CB0000"/>
    <a:srgbClr val="FFC05C"/>
    <a:srgbClr val="1E3056"/>
    <a:srgbClr val="FFDF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4" autoAdjust="0"/>
    <p:restoredTop sz="94660"/>
  </p:normalViewPr>
  <p:slideViewPr>
    <p:cSldViewPr snapToGrid="0" showGuides="1">
      <p:cViewPr varScale="1">
        <p:scale>
          <a:sx n="112" d="100"/>
          <a:sy n="112" d="100"/>
        </p:scale>
        <p:origin x="106" y="206"/>
      </p:cViewPr>
      <p:guideLst>
        <p:guide orient="horz" pos="2132"/>
        <p:guide pos="395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notesMaster" Target="notesMasters/notesMaster1.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4" Type="http://schemas.openxmlformats.org/officeDocument/2006/relationships/tags" Target="tags/tag67.xml"/><Relationship Id="rId43" Type="http://schemas.openxmlformats.org/officeDocument/2006/relationships/font" Target="fonts/font6.fntdata"/><Relationship Id="rId42" Type="http://schemas.openxmlformats.org/officeDocument/2006/relationships/font" Target="fonts/font5.fntdata"/><Relationship Id="rId41" Type="http://schemas.openxmlformats.org/officeDocument/2006/relationships/font" Target="fonts/font4.fntdata"/><Relationship Id="rId40" Type="http://schemas.openxmlformats.org/officeDocument/2006/relationships/font" Target="fonts/font3.fntdata"/><Relationship Id="rId4" Type="http://schemas.openxmlformats.org/officeDocument/2006/relationships/slide" Target="slides/slide2.xml"/><Relationship Id="rId39" Type="http://schemas.openxmlformats.org/officeDocument/2006/relationships/font" Target="fonts/font2.fntdata"/><Relationship Id="rId38" Type="http://schemas.openxmlformats.org/officeDocument/2006/relationships/font" Target="fonts/font1.fntdata"/><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23A37C-1359-4915-AA87-CD0A56BBD4B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ADE8FA-785F-498F-AAFD-B55F82DDD09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1E9ED1"/>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98460BDC-26A0-4255-8432-017BC6C6A9E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947DC70-7DC9-4C19-BF6D-4CA7B69A19E0}" type="slidenum">
              <a:rPr lang="zh-CN" altLang="en-US" smtClean="0"/>
            </a:fld>
            <a:endParaRPr lang="zh-CN" altLang="en-US"/>
          </a:p>
        </p:txBody>
      </p:sp>
      <p:sp>
        <p:nvSpPr>
          <p:cNvPr id="8" name="矩形 7"/>
          <p:cNvSpPr/>
          <p:nvPr userDrawn="1"/>
        </p:nvSpPr>
        <p:spPr>
          <a:xfrm>
            <a:off x="1" y="4973783"/>
            <a:ext cx="12192000" cy="18842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0" y="4968081"/>
            <a:ext cx="12192000" cy="54248"/>
          </a:xfrm>
          <a:prstGeom prst="rect">
            <a:avLst/>
          </a:prstGeom>
          <a:solidFill>
            <a:srgbClr val="1E30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98460BDC-26A0-4255-8432-017BC6C6A9E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947DC70-7DC9-4C19-BF6D-4CA7B69A19E0}" type="slidenum">
              <a:rPr lang="zh-CN" altLang="en-US" smtClean="0"/>
            </a:fld>
            <a:endParaRPr lang="zh-CN" altLang="en-US"/>
          </a:p>
        </p:txBody>
      </p:sp>
      <p:sp>
        <p:nvSpPr>
          <p:cNvPr id="7" name="矩形 6"/>
          <p:cNvSpPr/>
          <p:nvPr userDrawn="1"/>
        </p:nvSpPr>
        <p:spPr>
          <a:xfrm>
            <a:off x="7165571" y="0"/>
            <a:ext cx="5026429" cy="6858000"/>
          </a:xfrm>
          <a:prstGeom prst="rect">
            <a:avLst/>
          </a:prstGeom>
          <a:solidFill>
            <a:srgbClr val="1E9E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userDrawn="1"/>
        </p:nvPicPr>
        <p:blipFill rotWithShape="1">
          <a:blip r:embed="rId2"/>
          <a:srcRect l="17231" r="5469"/>
          <a:stretch>
            <a:fillRect/>
          </a:stretch>
        </p:blipFill>
        <p:spPr>
          <a:xfrm>
            <a:off x="7165571" y="0"/>
            <a:ext cx="5026429" cy="68580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98460BDC-26A0-4255-8432-017BC6C6A9E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7" name="矩形 6"/>
          <p:cNvSpPr/>
          <p:nvPr userDrawn="1"/>
        </p:nvSpPr>
        <p:spPr>
          <a:xfrm>
            <a:off x="-1" y="1699260"/>
            <a:ext cx="12192000" cy="2910840"/>
          </a:xfrm>
          <a:prstGeom prst="rect">
            <a:avLst/>
          </a:prstGeom>
          <a:solidFill>
            <a:srgbClr val="1E9E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userDrawn="1"/>
        </p:nvPicPr>
        <p:blipFill>
          <a:blip r:embed="rId2"/>
          <a:stretch>
            <a:fillRect/>
          </a:stretch>
        </p:blipFill>
        <p:spPr>
          <a:xfrm flipH="1">
            <a:off x="9242008" y="1699260"/>
            <a:ext cx="2949991" cy="2910840"/>
          </a:xfrm>
          <a:prstGeom prst="rect">
            <a:avLst/>
          </a:prstGeom>
        </p:spPr>
      </p:pic>
      <p:sp>
        <p:nvSpPr>
          <p:cNvPr id="9" name="矩形 8"/>
          <p:cNvSpPr/>
          <p:nvPr userDrawn="1"/>
        </p:nvSpPr>
        <p:spPr>
          <a:xfrm>
            <a:off x="0" y="4610100"/>
            <a:ext cx="12192000" cy="83820"/>
          </a:xfrm>
          <a:prstGeom prst="rect">
            <a:avLst/>
          </a:prstGeom>
          <a:solidFill>
            <a:srgbClr val="1E30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灯片编号占位符 5"/>
          <p:cNvSpPr txBox="1"/>
          <p:nvPr userDrawn="1"/>
        </p:nvSpPr>
        <p:spPr>
          <a:xfrm>
            <a:off x="11483339" y="6424930"/>
            <a:ext cx="510539"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947DC70-7DC9-4C19-BF6D-4CA7B69A19E0}" type="slidenum">
              <a:rPr lang="zh-CN" altLang="en-US" sz="1400" smtClean="0"/>
            </a:fld>
            <a:endParaRPr lang="zh-CN" altLang="en-US" sz="140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699770"/>
            <a:ext cx="10515600" cy="1325563"/>
          </a:xfr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1082675" y="2025650"/>
            <a:ext cx="4937125" cy="4151630"/>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2026285"/>
            <a:ext cx="5181600" cy="4150995"/>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98460BDC-26A0-4255-8432-017BC6C6A9E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947DC70-7DC9-4C19-BF6D-4CA7B69A19E0}" type="slidenum">
              <a:rPr lang="zh-CN" altLang="en-US" smtClean="0"/>
            </a:fld>
            <a:endParaRPr lang="zh-CN" altLang="en-US"/>
          </a:p>
        </p:txBody>
      </p:sp>
      <p:sp>
        <p:nvSpPr>
          <p:cNvPr id="8" name="任意多边形: 形状 7"/>
          <p:cNvSpPr/>
          <p:nvPr userDrawn="1"/>
        </p:nvSpPr>
        <p:spPr>
          <a:xfrm>
            <a:off x="0" y="853440"/>
            <a:ext cx="997545" cy="510540"/>
          </a:xfrm>
          <a:custGeom>
            <a:avLst/>
            <a:gdLst>
              <a:gd name="connsiteX0" fmla="*/ 0 w 997545"/>
              <a:gd name="connsiteY0" fmla="*/ 0 h 510540"/>
              <a:gd name="connsiteX1" fmla="*/ 997545 w 997545"/>
              <a:gd name="connsiteY1" fmla="*/ 0 h 510540"/>
              <a:gd name="connsiteX2" fmla="*/ 791649 w 997545"/>
              <a:gd name="connsiteY2" fmla="*/ 510540 h 510540"/>
              <a:gd name="connsiteX3" fmla="*/ 0 w 997545"/>
              <a:gd name="connsiteY3" fmla="*/ 510540 h 510540"/>
              <a:gd name="connsiteX4" fmla="*/ 0 w 997545"/>
              <a:gd name="connsiteY4" fmla="*/ 0 h 510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7545" h="510540">
                <a:moveTo>
                  <a:pt x="0" y="0"/>
                </a:moveTo>
                <a:lnTo>
                  <a:pt x="997545" y="0"/>
                </a:lnTo>
                <a:lnTo>
                  <a:pt x="791649" y="510540"/>
                </a:lnTo>
                <a:lnTo>
                  <a:pt x="0" y="510540"/>
                </a:lnTo>
                <a:lnTo>
                  <a:pt x="0" y="0"/>
                </a:lnTo>
                <a:close/>
              </a:path>
            </a:pathLst>
          </a:custGeom>
          <a:solidFill>
            <a:srgbClr val="1E9ED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2" name="文本框 11"/>
          <p:cNvSpPr txBox="1"/>
          <p:nvPr userDrawn="1"/>
        </p:nvSpPr>
        <p:spPr>
          <a:xfrm>
            <a:off x="149860" y="146050"/>
            <a:ext cx="12041505" cy="556260"/>
          </a:xfrm>
          <a:prstGeom prst="rect">
            <a:avLst/>
          </a:prstGeom>
          <a:blipFill rotWithShape="1">
            <a:blip r:embed="rId2"/>
            <a:stretch>
              <a:fillRect/>
            </a:stretch>
          </a:blipFill>
        </p:spPr>
        <p:txBody>
          <a:bodyPr wrap="square" rtlCol="0">
            <a:noAutofit/>
          </a:bodyPr>
          <a:p>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98460BDC-26A0-4255-8432-017BC6C6A9E3}"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947DC70-7DC9-4C19-BF6D-4CA7B69A19E0}"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98460BDC-26A0-4255-8432-017BC6C6A9E3}"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947DC70-7DC9-4C19-BF6D-4CA7B69A19E0}"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8460BDC-26A0-4255-8432-017BC6C6A9E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947DC70-7DC9-4C19-BF6D-4CA7B69A19E0}"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8460BDC-26A0-4255-8432-017BC6C6A9E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947DC70-7DC9-4C19-BF6D-4CA7B69A19E0}"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8460BDC-26A0-4255-8432-017BC6C6A9E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947DC70-7DC9-4C19-BF6D-4CA7B69A19E0}"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98460BDC-26A0-4255-8432-017BC6C6A9E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947DC70-7DC9-4C19-BF6D-4CA7B69A19E0}"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98460BDC-26A0-4255-8432-017BC6C6A9E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947DC70-7DC9-4C19-BF6D-4CA7B69A19E0}"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12" name="文本框 11"/>
          <p:cNvSpPr txBox="1"/>
          <p:nvPr userDrawn="1"/>
        </p:nvSpPr>
        <p:spPr>
          <a:xfrm>
            <a:off x="149860" y="146050"/>
            <a:ext cx="12041505" cy="556260"/>
          </a:xfrm>
          <a:prstGeom prst="rect">
            <a:avLst/>
          </a:prstGeom>
          <a:blipFill rotWithShape="1">
            <a:blip r:embed="rId2"/>
            <a:stretch>
              <a:fillRect/>
            </a:stretch>
          </a:blipFill>
        </p:spPr>
        <p:txBody>
          <a:bodyPr wrap="square" rtlCol="0">
            <a:noAutofit/>
          </a:bodyPr>
          <a:p>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1048581" name="Freeform 14"/>
          <p:cNvSpPr/>
          <p:nvPr userDrawn="1"/>
        </p:nvSpPr>
        <p:spPr bwMode="auto">
          <a:xfrm>
            <a:off x="6319838" y="0"/>
            <a:ext cx="5872162" cy="6858000"/>
          </a:xfrm>
          <a:custGeom>
            <a:avLst/>
            <a:gdLst>
              <a:gd name="connsiteX0" fmla="*/ 3735388 w 5872162"/>
              <a:gd name="connsiteY0" fmla="*/ 0 h 6858000"/>
              <a:gd name="connsiteX1" fmla="*/ 5872162 w 5872162"/>
              <a:gd name="connsiteY1" fmla="*/ 0 h 6858000"/>
              <a:gd name="connsiteX2" fmla="*/ 5872162 w 5872162"/>
              <a:gd name="connsiteY2" fmla="*/ 6858000 h 6858000"/>
              <a:gd name="connsiteX3" fmla="*/ 0 w 5872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872162" h="6858000">
                <a:moveTo>
                  <a:pt x="3735388" y="0"/>
                </a:moveTo>
                <a:lnTo>
                  <a:pt x="5872162" y="0"/>
                </a:lnTo>
                <a:lnTo>
                  <a:pt x="5872162" y="6858000"/>
                </a:lnTo>
                <a:lnTo>
                  <a:pt x="0" y="6858000"/>
                </a:lnTo>
                <a:close/>
              </a:path>
            </a:pathLst>
          </a:custGeom>
          <a:solidFill>
            <a:schemeClr val="accent4">
              <a:lumMod val="60000"/>
              <a:lumOff val="40000"/>
            </a:schemeClr>
          </a:solidFill>
          <a:ln>
            <a:noFill/>
          </a:ln>
        </p:spPr>
        <p:txBody>
          <a:bodyPr vert="horz" wrap="square" lIns="91440" tIns="45720" rIns="91440" bIns="45720" numCol="1" anchor="t" anchorCtr="0" compatLnSpc="1">
            <a:noAutofit/>
          </a:bodyPr>
          <a:lstStyle/>
          <a:p>
            <a:endParaRPr lang="en-US"/>
          </a:p>
        </p:txBody>
      </p:sp>
      <p:sp>
        <p:nvSpPr>
          <p:cNvPr id="1048582" name="Freeform 6"/>
          <p:cNvSpPr/>
          <p:nvPr userDrawn="1"/>
        </p:nvSpPr>
        <p:spPr bwMode="auto">
          <a:xfrm>
            <a:off x="7050088" y="0"/>
            <a:ext cx="4908550" cy="5510213"/>
          </a:xfrm>
          <a:custGeom>
            <a:avLst/>
            <a:gdLst>
              <a:gd name="T0" fmla="*/ 1201 w 3092"/>
              <a:gd name="T1" fmla="*/ 3471 h 3471"/>
              <a:gd name="T2" fmla="*/ 0 w 3092"/>
              <a:gd name="T3" fmla="*/ 3471 h 3471"/>
              <a:gd name="T4" fmla="*/ 1890 w 3092"/>
              <a:gd name="T5" fmla="*/ 0 h 3471"/>
              <a:gd name="T6" fmla="*/ 3092 w 3092"/>
              <a:gd name="T7" fmla="*/ 0 h 3471"/>
              <a:gd name="T8" fmla="*/ 1201 w 3092"/>
              <a:gd name="T9" fmla="*/ 3471 h 3471"/>
            </a:gdLst>
            <a:ahLst/>
            <a:cxnLst>
              <a:cxn ang="0">
                <a:pos x="T0" y="T1"/>
              </a:cxn>
              <a:cxn ang="0">
                <a:pos x="T2" y="T3"/>
              </a:cxn>
              <a:cxn ang="0">
                <a:pos x="T4" y="T5"/>
              </a:cxn>
              <a:cxn ang="0">
                <a:pos x="T6" y="T7"/>
              </a:cxn>
              <a:cxn ang="0">
                <a:pos x="T8" y="T9"/>
              </a:cxn>
            </a:cxnLst>
            <a:rect l="0" t="0" r="r" b="b"/>
            <a:pathLst>
              <a:path w="3092" h="3471">
                <a:moveTo>
                  <a:pt x="1201" y="3471"/>
                </a:moveTo>
                <a:lnTo>
                  <a:pt x="0" y="3471"/>
                </a:lnTo>
                <a:lnTo>
                  <a:pt x="1890" y="0"/>
                </a:lnTo>
                <a:lnTo>
                  <a:pt x="3092" y="0"/>
                </a:lnTo>
                <a:lnTo>
                  <a:pt x="1201" y="3471"/>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lstStyle/>
          <a:p>
            <a:pPr lvl="0"/>
            <a:endParaRPr lang="en-US"/>
          </a:p>
        </p:txBody>
      </p:sp>
      <p:sp>
        <p:nvSpPr>
          <p:cNvPr id="1048583" name="Freeform 7"/>
          <p:cNvSpPr/>
          <p:nvPr userDrawn="1"/>
        </p:nvSpPr>
        <p:spPr bwMode="auto">
          <a:xfrm>
            <a:off x="5343526" y="2371725"/>
            <a:ext cx="3617913" cy="3138488"/>
          </a:xfrm>
          <a:custGeom>
            <a:avLst/>
            <a:gdLst>
              <a:gd name="T0" fmla="*/ 1202 w 2279"/>
              <a:gd name="T1" fmla="*/ 0 h 1977"/>
              <a:gd name="T2" fmla="*/ 0 w 2279"/>
              <a:gd name="T3" fmla="*/ 0 h 1977"/>
              <a:gd name="T4" fmla="*/ 1076 w 2279"/>
              <a:gd name="T5" fmla="*/ 1977 h 1977"/>
              <a:gd name="T6" fmla="*/ 2279 w 2279"/>
              <a:gd name="T7" fmla="*/ 1977 h 1977"/>
              <a:gd name="T8" fmla="*/ 1202 w 2279"/>
              <a:gd name="T9" fmla="*/ 0 h 1977"/>
            </a:gdLst>
            <a:ahLst/>
            <a:cxnLst>
              <a:cxn ang="0">
                <a:pos x="T0" y="T1"/>
              </a:cxn>
              <a:cxn ang="0">
                <a:pos x="T2" y="T3"/>
              </a:cxn>
              <a:cxn ang="0">
                <a:pos x="T4" y="T5"/>
              </a:cxn>
              <a:cxn ang="0">
                <a:pos x="T6" y="T7"/>
              </a:cxn>
              <a:cxn ang="0">
                <a:pos x="T8" y="T9"/>
              </a:cxn>
            </a:cxnLst>
            <a:rect l="0" t="0" r="r" b="b"/>
            <a:pathLst>
              <a:path w="2279" h="1977">
                <a:moveTo>
                  <a:pt x="1202" y="0"/>
                </a:moveTo>
                <a:lnTo>
                  <a:pt x="0" y="0"/>
                </a:lnTo>
                <a:lnTo>
                  <a:pt x="1076" y="1977"/>
                </a:lnTo>
                <a:lnTo>
                  <a:pt x="2279" y="1977"/>
                </a:lnTo>
                <a:lnTo>
                  <a:pt x="1202" y="0"/>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lstStyle/>
          <a:p>
            <a:pPr lvl="0"/>
            <a:endParaRPr lang="en-US"/>
          </a:p>
        </p:txBody>
      </p:sp>
      <p:sp>
        <p:nvSpPr>
          <p:cNvPr id="1048584" name="Freeform 8"/>
          <p:cNvSpPr/>
          <p:nvPr userDrawn="1"/>
        </p:nvSpPr>
        <p:spPr bwMode="auto">
          <a:xfrm>
            <a:off x="2909888" y="2371725"/>
            <a:ext cx="4351338" cy="4486275"/>
          </a:xfrm>
          <a:custGeom>
            <a:avLst/>
            <a:gdLst>
              <a:gd name="T0" fmla="*/ 1202 w 2741"/>
              <a:gd name="T1" fmla="*/ 2826 h 2826"/>
              <a:gd name="T2" fmla="*/ 2741 w 2741"/>
              <a:gd name="T3" fmla="*/ 0 h 2826"/>
              <a:gd name="T4" fmla="*/ 1539 w 2741"/>
              <a:gd name="T5" fmla="*/ 0 h 2826"/>
              <a:gd name="T6" fmla="*/ 0 w 2741"/>
              <a:gd name="T7" fmla="*/ 2826 h 2826"/>
              <a:gd name="T8" fmla="*/ 1202 w 2741"/>
              <a:gd name="T9" fmla="*/ 2826 h 2826"/>
            </a:gdLst>
            <a:ahLst/>
            <a:cxnLst>
              <a:cxn ang="0">
                <a:pos x="T0" y="T1"/>
              </a:cxn>
              <a:cxn ang="0">
                <a:pos x="T2" y="T3"/>
              </a:cxn>
              <a:cxn ang="0">
                <a:pos x="T4" y="T5"/>
              </a:cxn>
              <a:cxn ang="0">
                <a:pos x="T6" y="T7"/>
              </a:cxn>
              <a:cxn ang="0">
                <a:pos x="T8" y="T9"/>
              </a:cxn>
            </a:cxnLst>
            <a:rect l="0" t="0" r="r" b="b"/>
            <a:pathLst>
              <a:path w="2741" h="2826">
                <a:moveTo>
                  <a:pt x="1202" y="2826"/>
                </a:moveTo>
                <a:lnTo>
                  <a:pt x="2741" y="0"/>
                </a:lnTo>
                <a:lnTo>
                  <a:pt x="1539" y="0"/>
                </a:lnTo>
                <a:lnTo>
                  <a:pt x="0" y="2826"/>
                </a:lnTo>
                <a:lnTo>
                  <a:pt x="1202" y="2826"/>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lstStyle/>
          <a:p>
            <a:pPr lvl="0"/>
            <a:endParaRPr lang="en-US"/>
          </a:p>
        </p:txBody>
      </p:sp>
      <p:sp>
        <p:nvSpPr>
          <p:cNvPr id="1048585" name="Freeform 16"/>
          <p:cNvSpPr/>
          <p:nvPr userDrawn="1"/>
        </p:nvSpPr>
        <p:spPr bwMode="auto">
          <a:xfrm rot="10800000">
            <a:off x="0" y="0"/>
            <a:ext cx="1843880" cy="3385279"/>
          </a:xfrm>
          <a:custGeom>
            <a:avLst/>
            <a:gdLst>
              <a:gd name="connsiteX0" fmla="*/ 1843880 w 1843880"/>
              <a:gd name="connsiteY0" fmla="*/ 3385279 h 3385279"/>
              <a:gd name="connsiteX1" fmla="*/ 0 w 1843880"/>
              <a:gd name="connsiteY1" fmla="*/ 3385279 h 3385279"/>
              <a:gd name="connsiteX2" fmla="*/ 1843880 w 1843880"/>
              <a:gd name="connsiteY2" fmla="*/ 0 h 3385279"/>
            </a:gdLst>
            <a:ahLst/>
            <a:cxnLst>
              <a:cxn ang="0">
                <a:pos x="connsiteX0" y="connsiteY0"/>
              </a:cxn>
              <a:cxn ang="0">
                <a:pos x="connsiteX1" y="connsiteY1"/>
              </a:cxn>
              <a:cxn ang="0">
                <a:pos x="connsiteX2" y="connsiteY2"/>
              </a:cxn>
            </a:cxnLst>
            <a:rect l="l" t="t" r="r" b="b"/>
            <a:pathLst>
              <a:path w="1843880" h="3385279">
                <a:moveTo>
                  <a:pt x="1843880" y="3385279"/>
                </a:moveTo>
                <a:lnTo>
                  <a:pt x="0" y="3385279"/>
                </a:lnTo>
                <a:lnTo>
                  <a:pt x="1843880" y="0"/>
                </a:lnTo>
                <a:close/>
              </a:path>
            </a:pathLst>
          </a:custGeom>
          <a:solidFill>
            <a:schemeClr val="accent4">
              <a:lumMod val="60000"/>
              <a:lumOff val="40000"/>
            </a:schemeClr>
          </a:solidFill>
          <a:ln>
            <a:noFill/>
          </a:ln>
        </p:spPr>
        <p:txBody>
          <a:bodyPr vert="horz" wrap="square" lIns="91440" tIns="45720" rIns="91440" bIns="45720" numCol="1" anchor="t" anchorCtr="0" compatLnSpc="1">
            <a:noAutofit/>
          </a:bodyPr>
          <a:lstStyle/>
          <a:p>
            <a:pPr lvl="0"/>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460BDC-26A0-4255-8432-017BC6C6A9E3}"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47DC70-7DC9-4C19-BF6D-4CA7B69A19E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11.jpeg"/><Relationship Id="rId8" Type="http://schemas.openxmlformats.org/officeDocument/2006/relationships/image" Target="../media/image10.jpeg"/><Relationship Id="rId7" Type="http://schemas.openxmlformats.org/officeDocument/2006/relationships/image" Target="../media/image9.jpeg"/><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4.jpeg"/><Relationship Id="rId12" Type="http://schemas.openxmlformats.org/officeDocument/2006/relationships/slideLayout" Target="../slideLayouts/slideLayout7.xml"/><Relationship Id="rId11" Type="http://schemas.openxmlformats.org/officeDocument/2006/relationships/tags" Target="../tags/tag2.xml"/><Relationship Id="rId10" Type="http://schemas.openxmlformats.org/officeDocument/2006/relationships/image" Target="../media/image12.png"/><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3.xml"/><Relationship Id="rId1" Type="http://schemas.openxmlformats.org/officeDocument/2006/relationships/image" Target="../media/image13.png"/></Relationships>
</file>

<file path=ppt/slides/_rels/slide3.xml.rels><?xml version="1.0" encoding="UTF-8" standalone="yes"?>
<Relationships xmlns="http://schemas.openxmlformats.org/package/2006/relationships"><Relationship Id="rId9" Type="http://schemas.openxmlformats.org/officeDocument/2006/relationships/tags" Target="../tags/tag11.xml"/><Relationship Id="rId8" Type="http://schemas.openxmlformats.org/officeDocument/2006/relationships/tags" Target="../tags/tag10.xml"/><Relationship Id="rId7" Type="http://schemas.openxmlformats.org/officeDocument/2006/relationships/tags" Target="../tags/tag9.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8" Type="http://schemas.openxmlformats.org/officeDocument/2006/relationships/slideLayout" Target="../slideLayouts/slideLayout7.xml"/><Relationship Id="rId27" Type="http://schemas.openxmlformats.org/officeDocument/2006/relationships/tags" Target="../tags/tag29.xml"/><Relationship Id="rId26" Type="http://schemas.openxmlformats.org/officeDocument/2006/relationships/tags" Target="../tags/tag28.xml"/><Relationship Id="rId25" Type="http://schemas.openxmlformats.org/officeDocument/2006/relationships/tags" Target="../tags/tag27.xml"/><Relationship Id="rId24" Type="http://schemas.openxmlformats.org/officeDocument/2006/relationships/tags" Target="../tags/tag26.xml"/><Relationship Id="rId23" Type="http://schemas.openxmlformats.org/officeDocument/2006/relationships/tags" Target="../tags/tag25.xml"/><Relationship Id="rId22" Type="http://schemas.openxmlformats.org/officeDocument/2006/relationships/tags" Target="../tags/tag24.xml"/><Relationship Id="rId21" Type="http://schemas.openxmlformats.org/officeDocument/2006/relationships/tags" Target="../tags/tag23.xml"/><Relationship Id="rId20" Type="http://schemas.openxmlformats.org/officeDocument/2006/relationships/tags" Target="../tags/tag22.xml"/><Relationship Id="rId2" Type="http://schemas.openxmlformats.org/officeDocument/2006/relationships/tags" Target="../tags/tag4.xml"/><Relationship Id="rId19" Type="http://schemas.openxmlformats.org/officeDocument/2006/relationships/tags" Target="../tags/tag21.xml"/><Relationship Id="rId18" Type="http://schemas.openxmlformats.org/officeDocument/2006/relationships/tags" Target="../tags/tag20.xml"/><Relationship Id="rId17" Type="http://schemas.openxmlformats.org/officeDocument/2006/relationships/tags" Target="../tags/tag19.xml"/><Relationship Id="rId16" Type="http://schemas.openxmlformats.org/officeDocument/2006/relationships/tags" Target="../tags/tag18.xml"/><Relationship Id="rId15" Type="http://schemas.openxmlformats.org/officeDocument/2006/relationships/tags" Target="../tags/tag17.xml"/><Relationship Id="rId14" Type="http://schemas.openxmlformats.org/officeDocument/2006/relationships/tags" Target="../tags/tag16.xml"/><Relationship Id="rId13" Type="http://schemas.openxmlformats.org/officeDocument/2006/relationships/tags" Target="../tags/tag15.xml"/><Relationship Id="rId12" Type="http://schemas.openxmlformats.org/officeDocument/2006/relationships/tags" Target="../tags/tag14.xml"/><Relationship Id="rId11" Type="http://schemas.openxmlformats.org/officeDocument/2006/relationships/tags" Target="../tags/tag13.xml"/><Relationship Id="rId10" Type="http://schemas.openxmlformats.org/officeDocument/2006/relationships/tags" Target="../tags/tag12.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4.xml"/><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8.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9.emf"/></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9" Type="http://schemas.openxmlformats.org/officeDocument/2006/relationships/image" Target="../media/image29.png"/><Relationship Id="rId8" Type="http://schemas.openxmlformats.org/officeDocument/2006/relationships/image" Target="../media/image28.png"/><Relationship Id="rId7" Type="http://schemas.openxmlformats.org/officeDocument/2006/relationships/image" Target="../media/image27.png"/><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3" Type="http://schemas.openxmlformats.org/officeDocument/2006/relationships/image" Target="../media/image23.png"/><Relationship Id="rId2" Type="http://schemas.openxmlformats.org/officeDocument/2006/relationships/image" Target="../media/image22.png"/><Relationship Id="rId10" Type="http://schemas.openxmlformats.org/officeDocument/2006/relationships/slideLayout" Target="../slideLayouts/slideLayout4.xml"/><Relationship Id="rId1" Type="http://schemas.openxmlformats.org/officeDocument/2006/relationships/image" Target="../media/image21.png"/></Relationships>
</file>

<file path=ppt/slides/_rels/slide12.xml.rels><?xml version="1.0" encoding="UTF-8" standalone="yes"?>
<Relationships xmlns="http://schemas.openxmlformats.org/package/2006/relationships"><Relationship Id="rId7" Type="http://schemas.openxmlformats.org/officeDocument/2006/relationships/slideLayout" Target="../slideLayouts/slideLayout4.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jpeg"/><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image" Target="../media/image39.png"/><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36.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40.jpe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ags" Target="../tags/tag30.xml"/><Relationship Id="rId2" Type="http://schemas.openxmlformats.org/officeDocument/2006/relationships/image" Target="../media/image42.png"/><Relationship Id="rId1" Type="http://schemas.openxmlformats.org/officeDocument/2006/relationships/image" Target="../media/image41.png"/></Relationships>
</file>

<file path=ppt/slides/_rels/slide17.xml.rels><?xml version="1.0" encoding="UTF-8" standalone="yes"?>
<Relationships xmlns="http://schemas.openxmlformats.org/package/2006/relationships"><Relationship Id="rId6" Type="http://schemas.openxmlformats.org/officeDocument/2006/relationships/slideLayout" Target="../slideLayouts/slideLayout4.xml"/><Relationship Id="rId5" Type="http://schemas.openxmlformats.org/officeDocument/2006/relationships/tags" Target="../tags/tag31.xml"/><Relationship Id="rId4" Type="http://schemas.openxmlformats.org/officeDocument/2006/relationships/image" Target="../media/image46.png"/><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image" Target="../media/image4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9" Type="http://schemas.openxmlformats.org/officeDocument/2006/relationships/tags" Target="../tags/tag38.xml"/><Relationship Id="rId8" Type="http://schemas.openxmlformats.org/officeDocument/2006/relationships/tags" Target="../tags/tag37.xml"/><Relationship Id="rId7" Type="http://schemas.openxmlformats.org/officeDocument/2006/relationships/tags" Target="../tags/tag36.xml"/><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tags" Target="../tags/tag33.xml"/><Relationship Id="rId3" Type="http://schemas.openxmlformats.org/officeDocument/2006/relationships/tags" Target="../tags/tag32.xml"/><Relationship Id="rId26" Type="http://schemas.openxmlformats.org/officeDocument/2006/relationships/slideLayout" Target="../slideLayouts/slideLayout4.xml"/><Relationship Id="rId25" Type="http://schemas.openxmlformats.org/officeDocument/2006/relationships/tags" Target="../tags/tag54.xml"/><Relationship Id="rId24" Type="http://schemas.openxmlformats.org/officeDocument/2006/relationships/tags" Target="../tags/tag53.xml"/><Relationship Id="rId23" Type="http://schemas.openxmlformats.org/officeDocument/2006/relationships/tags" Target="../tags/tag52.xml"/><Relationship Id="rId22" Type="http://schemas.openxmlformats.org/officeDocument/2006/relationships/tags" Target="../tags/tag51.xml"/><Relationship Id="rId21" Type="http://schemas.openxmlformats.org/officeDocument/2006/relationships/tags" Target="../tags/tag50.xml"/><Relationship Id="rId20" Type="http://schemas.openxmlformats.org/officeDocument/2006/relationships/tags" Target="../tags/tag49.xml"/><Relationship Id="rId2" Type="http://schemas.openxmlformats.org/officeDocument/2006/relationships/image" Target="../media/image48.png"/><Relationship Id="rId19" Type="http://schemas.openxmlformats.org/officeDocument/2006/relationships/tags" Target="../tags/tag48.xml"/><Relationship Id="rId18" Type="http://schemas.openxmlformats.org/officeDocument/2006/relationships/tags" Target="../tags/tag47.xml"/><Relationship Id="rId17" Type="http://schemas.openxmlformats.org/officeDocument/2006/relationships/tags" Target="../tags/tag46.xml"/><Relationship Id="rId16" Type="http://schemas.openxmlformats.org/officeDocument/2006/relationships/tags" Target="../tags/tag45.xml"/><Relationship Id="rId15" Type="http://schemas.openxmlformats.org/officeDocument/2006/relationships/tags" Target="../tags/tag44.xml"/><Relationship Id="rId14" Type="http://schemas.openxmlformats.org/officeDocument/2006/relationships/tags" Target="../tags/tag43.xml"/><Relationship Id="rId13" Type="http://schemas.openxmlformats.org/officeDocument/2006/relationships/tags" Target="../tags/tag42.xml"/><Relationship Id="rId12" Type="http://schemas.openxmlformats.org/officeDocument/2006/relationships/tags" Target="../tags/tag41.xml"/><Relationship Id="rId11" Type="http://schemas.openxmlformats.org/officeDocument/2006/relationships/tags" Target="../tags/tag40.xml"/><Relationship Id="rId10" Type="http://schemas.openxmlformats.org/officeDocument/2006/relationships/tags" Target="../tags/tag39.xml"/><Relationship Id="rId1" Type="http://schemas.openxmlformats.org/officeDocument/2006/relationships/image" Target="../media/image47.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3.png"/></Relationships>
</file>

<file path=ppt/slides/_rels/slide23.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image" Target="../media/image52.jpeg"/><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image" Target="../media/image49.png"/></Relationships>
</file>

<file path=ppt/slides/_rels/slide24.xml.rels><?xml version="1.0" encoding="UTF-8" standalone="yes"?>
<Relationships xmlns="http://schemas.openxmlformats.org/package/2006/relationships"><Relationship Id="rId9" Type="http://schemas.openxmlformats.org/officeDocument/2006/relationships/slideLayout" Target="../slideLayouts/slideLayout4.xml"/><Relationship Id="rId8" Type="http://schemas.openxmlformats.org/officeDocument/2006/relationships/image" Target="../media/image57.png"/><Relationship Id="rId7" Type="http://schemas.openxmlformats.org/officeDocument/2006/relationships/tags" Target="../tags/tag55.xml"/><Relationship Id="rId6" Type="http://schemas.microsoft.com/office/2007/relationships/media" Target="../media/media1.mp4"/><Relationship Id="rId5" Type="http://schemas.openxmlformats.org/officeDocument/2006/relationships/video" Target="../media/media1.mp4"/><Relationship Id="rId4" Type="http://schemas.openxmlformats.org/officeDocument/2006/relationships/image" Target="../media/image56.png"/><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image" Target="../media/image53.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8.png"/></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ags" Target="../tags/tag56.xml"/><Relationship Id="rId2" Type="http://schemas.openxmlformats.org/officeDocument/2006/relationships/image" Target="../media/image60.png"/><Relationship Id="rId1" Type="http://schemas.openxmlformats.org/officeDocument/2006/relationships/image" Target="../media/image5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9" Type="http://schemas.openxmlformats.org/officeDocument/2006/relationships/tags" Target="../tags/tag65.xml"/><Relationship Id="rId8" Type="http://schemas.openxmlformats.org/officeDocument/2006/relationships/tags" Target="../tags/tag64.xml"/><Relationship Id="rId7" Type="http://schemas.openxmlformats.org/officeDocument/2006/relationships/tags" Target="../tags/tag63.xml"/><Relationship Id="rId6" Type="http://schemas.openxmlformats.org/officeDocument/2006/relationships/tags" Target="../tags/tag62.xml"/><Relationship Id="rId5" Type="http://schemas.openxmlformats.org/officeDocument/2006/relationships/tags" Target="../tags/tag61.xml"/><Relationship Id="rId4" Type="http://schemas.openxmlformats.org/officeDocument/2006/relationships/tags" Target="../tags/tag60.xml"/><Relationship Id="rId3" Type="http://schemas.openxmlformats.org/officeDocument/2006/relationships/tags" Target="../tags/tag59.xml"/><Relationship Id="rId2" Type="http://schemas.openxmlformats.org/officeDocument/2006/relationships/tags" Target="../tags/tag58.xml"/><Relationship Id="rId11" Type="http://schemas.openxmlformats.org/officeDocument/2006/relationships/slideLayout" Target="../slideLayouts/slideLayout4.xml"/><Relationship Id="rId10" Type="http://schemas.openxmlformats.org/officeDocument/2006/relationships/tags" Target="../tags/tag66.xml"/><Relationship Id="rId1" Type="http://schemas.openxmlformats.org/officeDocument/2006/relationships/tags" Target="../tags/tag57.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
          <p:cNvGrpSpPr/>
          <p:nvPr/>
        </p:nvGrpSpPr>
        <p:grpSpPr>
          <a:xfrm>
            <a:off x="7748270" y="-1308100"/>
            <a:ext cx="6502400" cy="9243695"/>
            <a:chOff x="12202" y="-2060"/>
            <a:chExt cx="10240" cy="14557"/>
          </a:xfrm>
        </p:grpSpPr>
        <p:grpSp>
          <p:nvGrpSpPr>
            <p:cNvPr id="26" name="组合 62"/>
            <p:cNvGrpSpPr/>
            <p:nvPr/>
          </p:nvGrpSpPr>
          <p:grpSpPr>
            <a:xfrm>
              <a:off x="13505" y="8759"/>
              <a:ext cx="3081" cy="3081"/>
              <a:chOff x="12220" y="9041"/>
              <a:chExt cx="7370" cy="7370"/>
            </a:xfrm>
          </p:grpSpPr>
          <p:sp>
            <p:nvSpPr>
              <p:cNvPr id="1048587" name="圆角矩形 63"/>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88" name="任意多边形 64"/>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7" name="组合 47"/>
            <p:cNvGrpSpPr/>
            <p:nvPr/>
          </p:nvGrpSpPr>
          <p:grpSpPr>
            <a:xfrm>
              <a:off x="14298" y="8793"/>
              <a:ext cx="2879" cy="2879"/>
              <a:chOff x="12220" y="9041"/>
              <a:chExt cx="7370" cy="7370"/>
            </a:xfrm>
          </p:grpSpPr>
          <p:sp>
            <p:nvSpPr>
              <p:cNvPr id="1048589" name="圆角矩形 48"/>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0" name="任意多边形 49"/>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8" name="组合 50"/>
            <p:cNvGrpSpPr/>
            <p:nvPr/>
          </p:nvGrpSpPr>
          <p:grpSpPr>
            <a:xfrm>
              <a:off x="15965" y="7501"/>
              <a:ext cx="3081" cy="3081"/>
              <a:chOff x="12220" y="9041"/>
              <a:chExt cx="7370" cy="7370"/>
            </a:xfrm>
          </p:grpSpPr>
          <p:sp>
            <p:nvSpPr>
              <p:cNvPr id="1048591" name="圆角矩形 51"/>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2" name="任意多边形 52"/>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9" name="组合 44"/>
            <p:cNvGrpSpPr/>
            <p:nvPr/>
          </p:nvGrpSpPr>
          <p:grpSpPr>
            <a:xfrm>
              <a:off x="17998" y="3763"/>
              <a:ext cx="4445" cy="4445"/>
              <a:chOff x="12220" y="9041"/>
              <a:chExt cx="7370" cy="7370"/>
            </a:xfrm>
          </p:grpSpPr>
          <p:sp>
            <p:nvSpPr>
              <p:cNvPr id="1048593" name="圆角矩形 45"/>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4" name="任意多边形 46"/>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0" name="组合 41"/>
            <p:cNvGrpSpPr/>
            <p:nvPr/>
          </p:nvGrpSpPr>
          <p:grpSpPr>
            <a:xfrm>
              <a:off x="12990" y="7139"/>
              <a:ext cx="2879" cy="2879"/>
              <a:chOff x="12220" y="9041"/>
              <a:chExt cx="7370" cy="7370"/>
            </a:xfrm>
          </p:grpSpPr>
          <p:sp>
            <p:nvSpPr>
              <p:cNvPr id="1048595" name="圆角矩形 42"/>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6" name="任意多边形 43"/>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1" name="组合 32"/>
            <p:cNvGrpSpPr/>
            <p:nvPr/>
          </p:nvGrpSpPr>
          <p:grpSpPr>
            <a:xfrm>
              <a:off x="13684" y="3648"/>
              <a:ext cx="4104" cy="4104"/>
              <a:chOff x="12220" y="9041"/>
              <a:chExt cx="7370" cy="7370"/>
            </a:xfrm>
          </p:grpSpPr>
          <p:sp>
            <p:nvSpPr>
              <p:cNvPr id="1048597" name="圆角矩形 33"/>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8" name="任意多边形 34"/>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2" name="组合 10"/>
            <p:cNvGrpSpPr/>
            <p:nvPr/>
          </p:nvGrpSpPr>
          <p:grpSpPr>
            <a:xfrm>
              <a:off x="13433" y="126"/>
              <a:ext cx="4582" cy="4582"/>
              <a:chOff x="12220" y="9041"/>
              <a:chExt cx="7370" cy="7370"/>
            </a:xfrm>
          </p:grpSpPr>
          <p:sp>
            <p:nvSpPr>
              <p:cNvPr id="1048599" name="圆角矩形 11"/>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0" name="任意多边形 13"/>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3" name="组合 6"/>
            <p:cNvGrpSpPr/>
            <p:nvPr/>
          </p:nvGrpSpPr>
          <p:grpSpPr>
            <a:xfrm>
              <a:off x="13106" y="2160"/>
              <a:ext cx="2016" cy="2016"/>
              <a:chOff x="12220" y="9041"/>
              <a:chExt cx="7370" cy="7370"/>
            </a:xfrm>
          </p:grpSpPr>
          <p:sp>
            <p:nvSpPr>
              <p:cNvPr id="1048601" name="圆角矩形 12"/>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2" name="任意多边形 4"/>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4" name="组合 7"/>
            <p:cNvGrpSpPr/>
            <p:nvPr/>
          </p:nvGrpSpPr>
          <p:grpSpPr>
            <a:xfrm>
              <a:off x="14081" y="3086"/>
              <a:ext cx="3060" cy="3060"/>
              <a:chOff x="12220" y="9041"/>
              <a:chExt cx="7370" cy="7370"/>
            </a:xfrm>
          </p:grpSpPr>
          <p:sp>
            <p:nvSpPr>
              <p:cNvPr id="1048603" name="圆角矩形 8"/>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4" name="任意多边形 9"/>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5" name="组合 14"/>
            <p:cNvGrpSpPr/>
            <p:nvPr/>
          </p:nvGrpSpPr>
          <p:grpSpPr>
            <a:xfrm>
              <a:off x="15871" y="-2060"/>
              <a:ext cx="3287" cy="3287"/>
              <a:chOff x="12220" y="9041"/>
              <a:chExt cx="7370" cy="7370"/>
            </a:xfrm>
          </p:grpSpPr>
          <p:sp>
            <p:nvSpPr>
              <p:cNvPr id="1048605" name="圆角矩形 15"/>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6" name="任意多边形 16"/>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6" name="组合 17"/>
            <p:cNvGrpSpPr/>
            <p:nvPr/>
          </p:nvGrpSpPr>
          <p:grpSpPr>
            <a:xfrm>
              <a:off x="13951" y="-465"/>
              <a:ext cx="1409" cy="1409"/>
              <a:chOff x="12220" y="9041"/>
              <a:chExt cx="7370" cy="7370"/>
            </a:xfrm>
          </p:grpSpPr>
          <p:sp>
            <p:nvSpPr>
              <p:cNvPr id="1048607" name="圆角矩形 18"/>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8" name="任意多边形 19"/>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7" name="组合 20"/>
            <p:cNvGrpSpPr/>
            <p:nvPr/>
          </p:nvGrpSpPr>
          <p:grpSpPr>
            <a:xfrm>
              <a:off x="12749" y="534"/>
              <a:ext cx="772" cy="772"/>
              <a:chOff x="12220" y="9041"/>
              <a:chExt cx="7370" cy="7370"/>
            </a:xfrm>
          </p:grpSpPr>
          <p:sp>
            <p:nvSpPr>
              <p:cNvPr id="1048609" name="圆角矩形 21"/>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0" name="任意多边形 22"/>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254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8" name="组合 23"/>
            <p:cNvGrpSpPr/>
            <p:nvPr/>
          </p:nvGrpSpPr>
          <p:grpSpPr>
            <a:xfrm>
              <a:off x="16721" y="1770"/>
              <a:ext cx="683" cy="683"/>
              <a:chOff x="12220" y="9041"/>
              <a:chExt cx="7370" cy="7370"/>
            </a:xfrm>
          </p:grpSpPr>
          <p:sp>
            <p:nvSpPr>
              <p:cNvPr id="1048611" name="圆角矩形 24"/>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2" name="任意多边形 25"/>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254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9" name="组合 26"/>
            <p:cNvGrpSpPr/>
            <p:nvPr/>
          </p:nvGrpSpPr>
          <p:grpSpPr>
            <a:xfrm>
              <a:off x="17799" y="2744"/>
              <a:ext cx="1409" cy="1409"/>
              <a:chOff x="12220" y="9041"/>
              <a:chExt cx="7370" cy="7370"/>
            </a:xfrm>
          </p:grpSpPr>
          <p:sp>
            <p:nvSpPr>
              <p:cNvPr id="1048613" name="圆角矩形 27"/>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4" name="任意多边形 28"/>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0" name="组合 29"/>
            <p:cNvGrpSpPr/>
            <p:nvPr/>
          </p:nvGrpSpPr>
          <p:grpSpPr>
            <a:xfrm>
              <a:off x="12227" y="5034"/>
              <a:ext cx="1453" cy="1453"/>
              <a:chOff x="12220" y="9041"/>
              <a:chExt cx="7370" cy="7370"/>
            </a:xfrm>
          </p:grpSpPr>
          <p:sp>
            <p:nvSpPr>
              <p:cNvPr id="1048615" name="圆角矩形 30"/>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6" name="任意多边形 31"/>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1" name="组合 35"/>
            <p:cNvGrpSpPr/>
            <p:nvPr/>
          </p:nvGrpSpPr>
          <p:grpSpPr>
            <a:xfrm>
              <a:off x="17042" y="5438"/>
              <a:ext cx="1968" cy="1968"/>
              <a:chOff x="12220" y="9041"/>
              <a:chExt cx="7370" cy="7370"/>
            </a:xfrm>
          </p:grpSpPr>
          <p:sp>
            <p:nvSpPr>
              <p:cNvPr id="1048617" name="圆角矩形 36"/>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8" name="任意多边形 37"/>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2" name="组合 38"/>
            <p:cNvGrpSpPr/>
            <p:nvPr/>
          </p:nvGrpSpPr>
          <p:grpSpPr>
            <a:xfrm>
              <a:off x="13787" y="7070"/>
              <a:ext cx="1932" cy="1932"/>
              <a:chOff x="12220" y="9041"/>
              <a:chExt cx="7370" cy="7370"/>
            </a:xfrm>
          </p:grpSpPr>
          <p:sp>
            <p:nvSpPr>
              <p:cNvPr id="1048619" name="圆角矩形 39"/>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20" name="任意多边形 40"/>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3" name="组合 53"/>
            <p:cNvGrpSpPr/>
            <p:nvPr/>
          </p:nvGrpSpPr>
          <p:grpSpPr>
            <a:xfrm>
              <a:off x="17634" y="9685"/>
              <a:ext cx="2691" cy="2691"/>
              <a:chOff x="12220" y="9041"/>
              <a:chExt cx="7370" cy="7370"/>
            </a:xfrm>
          </p:grpSpPr>
          <p:sp>
            <p:nvSpPr>
              <p:cNvPr id="1048621" name="圆角矩形 54"/>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22" name="任意多边形 55"/>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4" name="组合 56"/>
            <p:cNvGrpSpPr/>
            <p:nvPr/>
          </p:nvGrpSpPr>
          <p:grpSpPr>
            <a:xfrm>
              <a:off x="15196" y="10757"/>
              <a:ext cx="1740" cy="1740"/>
              <a:chOff x="12220" y="9041"/>
              <a:chExt cx="7370" cy="7370"/>
            </a:xfrm>
          </p:grpSpPr>
          <p:sp>
            <p:nvSpPr>
              <p:cNvPr id="1048623" name="圆角矩形 57"/>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24" name="任意多边形 58"/>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5" name="组合 59"/>
            <p:cNvGrpSpPr/>
            <p:nvPr/>
          </p:nvGrpSpPr>
          <p:grpSpPr>
            <a:xfrm>
              <a:off x="12202" y="10601"/>
              <a:ext cx="772" cy="772"/>
              <a:chOff x="12220" y="9041"/>
              <a:chExt cx="7370" cy="7370"/>
            </a:xfrm>
          </p:grpSpPr>
          <p:sp>
            <p:nvSpPr>
              <p:cNvPr id="1048625" name="圆角矩形 60"/>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26" name="任意多边形 61"/>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254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sp>
        <p:nvSpPr>
          <p:cNvPr id="1048631" name="副标题 146"/>
          <p:cNvSpPr>
            <a:spLocks noGrp="1"/>
          </p:cNvSpPr>
          <p:nvPr>
            <p:ph type="subTitle" idx="4294967295"/>
            <p:custDataLst>
              <p:tags r:id="rId1"/>
            </p:custDataLst>
          </p:nvPr>
        </p:nvSpPr>
        <p:spPr>
          <a:xfrm>
            <a:off x="0" y="1990090"/>
            <a:ext cx="8825865" cy="1671320"/>
          </a:xfrm>
        </p:spPr>
        <p:txBody>
          <a:bodyPr>
            <a:noAutofit/>
          </a:bodyPr>
          <a:lstStyle/>
          <a:p>
            <a:pPr marL="0" indent="0" algn="ctr">
              <a:lnSpc>
                <a:spcPct val="150000"/>
              </a:lnSpc>
              <a:spcBef>
                <a:spcPts val="0"/>
              </a:spcBef>
              <a:buNone/>
            </a:pPr>
            <a:r>
              <a:rPr lang="zh-CN" altLang="en-US" sz="4800" b="1" kern="100" dirty="0">
                <a:solidFill>
                  <a:srgbClr val="002060"/>
                </a:solidFill>
                <a:effectLst/>
                <a:latin typeface="宋体" panose="02010600030101010101" pitchFamily="2" charset="-122"/>
                <a:ea typeface="宋体" panose="02010600030101010101" pitchFamily="2" charset="-122"/>
                <a:cs typeface="宋体" panose="02010600030101010101" pitchFamily="2" charset="-122"/>
                <a:sym typeface="+mn-lt"/>
              </a:rPr>
              <a:t>消防</a:t>
            </a:r>
            <a:r>
              <a:rPr lang="zh-CN" altLang="en-US" sz="4800" b="1" kern="100" dirty="0">
                <a:solidFill>
                  <a:srgbClr val="002060"/>
                </a:solidFill>
                <a:effectLst/>
                <a:latin typeface="宋体" panose="02010600030101010101" pitchFamily="2" charset="-122"/>
                <a:ea typeface="宋体" panose="02010600030101010101" pitchFamily="2" charset="-122"/>
                <a:cs typeface="宋体" panose="02010600030101010101" pitchFamily="2" charset="-122"/>
                <a:sym typeface="+mn-lt"/>
              </a:rPr>
              <a:t>基础知识宣讲</a:t>
            </a:r>
            <a:endParaRPr lang="zh-CN" altLang="en-US" sz="4800" b="1" kern="100" dirty="0">
              <a:solidFill>
                <a:srgbClr val="002060"/>
              </a:solidFill>
              <a:effectLst/>
              <a:latin typeface="宋体" panose="02010600030101010101" pitchFamily="2" charset="-122"/>
              <a:ea typeface="宋体" panose="02010600030101010101" pitchFamily="2" charset="-122"/>
              <a:cs typeface="宋体" panose="02010600030101010101" pitchFamily="2" charset="-122"/>
            </a:endParaRPr>
          </a:p>
          <a:p>
            <a:pPr marL="0" indent="0" algn="ctr">
              <a:lnSpc>
                <a:spcPct val="100000"/>
              </a:lnSpc>
              <a:buNone/>
            </a:pPr>
            <a:endParaRPr lang="zh-CN" altLang="en-US" sz="4800" b="1" kern="100" dirty="0">
              <a:solidFill>
                <a:srgbClr val="002060"/>
              </a:solidFill>
              <a:effectLst/>
              <a:latin typeface="宋体" panose="02010600030101010101" pitchFamily="2" charset="-122"/>
              <a:ea typeface="宋体" panose="02010600030101010101" pitchFamily="2" charset="-122"/>
              <a:cs typeface="宋体" panose="02010600030101010101" pitchFamily="2" charset="-122"/>
            </a:endParaRPr>
          </a:p>
        </p:txBody>
      </p:sp>
      <p:sp>
        <p:nvSpPr>
          <p:cNvPr id="1048633" name="椭圆 65"/>
          <p:cNvSpPr/>
          <p:nvPr/>
        </p:nvSpPr>
        <p:spPr>
          <a:xfrm>
            <a:off x="9044940" y="3966210"/>
            <a:ext cx="1190625" cy="1190625"/>
          </a:xfrm>
          <a:prstGeom prst="ellipse">
            <a:avLst/>
          </a:prstGeom>
          <a:gradFill>
            <a:gsLst>
              <a:gs pos="10000">
                <a:schemeClr val="accent1">
                  <a:lumMod val="5000"/>
                  <a:lumOff val="95000"/>
                </a:schemeClr>
              </a:gs>
              <a:gs pos="46000">
                <a:schemeClr val="bg1">
                  <a:alpha val="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7623810" y="-1627892"/>
            <a:ext cx="5534010" cy="9733235"/>
            <a:chOff x="7623810" y="-1627892"/>
            <a:chExt cx="5534010" cy="9733235"/>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69708" y="1683232"/>
              <a:ext cx="2493569" cy="2509511"/>
            </a:xfrm>
            <a:prstGeom prst="diamond">
              <a:avLst/>
            </a:prstGeom>
          </p:spPr>
        </p:pic>
        <p:sp>
          <p:nvSpPr>
            <p:cNvPr id="1048632" name="椭圆 5"/>
            <p:cNvSpPr/>
            <p:nvPr/>
          </p:nvSpPr>
          <p:spPr>
            <a:xfrm>
              <a:off x="8774354" y="294545"/>
              <a:ext cx="2559685" cy="2559685"/>
            </a:xfrm>
            <a:prstGeom prst="ellipse">
              <a:avLst/>
            </a:prstGeom>
            <a:gradFill>
              <a:gsLst>
                <a:gs pos="10000">
                  <a:schemeClr val="accent1">
                    <a:lumMod val="5000"/>
                    <a:lumOff val="95000"/>
                  </a:schemeClr>
                </a:gs>
                <a:gs pos="46000">
                  <a:schemeClr val="bg1">
                    <a:alpha val="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r="11822" b="7243"/>
            <a:stretch>
              <a:fillRect/>
            </a:stretch>
          </p:blipFill>
          <p:spPr>
            <a:xfrm>
              <a:off x="8556828" y="4326259"/>
              <a:ext cx="1609775" cy="1561109"/>
            </a:xfrm>
            <a:prstGeom prst="diamond">
              <a:avLst/>
            </a:prstGeom>
          </p:spPr>
        </p:pic>
        <p:pic>
          <p:nvPicPr>
            <p:cNvPr id="75" name="图片 74"/>
            <p:cNvPicPr>
              <a:picLocks noChangeAspect="1"/>
            </p:cNvPicPr>
            <p:nvPr/>
          </p:nvPicPr>
          <p:blipFill rotWithShape="1">
            <a:blip r:embed="rId4" cstate="print">
              <a:extLst>
                <a:ext uri="{28A0092B-C50C-407E-A947-70E740481C1C}">
                  <a14:useLocalDpi xmlns:a14="http://schemas.microsoft.com/office/drawing/2010/main" val="0"/>
                </a:ext>
              </a:extLst>
            </a:blip>
            <a:srcRect l="-1455" r="21640"/>
            <a:stretch>
              <a:fillRect/>
            </a:stretch>
          </p:blipFill>
          <p:spPr>
            <a:xfrm>
              <a:off x="10627824" y="3277422"/>
              <a:ext cx="1650991" cy="1621686"/>
            </a:xfrm>
            <a:prstGeom prst="diamond">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24958" y="-415428"/>
              <a:ext cx="1164757" cy="1096779"/>
            </a:xfrm>
            <a:prstGeom prst="diamond">
              <a:avLst/>
            </a:prstGeom>
          </p:spPr>
        </p:pic>
        <p:pic>
          <p:nvPicPr>
            <p:cNvPr id="11" name="图片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63277" y="1584611"/>
              <a:ext cx="1177269" cy="1190852"/>
            </a:xfrm>
            <a:prstGeom prst="diamond">
              <a:avLst/>
            </a:prstGeom>
          </p:spPr>
        </p:pic>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32584" y="-1627892"/>
              <a:ext cx="2740265" cy="2739037"/>
            </a:xfrm>
            <a:prstGeom prst="diamond">
              <a:avLst/>
            </a:prstGeom>
          </p:spPr>
        </p:pic>
        <p:pic>
          <p:nvPicPr>
            <p:cNvPr id="15" name="图片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23810" y="3081533"/>
              <a:ext cx="1201254" cy="1155318"/>
            </a:xfrm>
            <a:prstGeom prst="diamond">
              <a:avLst/>
            </a:prstGeom>
          </p:spPr>
        </p:pic>
        <p:pic>
          <p:nvPicPr>
            <p:cNvPr id="17" name="图片 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989826" y="5922216"/>
              <a:ext cx="2167994" cy="2183127"/>
            </a:xfrm>
            <a:prstGeom prst="diamond">
              <a:avLst/>
            </a:prstGeom>
          </p:spPr>
        </p:pic>
      </p:grpSp>
      <p:pic>
        <p:nvPicPr>
          <p:cNvPr id="89" name="图片 88" descr="图片1"/>
          <p:cNvPicPr>
            <a:picLocks noChangeAspect="1"/>
          </p:cNvPicPr>
          <p:nvPr/>
        </p:nvPicPr>
        <p:blipFill>
          <a:blip r:embed="rId10" cstate="print"/>
          <a:stretch>
            <a:fillRect/>
          </a:stretch>
        </p:blipFill>
        <p:spPr>
          <a:xfrm>
            <a:off x="911456" y="382147"/>
            <a:ext cx="1390829" cy="358477"/>
          </a:xfrm>
          <a:prstGeom prst="rect">
            <a:avLst/>
          </a:prstGeom>
        </p:spPr>
      </p:pic>
      <p:sp>
        <p:nvSpPr>
          <p:cNvPr id="8" name="圆角矩形 188"/>
          <p:cNvSpPr/>
          <p:nvPr/>
        </p:nvSpPr>
        <p:spPr>
          <a:xfrm>
            <a:off x="1177290" y="5357495"/>
            <a:ext cx="6061075" cy="438785"/>
          </a:xfrm>
          <a:prstGeom prst="roundRect">
            <a:avLst>
              <a:gd name="adj"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dirty="0">
                <a:solidFill>
                  <a:schemeClr val="bg1"/>
                </a:solidFill>
                <a:latin typeface="+mj-ea"/>
                <a:ea typeface="+mj-ea"/>
                <a:sym typeface="+mn-ea"/>
              </a:rPr>
              <a:t>  </a:t>
            </a:r>
            <a:r>
              <a:rPr lang="en-US" altLang="zh-CN" dirty="0">
                <a:solidFill>
                  <a:schemeClr val="bg1"/>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dirty="0">
                <a:solidFill>
                  <a:schemeClr val="bg1"/>
                </a:solidFill>
                <a:latin typeface="宋体" panose="02010600030101010101" pitchFamily="2" charset="-122"/>
                <a:ea typeface="宋体" panose="02010600030101010101" pitchFamily="2" charset="-122"/>
                <a:cs typeface="宋体" panose="02010600030101010101" pitchFamily="2" charset="-122"/>
                <a:sym typeface="+mn-ea"/>
              </a:rPr>
              <a:t>姓名：汤建辉</a:t>
            </a:r>
            <a:r>
              <a:rPr lang="en-US" altLang="zh-CN" dirty="0">
                <a:solidFill>
                  <a:schemeClr val="bg1"/>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dirty="0">
                <a:solidFill>
                  <a:schemeClr val="bg1"/>
                </a:solidFill>
                <a:latin typeface="宋体" panose="02010600030101010101" pitchFamily="2" charset="-122"/>
                <a:ea typeface="宋体" panose="02010600030101010101" pitchFamily="2" charset="-122"/>
                <a:cs typeface="宋体" panose="02010600030101010101" pitchFamily="2" charset="-122"/>
                <a:sym typeface="+mn-ea"/>
              </a:rPr>
              <a:t>日期：</a:t>
            </a:r>
            <a:r>
              <a:rPr lang="en-US" altLang="zh-CN" dirty="0">
                <a:solidFill>
                  <a:schemeClr val="bg1"/>
                </a:solidFill>
                <a:latin typeface="宋体" panose="02010600030101010101" pitchFamily="2" charset="-122"/>
                <a:ea typeface="宋体" panose="02010600030101010101" pitchFamily="2" charset="-122"/>
                <a:cs typeface="宋体" panose="02010600030101010101" pitchFamily="2" charset="-122"/>
                <a:sym typeface="+mn-ea"/>
              </a:rPr>
              <a:t>2026.06.23   </a:t>
            </a:r>
            <a:endParaRPr lang="zh-CN" altLang="en-US" dirty="0">
              <a:solidFill>
                <a:schemeClr val="bg1"/>
              </a:solidFill>
              <a:latin typeface="宋体" panose="02010600030101010101" pitchFamily="2" charset="-122"/>
              <a:ea typeface="宋体" panose="02010600030101010101" pitchFamily="2" charset="-122"/>
              <a:cs typeface="宋体" panose="02010600030101010101" pitchFamily="2" charset="-122"/>
              <a:sym typeface="+mn-ea"/>
            </a:endParaRPr>
          </a:p>
        </p:txBody>
      </p:sp>
    </p:spTree>
    <p:custDataLst>
      <p:tags r:id="rId1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sz="half" idx="1"/>
          </p:nvPr>
        </p:nvSpPr>
        <p:spPr>
          <a:xfrm>
            <a:off x="5819775" y="1844040"/>
            <a:ext cx="4937125" cy="1223645"/>
          </a:xfrm>
        </p:spPr>
        <p:txBody>
          <a:bodyPr/>
          <a:p>
            <a:endParaRPr lang="zh-CN" altLang="en-US" sz="1400" dirty="0">
              <a:latin typeface="汉仪旗黑-55简" panose="00020600040101010101" pitchFamily="18" charset="-122"/>
              <a:ea typeface="汉仪旗黑-55简" panose="00020600040101010101" pitchFamily="18" charset="-122"/>
            </a:endParaRPr>
          </a:p>
          <a:p>
            <a:endParaRPr lang="zh-CN" altLang="en-US"/>
          </a:p>
        </p:txBody>
      </p:sp>
      <p:pic>
        <p:nvPicPr>
          <p:cNvPr id="5" name="图片 4"/>
          <p:cNvPicPr>
            <a:picLocks noChangeAspect="1"/>
          </p:cNvPicPr>
          <p:nvPr/>
        </p:nvPicPr>
        <p:blipFill>
          <a:blip r:embed="rId1"/>
          <a:stretch>
            <a:fillRect/>
          </a:stretch>
        </p:blipFill>
        <p:spPr>
          <a:xfrm>
            <a:off x="-259715" y="1591945"/>
            <a:ext cx="3787775" cy="5266055"/>
          </a:xfrm>
          <a:prstGeom prst="rect">
            <a:avLst/>
          </a:prstGeom>
        </p:spPr>
      </p:pic>
      <p:sp>
        <p:nvSpPr>
          <p:cNvPr id="6" name="文本框 5" descr="7b0a2020202022776f7264617274223a2022220a7d0a"/>
          <p:cNvSpPr txBox="1"/>
          <p:nvPr/>
        </p:nvSpPr>
        <p:spPr>
          <a:xfrm>
            <a:off x="1724025" y="1844040"/>
            <a:ext cx="4371975" cy="4578985"/>
          </a:xfrm>
          <a:prstGeom prst="rect">
            <a:avLst/>
          </a:prstGeom>
          <a:noFill/>
        </p:spPr>
        <p:txBody>
          <a:bodyPr wrap="square" rtlCol="0" anchor="t">
            <a:noAutofit/>
          </a:bodyPr>
          <a:p>
            <a:pPr algn="l"/>
            <a:r>
              <a:rPr lang="en-US" altLang="zh-CN" sz="4000" b="1" dirty="0">
                <a:ln w="1905">
                  <a:solidFill>
                    <a:schemeClr val="bg1"/>
                  </a:solidFill>
                </a:ln>
                <a:gradFill>
                  <a:gsLst>
                    <a:gs pos="100000">
                      <a:srgbClr val="F53021"/>
                    </a:gs>
                    <a:gs pos="0">
                      <a:srgbClr val="F53021"/>
                    </a:gs>
                    <a:gs pos="51000">
                      <a:srgbClr val="FF6C3F"/>
                    </a:gs>
                  </a:gsLst>
                  <a:lin ang="0" scaled="0"/>
                </a:gradFill>
                <a:effectLst>
                  <a:glow rad="4572">
                    <a:srgbClr val="FCC058">
                      <a:alpha val="100000"/>
                    </a:srgbClr>
                  </a:glow>
                  <a:outerShdw sx="102000" sy="102000" algn="ctr" rotWithShape="0">
                    <a:srgbClr val="FBAB14">
                      <a:alpha val="40000"/>
                    </a:srgbClr>
                  </a:outerShdw>
                </a:effectLst>
                <a:latin typeface="汉仪程行简" panose="00020600040101010101" charset="-122"/>
                <a:ea typeface="汉仪程行简" panose="00020600040101010101" charset="-122"/>
                <a:cs typeface="汉仪程行简" panose="00020600040101010101" charset="-122"/>
                <a:sym typeface="+mn-ea"/>
              </a:rPr>
              <a:t>“</a:t>
            </a:r>
            <a:r>
              <a:rPr lang="zh-CN" altLang="en-US" sz="4000" b="1" dirty="0">
                <a:ln w="1905">
                  <a:solidFill>
                    <a:schemeClr val="bg1"/>
                  </a:solidFill>
                </a:ln>
                <a:gradFill>
                  <a:gsLst>
                    <a:gs pos="100000">
                      <a:srgbClr val="F53021"/>
                    </a:gs>
                    <a:gs pos="0">
                      <a:srgbClr val="F53021"/>
                    </a:gs>
                    <a:gs pos="51000">
                      <a:srgbClr val="FF6C3F"/>
                    </a:gs>
                  </a:gsLst>
                  <a:lin ang="0" scaled="0"/>
                </a:gradFill>
                <a:effectLst>
                  <a:glow rad="4572">
                    <a:srgbClr val="FCC058">
                      <a:alpha val="100000"/>
                    </a:srgbClr>
                  </a:glow>
                  <a:outerShdw sx="102000" sy="102000" algn="ctr" rotWithShape="0">
                    <a:srgbClr val="FBAB14">
                      <a:alpha val="40000"/>
                    </a:srgbClr>
                  </a:outerShdw>
                </a:effectLst>
                <a:latin typeface="汉仪程行简" panose="00020600040101010101" charset="-122"/>
                <a:ea typeface="汉仪程行简" panose="00020600040101010101" charset="-122"/>
                <a:cs typeface="汉仪程行简" panose="00020600040101010101" charset="-122"/>
                <a:sym typeface="+mn-ea"/>
              </a:rPr>
              <a:t>消防</a:t>
            </a:r>
            <a:r>
              <a:rPr lang="en-US" altLang="zh-CN" sz="4000" b="1" dirty="0">
                <a:ln w="1905">
                  <a:solidFill>
                    <a:schemeClr val="bg1"/>
                  </a:solidFill>
                </a:ln>
                <a:gradFill>
                  <a:gsLst>
                    <a:gs pos="100000">
                      <a:srgbClr val="F53021"/>
                    </a:gs>
                    <a:gs pos="0">
                      <a:srgbClr val="F53021"/>
                    </a:gs>
                    <a:gs pos="51000">
                      <a:srgbClr val="FF6C3F"/>
                    </a:gs>
                  </a:gsLst>
                  <a:lin ang="0" scaled="0"/>
                </a:gradFill>
                <a:effectLst>
                  <a:glow rad="4572">
                    <a:srgbClr val="FCC058">
                      <a:alpha val="100000"/>
                    </a:srgbClr>
                  </a:glow>
                  <a:outerShdw sx="102000" sy="102000" algn="ctr" rotWithShape="0">
                    <a:srgbClr val="FBAB14">
                      <a:alpha val="40000"/>
                    </a:srgbClr>
                  </a:outerShdw>
                </a:effectLst>
                <a:latin typeface="汉仪程行简" panose="00020600040101010101" charset="-122"/>
                <a:ea typeface="汉仪程行简" panose="00020600040101010101" charset="-122"/>
                <a:cs typeface="汉仪程行简" panose="00020600040101010101" charset="-122"/>
                <a:sym typeface="+mn-ea"/>
              </a:rPr>
              <a:t>”</a:t>
            </a:r>
            <a:r>
              <a:rPr lang="zh-CN" altLang="en-US" sz="2400" dirty="0">
                <a:latin typeface="汉仪旗黑-55简" panose="00020600040101010101" pitchFamily="18" charset="-122"/>
                <a:ea typeface="汉仪旗黑-55简" panose="00020600040101010101" pitchFamily="18" charset="-122"/>
                <a:sym typeface="+mn-ea"/>
              </a:rPr>
              <a:t>一词发源于日本。日本是一个灾害多发国家，而火灾作为一种严重灾害事故，更是给以木结构房屋为主要建筑形式的日本造成严重危害。例如</a:t>
            </a:r>
            <a:r>
              <a:rPr lang="en-US" altLang="zh-CN" sz="2400" dirty="0">
                <a:latin typeface="汉仪旗黑-55简" panose="00020600040101010101" pitchFamily="18" charset="-122"/>
                <a:ea typeface="汉仪旗黑-55简" panose="00020600040101010101" pitchFamily="18" charset="-122"/>
                <a:sym typeface="+mn-ea"/>
              </a:rPr>
              <a:t>1657</a:t>
            </a:r>
            <a:r>
              <a:rPr lang="zh-CN" altLang="en-US" sz="2400" dirty="0">
                <a:latin typeface="汉仪旗黑-55简" panose="00020600040101010101" pitchFamily="18" charset="-122"/>
                <a:ea typeface="汉仪旗黑-55简" panose="00020600040101010101" pitchFamily="18" charset="-122"/>
                <a:sym typeface="+mn-ea"/>
              </a:rPr>
              <a:t>年冬，日本江户（东京的旧称）发生历史上罕见的大火，几乎烧毁了半个江户城，死亡人数达</a:t>
            </a:r>
            <a:r>
              <a:rPr lang="en-US" altLang="zh-CN" sz="2400" dirty="0">
                <a:latin typeface="汉仪旗黑-55简" panose="00020600040101010101" pitchFamily="18" charset="-122"/>
                <a:ea typeface="汉仪旗黑-55简" panose="00020600040101010101" pitchFamily="18" charset="-122"/>
                <a:sym typeface="+mn-ea"/>
              </a:rPr>
              <a:t>10.7</a:t>
            </a:r>
            <a:r>
              <a:rPr lang="zh-CN" altLang="en-US" sz="2400" dirty="0">
                <a:latin typeface="汉仪旗黑-55简" panose="00020600040101010101" pitchFamily="18" charset="-122"/>
                <a:ea typeface="汉仪旗黑-55简" panose="00020600040101010101" pitchFamily="18" charset="-122"/>
                <a:sym typeface="+mn-ea"/>
              </a:rPr>
              <a:t>万</a:t>
            </a:r>
            <a:r>
              <a:rPr lang="zh-CN" altLang="en-US" sz="2400" dirty="0">
                <a:latin typeface="汉仪旗黑-55简" panose="00020600040101010101" pitchFamily="18" charset="-122"/>
                <a:ea typeface="汉仪旗黑-55简" panose="00020600040101010101" pitchFamily="18" charset="-122"/>
                <a:sym typeface="+mn-ea"/>
              </a:rPr>
              <a:t>余人。明治</a:t>
            </a:r>
            <a:r>
              <a:rPr lang="en-US" altLang="zh-CN" sz="2400" dirty="0">
                <a:latin typeface="汉仪旗黑-55简" panose="00020600040101010101" pitchFamily="18" charset="-122"/>
                <a:ea typeface="汉仪旗黑-55简" panose="00020600040101010101" pitchFamily="18" charset="-122"/>
                <a:sym typeface="+mn-ea"/>
              </a:rPr>
              <a:t>3</a:t>
            </a:r>
            <a:r>
              <a:rPr lang="zh-CN" altLang="en-US" sz="2400" dirty="0">
                <a:latin typeface="汉仪旗黑-55简" panose="00020600040101010101" pitchFamily="18" charset="-122"/>
                <a:ea typeface="汉仪旗黑-55简" panose="00020600040101010101" pitchFamily="18" charset="-122"/>
                <a:sym typeface="+mn-ea"/>
              </a:rPr>
              <a:t>年，东京府设立了消防局。自此，</a:t>
            </a:r>
            <a:r>
              <a:rPr lang="en-US" altLang="zh-CN" sz="2400" dirty="0">
                <a:latin typeface="汉仪旗黑-55简" panose="00020600040101010101" pitchFamily="18" charset="-122"/>
                <a:ea typeface="汉仪旗黑-55简" panose="00020600040101010101" pitchFamily="18" charset="-122"/>
                <a:sym typeface="+mn-ea"/>
              </a:rPr>
              <a:t>“</a:t>
            </a:r>
            <a:r>
              <a:rPr lang="zh-CN" altLang="en-US" sz="2400" dirty="0">
                <a:latin typeface="汉仪旗黑-55简" panose="00020600040101010101" pitchFamily="18" charset="-122"/>
                <a:ea typeface="汉仪旗黑-55简" panose="00020600040101010101" pitchFamily="18" charset="-122"/>
                <a:sym typeface="+mn-ea"/>
              </a:rPr>
              <a:t>消防</a:t>
            </a:r>
            <a:r>
              <a:rPr lang="en-US" altLang="zh-CN" sz="2400" dirty="0">
                <a:latin typeface="汉仪旗黑-55简" panose="00020600040101010101" pitchFamily="18" charset="-122"/>
                <a:ea typeface="汉仪旗黑-55简" panose="00020600040101010101" pitchFamily="18" charset="-122"/>
                <a:sym typeface="+mn-ea"/>
              </a:rPr>
              <a:t>”</a:t>
            </a:r>
            <a:r>
              <a:rPr lang="zh-CN" altLang="en-US" sz="2400" dirty="0">
                <a:latin typeface="汉仪旗黑-55简" panose="00020600040101010101" pitchFamily="18" charset="-122"/>
                <a:ea typeface="汉仪旗黑-55简" panose="00020600040101010101" pitchFamily="18" charset="-122"/>
                <a:sym typeface="+mn-ea"/>
              </a:rPr>
              <a:t>一词开始逐渐用于专指防火、灭火等活动。</a:t>
            </a:r>
            <a:endParaRPr lang="zh-CN" altLang="en-US" sz="2400" dirty="0">
              <a:latin typeface="汉仪旗黑-55简" panose="00020600040101010101" pitchFamily="18" charset="-122"/>
              <a:ea typeface="汉仪旗黑-55简" panose="00020600040101010101" pitchFamily="18" charset="-122"/>
              <a:sym typeface="+mn-ea"/>
            </a:endParaRPr>
          </a:p>
        </p:txBody>
      </p:sp>
      <p:sp>
        <p:nvSpPr>
          <p:cNvPr id="72" name="平行四边形 71"/>
          <p:cNvSpPr/>
          <p:nvPr/>
        </p:nvSpPr>
        <p:spPr>
          <a:xfrm>
            <a:off x="895985" y="868680"/>
            <a:ext cx="3458845" cy="523240"/>
          </a:xfrm>
          <a:prstGeom prst="parallelogram">
            <a:avLst>
              <a:gd name="adj" fmla="val 38328"/>
            </a:avLst>
          </a:prstGeom>
          <a:solidFill>
            <a:srgbClr val="1E9ED1">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文本框 13"/>
          <p:cNvSpPr txBox="1"/>
          <p:nvPr/>
        </p:nvSpPr>
        <p:spPr>
          <a:xfrm>
            <a:off x="1030290" y="869698"/>
            <a:ext cx="3257692" cy="521970"/>
          </a:xfrm>
          <a:prstGeom prst="rect">
            <a:avLst/>
          </a:prstGeom>
          <a:noFill/>
        </p:spPr>
        <p:txBody>
          <a:bodyPr wrap="square">
            <a:spAutoFit/>
          </a:bodyPr>
          <a:p>
            <a:pPr algn="l"/>
            <a:r>
              <a:rPr lang="zh-CN" altLang="en-US" sz="2800" dirty="0">
                <a:solidFill>
                  <a:srgbClr val="1E9ED1"/>
                </a:solidFill>
                <a:sym typeface="+mn-ea"/>
              </a:rPr>
              <a:t>消防的由来</a:t>
            </a:r>
            <a:endParaRPr lang="zh-CN" altLang="en-US" sz="2800" dirty="0">
              <a:solidFill>
                <a:srgbClr val="1E9ED1"/>
              </a:solidFill>
            </a:endParaRPr>
          </a:p>
        </p:txBody>
      </p:sp>
      <p:sp>
        <p:nvSpPr>
          <p:cNvPr id="2" name="矩形 1"/>
          <p:cNvSpPr/>
          <p:nvPr/>
        </p:nvSpPr>
        <p:spPr>
          <a:xfrm>
            <a:off x="7119908" y="1591640"/>
            <a:ext cx="3745923" cy="4655128"/>
          </a:xfrm>
          <a:prstGeom prst="rect">
            <a:avLst/>
          </a:prstGeom>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200000"/>
              </a:lnSpc>
            </a:pPr>
            <a:endParaRPr lang="en-US" altLang="zh-CN">
              <a:solidFill>
                <a:srgbClr val="FF0000"/>
              </a:solidFill>
            </a:endParaRPr>
          </a:p>
          <a:p>
            <a:pPr algn="l">
              <a:lnSpc>
                <a:spcPct val="200000"/>
              </a:lnSpc>
            </a:pPr>
            <a:r>
              <a:rPr lang="en-US" altLang="zh-CN">
                <a:solidFill>
                  <a:srgbClr val="FF0000"/>
                </a:solidFill>
              </a:rPr>
              <a:t>“</a:t>
            </a:r>
            <a:r>
              <a:rPr lang="zh-CN" altLang="en-US">
                <a:solidFill>
                  <a:srgbClr val="FF0000"/>
                </a:solidFill>
              </a:rPr>
              <a:t>消防</a:t>
            </a:r>
            <a:r>
              <a:rPr lang="en-US" altLang="zh-CN">
                <a:solidFill>
                  <a:srgbClr val="FF0000"/>
                </a:solidFill>
              </a:rPr>
              <a:t>”</a:t>
            </a:r>
            <a:r>
              <a:rPr lang="zh-CN" altLang="en-US">
                <a:solidFill>
                  <a:srgbClr val="FF0000"/>
                </a:solidFill>
              </a:rPr>
              <a:t>这一专用词汇正式在我国使用始于民国初年</a:t>
            </a:r>
            <a:r>
              <a:rPr lang="en-US" altLang="zh-CN">
                <a:solidFill>
                  <a:srgbClr val="FF0000"/>
                </a:solidFill>
              </a:rPr>
              <a:t>;</a:t>
            </a:r>
            <a:r>
              <a:rPr lang="zh-CN" altLang="en-US">
                <a:solidFill>
                  <a:srgbClr val="FF0000"/>
                </a:solidFill>
              </a:rPr>
              <a:t>但是世界最早的消防活动及消防组织则起源于我国历史上的周朝，周朝不仅设立了</a:t>
            </a:r>
            <a:r>
              <a:rPr lang="en-US" altLang="zh-CN">
                <a:solidFill>
                  <a:srgbClr val="FF0000"/>
                </a:solidFill>
              </a:rPr>
              <a:t>“</a:t>
            </a:r>
            <a:r>
              <a:rPr lang="zh-CN" altLang="en-US">
                <a:solidFill>
                  <a:srgbClr val="FF0000"/>
                </a:solidFill>
              </a:rPr>
              <a:t>火官</a:t>
            </a:r>
            <a:r>
              <a:rPr lang="en-US" altLang="zh-CN">
                <a:solidFill>
                  <a:srgbClr val="FF0000"/>
                </a:solidFill>
              </a:rPr>
              <a:t>”</a:t>
            </a:r>
            <a:r>
              <a:rPr lang="zh-CN" altLang="en-US">
                <a:solidFill>
                  <a:srgbClr val="FF0000"/>
                </a:solidFill>
              </a:rPr>
              <a:t>，而且颁布了</a:t>
            </a:r>
            <a:r>
              <a:rPr lang="en-US" altLang="zh-CN">
                <a:solidFill>
                  <a:srgbClr val="FF0000"/>
                </a:solidFill>
              </a:rPr>
              <a:t>“</a:t>
            </a:r>
            <a:r>
              <a:rPr lang="zh-CN" altLang="en-US">
                <a:solidFill>
                  <a:srgbClr val="FF0000"/>
                </a:solidFill>
              </a:rPr>
              <a:t>火禁</a:t>
            </a:r>
            <a:r>
              <a:rPr lang="en-US" altLang="zh-CN">
                <a:solidFill>
                  <a:srgbClr val="FF0000"/>
                </a:solidFill>
              </a:rPr>
              <a:t>”(</a:t>
            </a:r>
            <a:r>
              <a:rPr lang="zh-CN" altLang="en-US">
                <a:solidFill>
                  <a:srgbClr val="FF0000"/>
                </a:solidFill>
              </a:rPr>
              <a:t>火禁是关于防火的法规</a:t>
            </a:r>
            <a:r>
              <a:rPr lang="en-US" altLang="zh-CN">
                <a:solidFill>
                  <a:srgbClr val="FF0000"/>
                </a:solidFill>
              </a:rPr>
              <a:t>);</a:t>
            </a:r>
            <a:endParaRPr lang="en-US" altLang="zh-CN">
              <a:solidFill>
                <a:srgbClr val="FF0000"/>
              </a:solidFill>
            </a:endParaRPr>
          </a:p>
        </p:txBody>
      </p:sp>
      <p:sp>
        <p:nvSpPr>
          <p:cNvPr id="11" name="矩形: 圆角 10"/>
          <p:cNvSpPr/>
          <p:nvPr/>
        </p:nvSpPr>
        <p:spPr>
          <a:xfrm>
            <a:off x="7721714" y="1875658"/>
            <a:ext cx="2542310" cy="467802"/>
          </a:xfrm>
          <a:prstGeom prst="roundRect">
            <a:avLst>
              <a:gd name="adj" fmla="val 50000"/>
            </a:avLst>
          </a:prstGeom>
          <a:solidFill>
            <a:srgbClr val="EE6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a:t>扩展小知识</a:t>
            </a:r>
            <a:endParaRPr lang="zh-CN" altLang="en-US"/>
          </a:p>
        </p:txBody>
      </p:sp>
      <p:sp>
        <p:nvSpPr>
          <p:cNvPr id="13" name="矩形 12"/>
          <p:cNvSpPr/>
          <p:nvPr/>
        </p:nvSpPr>
        <p:spPr>
          <a:xfrm>
            <a:off x="7119908" y="6246768"/>
            <a:ext cx="3745923" cy="55418"/>
          </a:xfrm>
          <a:prstGeom prst="rect">
            <a:avLst/>
          </a:prstGeom>
          <a:solidFill>
            <a:srgbClr val="EE6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216535" y="238125"/>
            <a:ext cx="11976100" cy="538480"/>
          </a:xfrm>
          <a:prstGeom prst="rect">
            <a:avLst/>
          </a:prstGeom>
          <a:blipFill rotWithShape="1">
            <a:blip r:embed="rId1"/>
            <a:stretch>
              <a:fillRect/>
            </a:stretch>
          </a:blipFill>
        </p:spPr>
        <p:txBody>
          <a:bodyPr wrap="square" rtlCol="0">
            <a:noAutofit/>
          </a:bodyPr>
          <a:p>
            <a:endParaRPr lang="zh-CN" altLang="en-US"/>
          </a:p>
        </p:txBody>
      </p:sp>
      <p:grpSp>
        <p:nvGrpSpPr>
          <p:cNvPr id="21" name="组合 20"/>
          <p:cNvGrpSpPr/>
          <p:nvPr>
            <p:custDataLst>
              <p:tags r:id="rId2"/>
            </p:custDataLst>
          </p:nvPr>
        </p:nvGrpSpPr>
        <p:grpSpPr>
          <a:xfrm>
            <a:off x="1430483" y="1385605"/>
            <a:ext cx="4457700" cy="717099"/>
            <a:chOff x="5715000" y="1492701"/>
            <a:chExt cx="4457700" cy="717099"/>
          </a:xfrm>
        </p:grpSpPr>
        <p:sp>
          <p:nvSpPr>
            <p:cNvPr id="20" name="矩形 19"/>
            <p:cNvSpPr/>
            <p:nvPr>
              <p:custDataLst>
                <p:tags r:id="rId3"/>
              </p:custDataLst>
            </p:nvPr>
          </p:nvSpPr>
          <p:spPr>
            <a:xfrm>
              <a:off x="6408420" y="1492701"/>
              <a:ext cx="3764280" cy="716280"/>
            </a:xfrm>
            <a:prstGeom prst="rect">
              <a:avLst/>
            </a:prstGeom>
            <a:solidFill>
              <a:srgbClr val="1E9ED1">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矩形 15"/>
            <p:cNvSpPr/>
            <p:nvPr>
              <p:custDataLst>
                <p:tags r:id="rId4"/>
              </p:custDataLst>
            </p:nvPr>
          </p:nvSpPr>
          <p:spPr>
            <a:xfrm>
              <a:off x="5715000" y="1493520"/>
              <a:ext cx="716280" cy="716280"/>
            </a:xfrm>
            <a:prstGeom prst="rect">
              <a:avLst/>
            </a:prstGeom>
            <a:solidFill>
              <a:srgbClr val="1E9E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文本框 17"/>
            <p:cNvSpPr txBox="1"/>
            <p:nvPr>
              <p:custDataLst>
                <p:tags r:id="rId5"/>
              </p:custDataLst>
            </p:nvPr>
          </p:nvSpPr>
          <p:spPr>
            <a:xfrm>
              <a:off x="6597534" y="1620827"/>
              <a:ext cx="3232266" cy="523220"/>
            </a:xfrm>
            <a:prstGeom prst="rect">
              <a:avLst/>
            </a:prstGeom>
            <a:noFill/>
          </p:spPr>
          <p:txBody>
            <a:bodyPr wrap="square">
              <a:spAutoFit/>
            </a:bodyPr>
            <a:p>
              <a:r>
                <a:rPr lang="zh-CN" altLang="en-US" sz="2800" dirty="0"/>
                <a:t>消防安全基础知识</a:t>
              </a:r>
              <a:endParaRPr lang="zh-CN" altLang="en-US" sz="2800" dirty="0"/>
            </a:p>
          </p:txBody>
        </p:sp>
        <p:sp>
          <p:nvSpPr>
            <p:cNvPr id="19" name="文本框 18"/>
            <p:cNvSpPr txBox="1"/>
            <p:nvPr>
              <p:custDataLst>
                <p:tags r:id="rId6"/>
              </p:custDataLst>
            </p:nvPr>
          </p:nvSpPr>
          <p:spPr>
            <a:xfrm>
              <a:off x="5881254" y="1590050"/>
              <a:ext cx="429491" cy="583565"/>
            </a:xfrm>
            <a:prstGeom prst="rect">
              <a:avLst/>
            </a:prstGeom>
            <a:noFill/>
          </p:spPr>
          <p:txBody>
            <a:bodyPr wrap="square">
              <a:spAutoFit/>
            </a:bodyPr>
            <a:p>
              <a:pPr algn="ctr">
                <a:buClrTx/>
                <a:buSzTx/>
                <a:buFontTx/>
              </a:pPr>
              <a:r>
                <a:rPr lang="en-US" altLang="zh-CN" sz="3200" dirty="0">
                  <a:solidFill>
                    <a:schemeClr val="bg1"/>
                  </a:solidFill>
                  <a:latin typeface="+mn-ea"/>
                </a:rPr>
                <a:t>1</a:t>
              </a:r>
              <a:endParaRPr lang="en-US" altLang="zh-CN" sz="3200" dirty="0">
                <a:solidFill>
                  <a:schemeClr val="bg1"/>
                </a:solidFill>
                <a:latin typeface="+mn-ea"/>
              </a:endParaRPr>
            </a:p>
          </p:txBody>
        </p:sp>
      </p:grpSp>
      <p:grpSp>
        <p:nvGrpSpPr>
          <p:cNvPr id="22" name="组合 21"/>
          <p:cNvGrpSpPr/>
          <p:nvPr>
            <p:custDataLst>
              <p:tags r:id="rId7"/>
            </p:custDataLst>
          </p:nvPr>
        </p:nvGrpSpPr>
        <p:grpSpPr>
          <a:xfrm>
            <a:off x="1430483" y="2409409"/>
            <a:ext cx="4498975" cy="716915"/>
            <a:chOff x="5715000" y="1492701"/>
            <a:chExt cx="4498975" cy="717099"/>
          </a:xfrm>
        </p:grpSpPr>
        <p:sp>
          <p:nvSpPr>
            <p:cNvPr id="23" name="矩形 22"/>
            <p:cNvSpPr/>
            <p:nvPr>
              <p:custDataLst>
                <p:tags r:id="rId8"/>
              </p:custDataLst>
            </p:nvPr>
          </p:nvSpPr>
          <p:spPr>
            <a:xfrm>
              <a:off x="6408420" y="1492701"/>
              <a:ext cx="3764280" cy="716280"/>
            </a:xfrm>
            <a:prstGeom prst="rect">
              <a:avLst/>
            </a:prstGeom>
            <a:solidFill>
              <a:srgbClr val="1E9ED1">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矩形 23"/>
            <p:cNvSpPr/>
            <p:nvPr>
              <p:custDataLst>
                <p:tags r:id="rId9"/>
              </p:custDataLst>
            </p:nvPr>
          </p:nvSpPr>
          <p:spPr>
            <a:xfrm>
              <a:off x="5715000" y="1493520"/>
              <a:ext cx="716280" cy="716280"/>
            </a:xfrm>
            <a:prstGeom prst="rect">
              <a:avLst/>
            </a:prstGeom>
            <a:solidFill>
              <a:srgbClr val="1E9E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5" name="文本框 24"/>
            <p:cNvSpPr txBox="1"/>
            <p:nvPr>
              <p:custDataLst>
                <p:tags r:id="rId10"/>
              </p:custDataLst>
            </p:nvPr>
          </p:nvSpPr>
          <p:spPr>
            <a:xfrm>
              <a:off x="6597015" y="1621639"/>
              <a:ext cx="3616960" cy="522104"/>
            </a:xfrm>
            <a:prstGeom prst="rect">
              <a:avLst/>
            </a:prstGeom>
            <a:noFill/>
          </p:spPr>
          <p:txBody>
            <a:bodyPr wrap="square">
              <a:spAutoFit/>
            </a:bodyPr>
            <a:p>
              <a:pPr algn="l"/>
              <a:r>
                <a:rPr lang="zh-CN" altLang="en-US" sz="2800" dirty="0"/>
                <a:t>认识消防设施</a:t>
              </a:r>
              <a:r>
                <a:rPr lang="zh-CN" altLang="en-US" sz="2800" dirty="0"/>
                <a:t>标志</a:t>
              </a:r>
              <a:endParaRPr lang="zh-CN" altLang="en-US" sz="2800" dirty="0"/>
            </a:p>
          </p:txBody>
        </p:sp>
        <p:sp>
          <p:nvSpPr>
            <p:cNvPr id="26" name="文本框 25"/>
            <p:cNvSpPr txBox="1"/>
            <p:nvPr>
              <p:custDataLst>
                <p:tags r:id="rId11"/>
              </p:custDataLst>
            </p:nvPr>
          </p:nvSpPr>
          <p:spPr>
            <a:xfrm>
              <a:off x="5881254" y="1590050"/>
              <a:ext cx="429491" cy="584775"/>
            </a:xfrm>
            <a:prstGeom prst="rect">
              <a:avLst/>
            </a:prstGeom>
            <a:noFill/>
          </p:spPr>
          <p:txBody>
            <a:bodyPr wrap="square">
              <a:spAutoFit/>
            </a:bodyPr>
            <a:p>
              <a:pPr algn="ctr"/>
              <a:r>
                <a:rPr lang="en-US" altLang="zh-CN" sz="3200" dirty="0">
                  <a:solidFill>
                    <a:schemeClr val="bg1"/>
                  </a:solidFill>
                  <a:latin typeface="+mn-ea"/>
                </a:rPr>
                <a:t>2</a:t>
              </a:r>
              <a:endParaRPr lang="zh-CN" altLang="en-US" sz="3200" dirty="0">
                <a:solidFill>
                  <a:schemeClr val="bg1"/>
                </a:solidFill>
                <a:latin typeface="+mn-ea"/>
              </a:endParaRPr>
            </a:p>
          </p:txBody>
        </p:sp>
      </p:grpSp>
      <p:grpSp>
        <p:nvGrpSpPr>
          <p:cNvPr id="27" name="组合 26"/>
          <p:cNvGrpSpPr/>
          <p:nvPr>
            <p:custDataLst>
              <p:tags r:id="rId12"/>
            </p:custDataLst>
          </p:nvPr>
        </p:nvGrpSpPr>
        <p:grpSpPr>
          <a:xfrm>
            <a:off x="1430483" y="3433029"/>
            <a:ext cx="4814570" cy="716915"/>
            <a:chOff x="5715000" y="1492701"/>
            <a:chExt cx="4814570" cy="717099"/>
          </a:xfrm>
        </p:grpSpPr>
        <p:sp>
          <p:nvSpPr>
            <p:cNvPr id="28" name="矩形 27"/>
            <p:cNvSpPr/>
            <p:nvPr>
              <p:custDataLst>
                <p:tags r:id="rId13"/>
              </p:custDataLst>
            </p:nvPr>
          </p:nvSpPr>
          <p:spPr>
            <a:xfrm>
              <a:off x="6408420" y="1492701"/>
              <a:ext cx="3764280" cy="716280"/>
            </a:xfrm>
            <a:prstGeom prst="rect">
              <a:avLst/>
            </a:prstGeom>
            <a:solidFill>
              <a:srgbClr val="1E9ED1">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矩形 28"/>
            <p:cNvSpPr/>
            <p:nvPr>
              <p:custDataLst>
                <p:tags r:id="rId14"/>
              </p:custDataLst>
            </p:nvPr>
          </p:nvSpPr>
          <p:spPr>
            <a:xfrm>
              <a:off x="5715000" y="1493520"/>
              <a:ext cx="716280" cy="716280"/>
            </a:xfrm>
            <a:prstGeom prst="rect">
              <a:avLst/>
            </a:prstGeom>
            <a:solidFill>
              <a:srgbClr val="1E9E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0" name="文本框 29"/>
            <p:cNvSpPr txBox="1"/>
            <p:nvPr>
              <p:custDataLst>
                <p:tags r:id="rId15"/>
              </p:custDataLst>
            </p:nvPr>
          </p:nvSpPr>
          <p:spPr>
            <a:xfrm>
              <a:off x="6597650" y="1621004"/>
              <a:ext cx="3931920" cy="522104"/>
            </a:xfrm>
            <a:prstGeom prst="rect">
              <a:avLst/>
            </a:prstGeom>
            <a:noFill/>
          </p:spPr>
          <p:txBody>
            <a:bodyPr wrap="square">
              <a:spAutoFit/>
            </a:bodyPr>
            <a:p>
              <a:r>
                <a:rPr lang="zh-CN" altLang="en-US" sz="2800" dirty="0">
                  <a:solidFill>
                    <a:schemeClr val="tx1"/>
                  </a:solidFill>
                  <a:sym typeface="+mn-ea"/>
                </a:rPr>
                <a:t>生活中常见火灾的起因</a:t>
              </a:r>
              <a:endParaRPr lang="zh-CN" altLang="en-US" sz="2800" dirty="0">
                <a:solidFill>
                  <a:schemeClr val="tx1"/>
                </a:solidFill>
                <a:sym typeface="+mn-ea"/>
              </a:endParaRPr>
            </a:p>
          </p:txBody>
        </p:sp>
        <p:sp>
          <p:nvSpPr>
            <p:cNvPr id="31" name="文本框 30"/>
            <p:cNvSpPr txBox="1"/>
            <p:nvPr>
              <p:custDataLst>
                <p:tags r:id="rId16"/>
              </p:custDataLst>
            </p:nvPr>
          </p:nvSpPr>
          <p:spPr>
            <a:xfrm>
              <a:off x="5881254" y="1590050"/>
              <a:ext cx="429491" cy="584775"/>
            </a:xfrm>
            <a:prstGeom prst="rect">
              <a:avLst/>
            </a:prstGeom>
            <a:noFill/>
          </p:spPr>
          <p:txBody>
            <a:bodyPr wrap="square">
              <a:spAutoFit/>
            </a:bodyPr>
            <a:p>
              <a:pPr algn="ctr"/>
              <a:r>
                <a:rPr lang="en-US" altLang="zh-CN" sz="3200" dirty="0">
                  <a:solidFill>
                    <a:schemeClr val="bg1"/>
                  </a:solidFill>
                  <a:latin typeface="+mn-ea"/>
                </a:rPr>
                <a:t>3</a:t>
              </a:r>
              <a:endParaRPr lang="zh-CN" altLang="en-US" sz="3200" dirty="0">
                <a:solidFill>
                  <a:schemeClr val="bg1"/>
                </a:solidFill>
                <a:latin typeface="+mn-ea"/>
              </a:endParaRPr>
            </a:p>
          </p:txBody>
        </p:sp>
      </p:grpSp>
      <p:grpSp>
        <p:nvGrpSpPr>
          <p:cNvPr id="32" name="组合 31"/>
          <p:cNvGrpSpPr/>
          <p:nvPr>
            <p:custDataLst>
              <p:tags r:id="rId17"/>
            </p:custDataLst>
          </p:nvPr>
        </p:nvGrpSpPr>
        <p:grpSpPr>
          <a:xfrm>
            <a:off x="1430483" y="4456649"/>
            <a:ext cx="4457700" cy="716915"/>
            <a:chOff x="5715000" y="1492701"/>
            <a:chExt cx="4457700" cy="717099"/>
          </a:xfrm>
        </p:grpSpPr>
        <p:sp>
          <p:nvSpPr>
            <p:cNvPr id="33" name="矩形 32"/>
            <p:cNvSpPr/>
            <p:nvPr>
              <p:custDataLst>
                <p:tags r:id="rId18"/>
              </p:custDataLst>
            </p:nvPr>
          </p:nvSpPr>
          <p:spPr>
            <a:xfrm>
              <a:off x="6408420" y="1492701"/>
              <a:ext cx="3764280" cy="716280"/>
            </a:xfrm>
            <a:prstGeom prst="rect">
              <a:avLst/>
            </a:prstGeom>
            <a:solidFill>
              <a:srgbClr val="1E9ED1">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4" name="矩形 33"/>
            <p:cNvSpPr/>
            <p:nvPr>
              <p:custDataLst>
                <p:tags r:id="rId19"/>
              </p:custDataLst>
            </p:nvPr>
          </p:nvSpPr>
          <p:spPr>
            <a:xfrm>
              <a:off x="5715000" y="1493520"/>
              <a:ext cx="716280" cy="716280"/>
            </a:xfrm>
            <a:prstGeom prst="rect">
              <a:avLst/>
            </a:prstGeom>
            <a:solidFill>
              <a:srgbClr val="1E9E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5" name="文本框 34"/>
            <p:cNvSpPr txBox="1"/>
            <p:nvPr>
              <p:custDataLst>
                <p:tags r:id="rId20"/>
              </p:custDataLst>
            </p:nvPr>
          </p:nvSpPr>
          <p:spPr>
            <a:xfrm>
              <a:off x="6597534" y="1620827"/>
              <a:ext cx="3232266" cy="523220"/>
            </a:xfrm>
            <a:prstGeom prst="rect">
              <a:avLst/>
            </a:prstGeom>
            <a:noFill/>
          </p:spPr>
          <p:txBody>
            <a:bodyPr wrap="square">
              <a:spAutoFit/>
            </a:bodyPr>
            <a:p>
              <a:r>
                <a:rPr lang="zh-CN" altLang="en-US" sz="2800" dirty="0"/>
                <a:t>灭火器材的使用</a:t>
              </a:r>
              <a:endParaRPr lang="zh-CN" altLang="en-US" sz="2800" dirty="0"/>
            </a:p>
          </p:txBody>
        </p:sp>
        <p:sp>
          <p:nvSpPr>
            <p:cNvPr id="36" name="文本框 35"/>
            <p:cNvSpPr txBox="1"/>
            <p:nvPr>
              <p:custDataLst>
                <p:tags r:id="rId21"/>
              </p:custDataLst>
            </p:nvPr>
          </p:nvSpPr>
          <p:spPr>
            <a:xfrm>
              <a:off x="5881254" y="1590050"/>
              <a:ext cx="429491" cy="584775"/>
            </a:xfrm>
            <a:prstGeom prst="rect">
              <a:avLst/>
            </a:prstGeom>
            <a:noFill/>
          </p:spPr>
          <p:txBody>
            <a:bodyPr wrap="square">
              <a:spAutoFit/>
            </a:bodyPr>
            <a:p>
              <a:pPr algn="ctr"/>
              <a:r>
                <a:rPr lang="en-US" altLang="zh-CN" sz="3200" dirty="0">
                  <a:solidFill>
                    <a:schemeClr val="bg1"/>
                  </a:solidFill>
                  <a:latin typeface="+mn-ea"/>
                </a:rPr>
                <a:t>4</a:t>
              </a:r>
              <a:endParaRPr lang="zh-CN" altLang="en-US" sz="3200" dirty="0">
                <a:solidFill>
                  <a:schemeClr val="bg1"/>
                </a:solidFill>
                <a:latin typeface="+mn-ea"/>
              </a:endParaRPr>
            </a:p>
          </p:txBody>
        </p:sp>
      </p:grpSp>
      <p:grpSp>
        <p:nvGrpSpPr>
          <p:cNvPr id="7" name="组合 6"/>
          <p:cNvGrpSpPr/>
          <p:nvPr>
            <p:custDataLst>
              <p:tags r:id="rId22"/>
            </p:custDataLst>
          </p:nvPr>
        </p:nvGrpSpPr>
        <p:grpSpPr>
          <a:xfrm>
            <a:off x="1430483" y="5480269"/>
            <a:ext cx="4457700" cy="716915"/>
            <a:chOff x="5715000" y="1492701"/>
            <a:chExt cx="4457700" cy="717099"/>
          </a:xfrm>
        </p:grpSpPr>
        <p:sp>
          <p:nvSpPr>
            <p:cNvPr id="8" name="矩形 7"/>
            <p:cNvSpPr/>
            <p:nvPr>
              <p:custDataLst>
                <p:tags r:id="rId23"/>
              </p:custDataLst>
            </p:nvPr>
          </p:nvSpPr>
          <p:spPr>
            <a:xfrm>
              <a:off x="6408420" y="1492701"/>
              <a:ext cx="3764280" cy="716280"/>
            </a:xfrm>
            <a:prstGeom prst="rect">
              <a:avLst/>
            </a:prstGeom>
            <a:solidFill>
              <a:srgbClr val="1E9ED1">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矩形 8"/>
            <p:cNvSpPr/>
            <p:nvPr>
              <p:custDataLst>
                <p:tags r:id="rId24"/>
              </p:custDataLst>
            </p:nvPr>
          </p:nvSpPr>
          <p:spPr>
            <a:xfrm>
              <a:off x="5715000" y="1493520"/>
              <a:ext cx="716280" cy="716280"/>
            </a:xfrm>
            <a:prstGeom prst="rect">
              <a:avLst/>
            </a:prstGeom>
            <a:solidFill>
              <a:srgbClr val="1E9E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custDataLst>
                <p:tags r:id="rId25"/>
              </p:custDataLst>
            </p:nvPr>
          </p:nvSpPr>
          <p:spPr>
            <a:xfrm>
              <a:off x="6597650" y="1620971"/>
              <a:ext cx="3439160" cy="522104"/>
            </a:xfrm>
            <a:prstGeom prst="rect">
              <a:avLst/>
            </a:prstGeom>
            <a:noFill/>
          </p:spPr>
          <p:txBody>
            <a:bodyPr wrap="square">
              <a:spAutoFit/>
            </a:bodyPr>
            <a:p>
              <a:r>
                <a:rPr lang="zh-CN" altLang="en-US" sz="2800" dirty="0"/>
                <a:t>火灾时怎么</a:t>
              </a:r>
              <a:r>
                <a:rPr lang="zh-CN" altLang="en-US" sz="2800" dirty="0"/>
                <a:t>办</a:t>
              </a:r>
              <a:endParaRPr lang="zh-CN" altLang="en-US" sz="2800" dirty="0"/>
            </a:p>
          </p:txBody>
        </p:sp>
        <p:sp>
          <p:nvSpPr>
            <p:cNvPr id="11" name="文本框 10"/>
            <p:cNvSpPr txBox="1"/>
            <p:nvPr>
              <p:custDataLst>
                <p:tags r:id="rId26"/>
              </p:custDataLst>
            </p:nvPr>
          </p:nvSpPr>
          <p:spPr>
            <a:xfrm>
              <a:off x="5881254" y="1590050"/>
              <a:ext cx="429491" cy="583565"/>
            </a:xfrm>
            <a:prstGeom prst="rect">
              <a:avLst/>
            </a:prstGeom>
            <a:noFill/>
          </p:spPr>
          <p:txBody>
            <a:bodyPr wrap="square">
              <a:spAutoFit/>
            </a:bodyPr>
            <a:p>
              <a:pPr algn="ctr"/>
              <a:r>
                <a:rPr lang="en-US" altLang="zh-CN" sz="3200" dirty="0">
                  <a:solidFill>
                    <a:schemeClr val="bg1"/>
                  </a:solidFill>
                  <a:latin typeface="+mn-ea"/>
                </a:rPr>
                <a:t>5</a:t>
              </a:r>
              <a:endParaRPr lang="en-US" altLang="zh-CN" sz="3200" dirty="0">
                <a:solidFill>
                  <a:schemeClr val="bg1"/>
                </a:solidFill>
                <a:latin typeface="+mn-ea"/>
              </a:endParaRPr>
            </a:p>
          </p:txBody>
        </p:sp>
      </p:grpSp>
    </p:spTree>
    <p:custDataLst>
      <p:tags r:id="rId27"/>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311836" y="2936538"/>
            <a:ext cx="6455872" cy="1015663"/>
          </a:xfrm>
          <a:prstGeom prst="rect">
            <a:avLst/>
          </a:prstGeom>
          <a:noFill/>
        </p:spPr>
        <p:txBody>
          <a:bodyPr wrap="square">
            <a:spAutoFit/>
          </a:bodyPr>
          <a:lstStyle/>
          <a:p>
            <a:r>
              <a:rPr lang="zh-CN" altLang="en-US" sz="6000" dirty="0">
                <a:solidFill>
                  <a:schemeClr val="bg1"/>
                </a:solidFill>
              </a:rPr>
              <a:t>消防安全基础知识</a:t>
            </a:r>
            <a:endParaRPr lang="zh-CN" altLang="en-US" sz="6000" dirty="0">
              <a:solidFill>
                <a:schemeClr val="bg1"/>
              </a:solidFill>
            </a:endParaRPr>
          </a:p>
        </p:txBody>
      </p:sp>
      <p:sp>
        <p:nvSpPr>
          <p:cNvPr id="10" name="文本框 9"/>
          <p:cNvSpPr txBox="1"/>
          <p:nvPr/>
        </p:nvSpPr>
        <p:spPr>
          <a:xfrm>
            <a:off x="418892" y="1396782"/>
            <a:ext cx="2036271" cy="3770263"/>
          </a:xfrm>
          <a:prstGeom prst="rect">
            <a:avLst/>
          </a:prstGeom>
          <a:noFill/>
        </p:spPr>
        <p:txBody>
          <a:bodyPr wrap="square">
            <a:spAutoFit/>
          </a:bodyPr>
          <a:lstStyle/>
          <a:p>
            <a:r>
              <a:rPr lang="en-US" altLang="zh-CN" sz="23900" dirty="0">
                <a:solidFill>
                  <a:schemeClr val="bg1"/>
                </a:solidFill>
                <a:latin typeface="+mn-ea"/>
              </a:rPr>
              <a:t>1</a:t>
            </a:r>
            <a:endParaRPr lang="zh-CN" altLang="en-US" sz="23900" dirty="0">
              <a:solidFill>
                <a:schemeClr val="bg1"/>
              </a:solidFill>
              <a:latin typeface="+mn-ea"/>
            </a:endParaRPr>
          </a:p>
        </p:txBody>
      </p:sp>
      <p:sp>
        <p:nvSpPr>
          <p:cNvPr id="14" name="文本框 13"/>
          <p:cNvSpPr txBox="1"/>
          <p:nvPr/>
        </p:nvSpPr>
        <p:spPr>
          <a:xfrm>
            <a:off x="1097662" y="4784824"/>
            <a:ext cx="2872993" cy="398780"/>
          </a:xfrm>
          <a:prstGeom prst="rect">
            <a:avLst/>
          </a:prstGeom>
          <a:noFill/>
        </p:spPr>
        <p:txBody>
          <a:bodyPr wrap="square">
            <a:spAutoFit/>
          </a:bodyPr>
          <a:lstStyle/>
          <a:p>
            <a:r>
              <a:rPr lang="zh-CN" altLang="en-US" sz="2000" dirty="0">
                <a:solidFill>
                  <a:srgbClr val="1E3056"/>
                </a:solidFill>
                <a:cs typeface="+mn-ea"/>
                <a:sym typeface="+mn-lt"/>
              </a:rPr>
              <a:t>汉鑫消防安全知识</a:t>
            </a:r>
            <a:r>
              <a:rPr lang="zh-CN" altLang="en-US" sz="2000" dirty="0">
                <a:solidFill>
                  <a:srgbClr val="1E3056"/>
                </a:solidFill>
                <a:cs typeface="+mn-ea"/>
                <a:sym typeface="+mn-lt"/>
              </a:rPr>
              <a:t>宣讲</a:t>
            </a:r>
            <a:endParaRPr lang="zh-CN" altLang="en-US" sz="2000" dirty="0">
              <a:solidFill>
                <a:srgbClr val="1E3056"/>
              </a:solidFill>
              <a:cs typeface="+mn-ea"/>
              <a:sym typeface="+mn-lt"/>
            </a:endParaRPr>
          </a:p>
        </p:txBody>
      </p:sp>
      <p:grpSp>
        <p:nvGrpSpPr>
          <p:cNvPr id="15" name="组合 14"/>
          <p:cNvGrpSpPr/>
          <p:nvPr/>
        </p:nvGrpSpPr>
        <p:grpSpPr>
          <a:xfrm>
            <a:off x="3970655" y="4881060"/>
            <a:ext cx="1569117" cy="207638"/>
            <a:chOff x="3892899" y="1141050"/>
            <a:chExt cx="2703960" cy="430193"/>
          </a:xfrm>
        </p:grpSpPr>
        <p:sp>
          <p:nvSpPr>
            <p:cNvPr id="16" name="任意多边形: 形状 15"/>
            <p:cNvSpPr/>
            <p:nvPr/>
          </p:nvSpPr>
          <p:spPr>
            <a:xfrm>
              <a:off x="3892899"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7" name="任意多边形: 形状 16"/>
            <p:cNvSpPr/>
            <p:nvPr/>
          </p:nvSpPr>
          <p:spPr>
            <a:xfrm>
              <a:off x="4230894"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8" name="任意多边形: 形状 17"/>
            <p:cNvSpPr/>
            <p:nvPr/>
          </p:nvSpPr>
          <p:spPr>
            <a:xfrm>
              <a:off x="4568889"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9" name="任意多边形: 形状 18"/>
            <p:cNvSpPr/>
            <p:nvPr/>
          </p:nvSpPr>
          <p:spPr>
            <a:xfrm>
              <a:off x="4906884"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0" name="任意多边形: 形状 19"/>
            <p:cNvSpPr/>
            <p:nvPr/>
          </p:nvSpPr>
          <p:spPr>
            <a:xfrm>
              <a:off x="5244879"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1" name="任意多边形: 形状 20"/>
            <p:cNvSpPr/>
            <p:nvPr/>
          </p:nvSpPr>
          <p:spPr>
            <a:xfrm>
              <a:off x="5582874"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2" name="任意多边形: 形状 21"/>
            <p:cNvSpPr/>
            <p:nvPr/>
          </p:nvSpPr>
          <p:spPr>
            <a:xfrm>
              <a:off x="5920869"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3" name="任意多边形: 形状 22"/>
            <p:cNvSpPr/>
            <p:nvPr/>
          </p:nvSpPr>
          <p:spPr>
            <a:xfrm>
              <a:off x="6258864"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26" name="文本框 25"/>
          <p:cNvSpPr txBox="1"/>
          <p:nvPr/>
        </p:nvSpPr>
        <p:spPr>
          <a:xfrm>
            <a:off x="2238201" y="4048437"/>
            <a:ext cx="1584208" cy="338554"/>
          </a:xfrm>
          <a:prstGeom prst="rect">
            <a:avLst/>
          </a:prstGeom>
          <a:noFill/>
        </p:spPr>
        <p:txBody>
          <a:bodyPr wrap="square">
            <a:spAutoFit/>
          </a:bodyPr>
          <a:lstStyle/>
          <a:p>
            <a:pPr marL="285750" indent="-285750">
              <a:buFont typeface="Wingdings" panose="05000000000000000000" pitchFamily="2" charset="2"/>
              <a:buChar char="l"/>
            </a:pPr>
            <a:r>
              <a:rPr lang="zh-CN" altLang="en-US" sz="1600" dirty="0">
                <a:solidFill>
                  <a:schemeClr val="bg1"/>
                </a:solidFill>
                <a:latin typeface="汉仪旗黑-55简" panose="00020600040101010101" pitchFamily="18" charset="-122"/>
                <a:ea typeface="汉仪旗黑-55简" panose="00020600040101010101" pitchFamily="18" charset="-122"/>
              </a:rPr>
              <a:t>燃烧与火灾</a:t>
            </a:r>
            <a:endParaRPr lang="zh-CN" altLang="en-US" sz="1600" dirty="0">
              <a:solidFill>
                <a:schemeClr val="bg1"/>
              </a:solidFill>
              <a:latin typeface="汉仪旗黑-55简" panose="00020600040101010101" pitchFamily="18" charset="-122"/>
              <a:ea typeface="汉仪旗黑-55简" panose="00020600040101010101" pitchFamily="18" charset="-122"/>
            </a:endParaRPr>
          </a:p>
        </p:txBody>
      </p:sp>
      <p:sp>
        <p:nvSpPr>
          <p:cNvPr id="27" name="文本框 26"/>
          <p:cNvSpPr txBox="1"/>
          <p:nvPr/>
        </p:nvSpPr>
        <p:spPr>
          <a:xfrm>
            <a:off x="4187684" y="4048437"/>
            <a:ext cx="1584208" cy="338554"/>
          </a:xfrm>
          <a:prstGeom prst="rect">
            <a:avLst/>
          </a:prstGeom>
          <a:noFill/>
        </p:spPr>
        <p:txBody>
          <a:bodyPr wrap="square">
            <a:spAutoFit/>
          </a:bodyPr>
          <a:lstStyle/>
          <a:p>
            <a:pPr marL="285750" indent="-285750">
              <a:buFont typeface="Wingdings" panose="05000000000000000000" pitchFamily="2" charset="2"/>
              <a:buChar char="l"/>
            </a:pPr>
            <a:r>
              <a:rPr lang="zh-CN" altLang="en-US" sz="1600" dirty="0">
                <a:solidFill>
                  <a:schemeClr val="bg1"/>
                </a:solidFill>
                <a:latin typeface="汉仪旗黑-55简" panose="00020600040101010101" pitchFamily="18" charset="-122"/>
                <a:ea typeface="汉仪旗黑-55简" panose="00020600040101010101" pitchFamily="18" charset="-122"/>
              </a:rPr>
              <a:t>火灾分类</a:t>
            </a:r>
            <a:endParaRPr lang="zh-CN" altLang="en-US" sz="1600" dirty="0">
              <a:solidFill>
                <a:schemeClr val="bg1"/>
              </a:solidFill>
              <a:latin typeface="汉仪旗黑-55简" panose="00020600040101010101" pitchFamily="18" charset="-122"/>
              <a:ea typeface="汉仪旗黑-55简" panose="00020600040101010101" pitchFamily="18" charset="-122"/>
            </a:endParaRPr>
          </a:p>
        </p:txBody>
      </p:sp>
      <p:sp>
        <p:nvSpPr>
          <p:cNvPr id="5" name="文本框 4"/>
          <p:cNvSpPr txBox="1"/>
          <p:nvPr/>
        </p:nvSpPr>
        <p:spPr>
          <a:xfrm>
            <a:off x="216535" y="238125"/>
            <a:ext cx="11976100" cy="538480"/>
          </a:xfrm>
          <a:prstGeom prst="rect">
            <a:avLst/>
          </a:prstGeom>
          <a:blipFill rotWithShape="1">
            <a:blip r:embed="rId1"/>
            <a:stretch>
              <a:fillRect/>
            </a:stretch>
          </a:blipFill>
        </p:spPr>
        <p:txBody>
          <a:bodyPr wrap="square" rtlCol="0">
            <a:noAutofit/>
          </a:bodyPr>
          <a:p>
            <a:endParaRPr lang="zh-CN" altLang="en-US"/>
          </a:p>
        </p:txBody>
      </p:sp>
      <p:sp>
        <p:nvSpPr>
          <p:cNvPr id="11" name="文本框 10"/>
          <p:cNvSpPr txBox="1"/>
          <p:nvPr/>
        </p:nvSpPr>
        <p:spPr>
          <a:xfrm>
            <a:off x="3709351" y="1129348"/>
            <a:ext cx="4773297" cy="337185"/>
          </a:xfrm>
          <a:prstGeom prst="rect">
            <a:avLst/>
          </a:prstGeom>
          <a:noFill/>
        </p:spPr>
        <p:txBody>
          <a:bodyPr wrap="square">
            <a:spAutoFit/>
          </a:bodyPr>
          <a:lstStyle/>
          <a:p>
            <a:pPr algn="ctr"/>
            <a:r>
              <a:rPr lang="zh-CN" altLang="en-US" sz="1600" dirty="0">
                <a:solidFill>
                  <a:srgbClr val="EE6D55"/>
                </a:solidFill>
                <a:latin typeface="汉仪旗黑-55简" panose="00020600040101010101" pitchFamily="18" charset="-122"/>
                <a:ea typeface="汉仪旗黑-55简" panose="00020600040101010101" pitchFamily="18" charset="-122"/>
                <a:cs typeface="+mn-ea"/>
                <a:sym typeface="+mn-ea"/>
              </a:rPr>
              <a:t>全民消防</a:t>
            </a:r>
            <a:r>
              <a:rPr lang="zh-CN" altLang="en-US" sz="1600" dirty="0">
                <a:solidFill>
                  <a:srgbClr val="EE6D55"/>
                </a:solidFill>
                <a:latin typeface="汉仪旗黑-55简" panose="00020600040101010101" pitchFamily="18" charset="-122"/>
                <a:ea typeface="汉仪旗黑-55简" panose="00020600040101010101" pitchFamily="18" charset="-122"/>
                <a:cs typeface="+mn-ea"/>
                <a:sym typeface="+mn-lt"/>
              </a:rPr>
              <a:t>·</a:t>
            </a:r>
            <a:r>
              <a:rPr lang="zh-CN" altLang="en-US" sz="1600" dirty="0">
                <a:solidFill>
                  <a:srgbClr val="EE6D55"/>
                </a:solidFill>
                <a:latin typeface="汉仪旗黑-55简" panose="00020600040101010101" pitchFamily="18" charset="-122"/>
                <a:ea typeface="汉仪旗黑-55简" panose="00020600040101010101" pitchFamily="18" charset="-122"/>
                <a:cs typeface="+mn-ea"/>
                <a:sym typeface="+mn-ea"/>
              </a:rPr>
              <a:t> 生命至上 </a:t>
            </a:r>
            <a:r>
              <a:rPr lang="zh-CN" altLang="en-US" sz="1600" dirty="0">
                <a:solidFill>
                  <a:srgbClr val="EE6D55"/>
                </a:solidFill>
                <a:latin typeface="汉仪旗黑-55简" panose="00020600040101010101" pitchFamily="18" charset="-122"/>
                <a:ea typeface="汉仪旗黑-55简" panose="00020600040101010101" pitchFamily="18" charset="-122"/>
                <a:cs typeface="+mn-ea"/>
                <a:sym typeface="+mn-lt"/>
              </a:rPr>
              <a:t>·</a:t>
            </a:r>
            <a:r>
              <a:rPr lang="zh-CN" altLang="en-US" sz="1600" dirty="0">
                <a:solidFill>
                  <a:srgbClr val="EE6D55"/>
                </a:solidFill>
                <a:latin typeface="汉仪旗黑-55简" panose="00020600040101010101" pitchFamily="18" charset="-122"/>
                <a:ea typeface="汉仪旗黑-55简" panose="00020600040101010101" pitchFamily="18" charset="-122"/>
                <a:cs typeface="+mn-ea"/>
                <a:sym typeface="+mn-ea"/>
              </a:rPr>
              <a:t>安全用火用电</a:t>
            </a:r>
            <a:endParaRPr lang="zh-CN" altLang="en-US" sz="1600" dirty="0">
              <a:solidFill>
                <a:srgbClr val="EE6D55"/>
              </a:solidFill>
              <a:latin typeface="汉仪旗黑-55简" panose="00020600040101010101" pitchFamily="18" charset="-122"/>
              <a:ea typeface="汉仪旗黑-55简" panose="00020600040101010101" pitchFamily="18"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平行四边形 71"/>
          <p:cNvSpPr/>
          <p:nvPr/>
        </p:nvSpPr>
        <p:spPr>
          <a:xfrm>
            <a:off x="4121258" y="814280"/>
            <a:ext cx="2530874" cy="523220"/>
          </a:xfrm>
          <a:prstGeom prst="parallelogram">
            <a:avLst>
              <a:gd name="adj" fmla="val 38328"/>
            </a:avLst>
          </a:prstGeom>
          <a:solidFill>
            <a:srgbClr val="1E9ED1">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灯片编号占位符 5"/>
          <p:cNvSpPr txBox="1"/>
          <p:nvPr/>
        </p:nvSpPr>
        <p:spPr>
          <a:xfrm>
            <a:off x="11483339" y="6424930"/>
            <a:ext cx="510539"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947DC70-7DC9-4C19-BF6D-4CA7B69A19E0}" type="slidenum">
              <a:rPr lang="zh-CN" altLang="en-US" sz="1400" smtClean="0"/>
            </a:fld>
            <a:endParaRPr lang="zh-CN" altLang="en-US" sz="1400"/>
          </a:p>
        </p:txBody>
      </p:sp>
      <p:sp>
        <p:nvSpPr>
          <p:cNvPr id="14" name="文本框 13"/>
          <p:cNvSpPr txBox="1"/>
          <p:nvPr/>
        </p:nvSpPr>
        <p:spPr>
          <a:xfrm>
            <a:off x="1030290" y="869698"/>
            <a:ext cx="3257692" cy="523220"/>
          </a:xfrm>
          <a:prstGeom prst="rect">
            <a:avLst/>
          </a:prstGeom>
          <a:noFill/>
        </p:spPr>
        <p:txBody>
          <a:bodyPr wrap="square">
            <a:spAutoFit/>
          </a:bodyPr>
          <a:lstStyle/>
          <a:p>
            <a:r>
              <a:rPr lang="zh-CN" altLang="en-US" sz="2800" dirty="0">
                <a:solidFill>
                  <a:srgbClr val="1E9ED1"/>
                </a:solidFill>
              </a:rPr>
              <a:t>消防安全基础知识</a:t>
            </a:r>
            <a:endParaRPr lang="zh-CN" altLang="en-US" sz="2800" dirty="0">
              <a:solidFill>
                <a:srgbClr val="1E9ED1"/>
              </a:solidFill>
            </a:endParaRPr>
          </a:p>
        </p:txBody>
      </p:sp>
      <p:sp>
        <p:nvSpPr>
          <p:cNvPr id="15" name="文本框 14"/>
          <p:cNvSpPr txBox="1"/>
          <p:nvPr/>
        </p:nvSpPr>
        <p:spPr>
          <a:xfrm>
            <a:off x="102034" y="814280"/>
            <a:ext cx="659965" cy="523220"/>
          </a:xfrm>
          <a:prstGeom prst="rect">
            <a:avLst/>
          </a:prstGeom>
          <a:noFill/>
        </p:spPr>
        <p:txBody>
          <a:bodyPr wrap="square">
            <a:spAutoFit/>
          </a:bodyPr>
          <a:lstStyle/>
          <a:p>
            <a:pPr algn="ctr"/>
            <a:r>
              <a:rPr lang="en-US" altLang="zh-CN" sz="2800" dirty="0">
                <a:solidFill>
                  <a:schemeClr val="bg1"/>
                </a:solidFill>
              </a:rPr>
              <a:t>01</a:t>
            </a:r>
            <a:endParaRPr lang="zh-CN" altLang="en-US" sz="2800" dirty="0">
              <a:solidFill>
                <a:schemeClr val="bg1"/>
              </a:solidFill>
            </a:endParaRPr>
          </a:p>
        </p:txBody>
      </p:sp>
      <p:sp>
        <p:nvSpPr>
          <p:cNvPr id="17" name="文本框 16"/>
          <p:cNvSpPr txBox="1"/>
          <p:nvPr/>
        </p:nvSpPr>
        <p:spPr>
          <a:xfrm>
            <a:off x="4549156" y="914507"/>
            <a:ext cx="1750044" cy="369332"/>
          </a:xfrm>
          <a:prstGeom prst="rect">
            <a:avLst/>
          </a:prstGeom>
          <a:noFill/>
        </p:spPr>
        <p:txBody>
          <a:bodyPr wrap="square">
            <a:spAutoFit/>
          </a:bodyPr>
          <a:lstStyle/>
          <a:p>
            <a:r>
              <a:rPr lang="en-US" altLang="zh-CN" dirty="0"/>
              <a:t>1.</a:t>
            </a:r>
            <a:r>
              <a:rPr lang="zh-CN" altLang="en-US" dirty="0"/>
              <a:t>燃烧与火灾</a:t>
            </a:r>
            <a:endParaRPr lang="zh-CN" altLang="en-US" dirty="0"/>
          </a:p>
        </p:txBody>
      </p:sp>
      <p:grpSp>
        <p:nvGrpSpPr>
          <p:cNvPr id="35" name="组合 34"/>
          <p:cNvGrpSpPr/>
          <p:nvPr/>
        </p:nvGrpSpPr>
        <p:grpSpPr>
          <a:xfrm>
            <a:off x="491010" y="1711468"/>
            <a:ext cx="10643430" cy="828914"/>
            <a:chOff x="491010" y="1242145"/>
            <a:chExt cx="10643430" cy="828914"/>
          </a:xfrm>
        </p:grpSpPr>
        <p:grpSp>
          <p:nvGrpSpPr>
            <p:cNvPr id="32" name="组合 31"/>
            <p:cNvGrpSpPr/>
            <p:nvPr/>
          </p:nvGrpSpPr>
          <p:grpSpPr>
            <a:xfrm>
              <a:off x="1006767" y="1255999"/>
              <a:ext cx="10127673" cy="815060"/>
              <a:chOff x="699655" y="1195371"/>
              <a:chExt cx="10127673" cy="815060"/>
            </a:xfrm>
          </p:grpSpPr>
          <p:sp>
            <p:nvSpPr>
              <p:cNvPr id="19" name="文本框 18"/>
              <p:cNvSpPr txBox="1"/>
              <p:nvPr/>
            </p:nvSpPr>
            <p:spPr>
              <a:xfrm>
                <a:off x="706582" y="1195371"/>
                <a:ext cx="3075709" cy="461665"/>
              </a:xfrm>
              <a:prstGeom prst="rect">
                <a:avLst/>
              </a:prstGeom>
              <a:noFill/>
            </p:spPr>
            <p:txBody>
              <a:bodyPr wrap="square">
                <a:spAutoFit/>
              </a:bodyPr>
              <a:lstStyle/>
              <a:p>
                <a:r>
                  <a:rPr lang="zh-CN" altLang="en-US" sz="2400" dirty="0">
                    <a:solidFill>
                      <a:srgbClr val="EE6D55"/>
                    </a:solidFill>
                    <a:latin typeface="+mn-ea"/>
                  </a:rPr>
                  <a:t>燃烧的概念</a:t>
                </a:r>
                <a:endParaRPr lang="zh-CN" altLang="en-US" sz="2400" dirty="0">
                  <a:solidFill>
                    <a:srgbClr val="EE6D55"/>
                  </a:solidFill>
                  <a:latin typeface="+mn-ea"/>
                </a:endParaRPr>
              </a:p>
            </p:txBody>
          </p:sp>
          <p:sp>
            <p:nvSpPr>
              <p:cNvPr id="21" name="文本框 20"/>
              <p:cNvSpPr txBox="1"/>
              <p:nvPr/>
            </p:nvSpPr>
            <p:spPr>
              <a:xfrm>
                <a:off x="699655" y="1641099"/>
                <a:ext cx="10127673" cy="369332"/>
              </a:xfrm>
              <a:prstGeom prst="rect">
                <a:avLst/>
              </a:prstGeom>
              <a:noFill/>
            </p:spPr>
            <p:txBody>
              <a:bodyPr wrap="square">
                <a:spAutoFit/>
              </a:bodyPr>
              <a:lstStyle/>
              <a:p>
                <a:r>
                  <a:rPr lang="zh-CN" altLang="en-US" dirty="0">
                    <a:latin typeface="汉仪旗黑-55简" panose="00020600040101010101" pitchFamily="18" charset="-122"/>
                    <a:ea typeface="汉仪旗黑-55简" panose="00020600040101010101" pitchFamily="18" charset="-122"/>
                  </a:rPr>
                  <a:t>燃烧是指可燃物与氧化剂作用发生的放热反应，通常伴有火焰、发光和（或）发烟现象。</a:t>
                </a:r>
                <a:endParaRPr lang="zh-CN" altLang="en-US" dirty="0">
                  <a:latin typeface="汉仪旗黑-55简" panose="00020600040101010101" pitchFamily="18" charset="-122"/>
                  <a:ea typeface="汉仪旗黑-55简" panose="00020600040101010101" pitchFamily="18" charset="-122"/>
                </a:endParaRPr>
              </a:p>
            </p:txBody>
          </p:sp>
        </p:grpSp>
        <p:sp>
          <p:nvSpPr>
            <p:cNvPr id="33" name="椭圆 32"/>
            <p:cNvSpPr/>
            <p:nvPr/>
          </p:nvSpPr>
          <p:spPr>
            <a:xfrm>
              <a:off x="607511" y="1279235"/>
              <a:ext cx="399256" cy="399256"/>
            </a:xfrm>
            <a:prstGeom prst="ellipse">
              <a:avLst/>
            </a:prstGeom>
            <a:solidFill>
              <a:srgbClr val="EE6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491010" y="1242145"/>
              <a:ext cx="659965" cy="523220"/>
            </a:xfrm>
            <a:prstGeom prst="rect">
              <a:avLst/>
            </a:prstGeom>
            <a:noFill/>
          </p:spPr>
          <p:txBody>
            <a:bodyPr wrap="square">
              <a:spAutoFit/>
            </a:bodyPr>
            <a:lstStyle/>
            <a:p>
              <a:pPr algn="ctr"/>
              <a:r>
                <a:rPr lang="en-US" altLang="zh-CN" sz="2800" dirty="0">
                  <a:solidFill>
                    <a:schemeClr val="bg1"/>
                  </a:solidFill>
                </a:rPr>
                <a:t>1</a:t>
              </a:r>
              <a:endParaRPr lang="zh-CN" altLang="en-US" sz="2800" dirty="0">
                <a:solidFill>
                  <a:schemeClr val="bg1"/>
                </a:solidFill>
              </a:endParaRPr>
            </a:p>
          </p:txBody>
        </p:sp>
      </p:grpSp>
      <p:grpSp>
        <p:nvGrpSpPr>
          <p:cNvPr id="36" name="组合 35"/>
          <p:cNvGrpSpPr/>
          <p:nvPr/>
        </p:nvGrpSpPr>
        <p:grpSpPr>
          <a:xfrm>
            <a:off x="491010" y="2850863"/>
            <a:ext cx="5695045" cy="523220"/>
            <a:chOff x="491010" y="1242145"/>
            <a:chExt cx="5695045" cy="523220"/>
          </a:xfrm>
        </p:grpSpPr>
        <p:sp>
          <p:nvSpPr>
            <p:cNvPr id="40" name="文本框 39"/>
            <p:cNvSpPr txBox="1"/>
            <p:nvPr/>
          </p:nvSpPr>
          <p:spPr>
            <a:xfrm>
              <a:off x="1013694" y="1255999"/>
              <a:ext cx="5172361" cy="461665"/>
            </a:xfrm>
            <a:prstGeom prst="rect">
              <a:avLst/>
            </a:prstGeom>
            <a:noFill/>
          </p:spPr>
          <p:txBody>
            <a:bodyPr wrap="square">
              <a:spAutoFit/>
            </a:bodyPr>
            <a:lstStyle/>
            <a:p>
              <a:r>
                <a:rPr lang="zh-CN" altLang="en-US" sz="2400" dirty="0">
                  <a:solidFill>
                    <a:srgbClr val="EE6D55"/>
                  </a:solidFill>
                  <a:latin typeface="+mn-ea"/>
                </a:rPr>
                <a:t>燃烧的必要条件</a:t>
              </a:r>
              <a:endParaRPr lang="zh-CN" altLang="en-US" sz="2400" dirty="0">
                <a:solidFill>
                  <a:srgbClr val="EE6D55"/>
                </a:solidFill>
                <a:latin typeface="+mn-ea"/>
              </a:endParaRPr>
            </a:p>
          </p:txBody>
        </p:sp>
        <p:sp>
          <p:nvSpPr>
            <p:cNvPr id="38" name="椭圆 37"/>
            <p:cNvSpPr/>
            <p:nvPr/>
          </p:nvSpPr>
          <p:spPr>
            <a:xfrm>
              <a:off x="607511" y="1279235"/>
              <a:ext cx="399256" cy="399256"/>
            </a:xfrm>
            <a:prstGeom prst="ellipse">
              <a:avLst/>
            </a:prstGeom>
            <a:solidFill>
              <a:srgbClr val="EE6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nvSpPr>
          <p:spPr>
            <a:xfrm>
              <a:off x="491010" y="1242145"/>
              <a:ext cx="659965" cy="523220"/>
            </a:xfrm>
            <a:prstGeom prst="rect">
              <a:avLst/>
            </a:prstGeom>
            <a:noFill/>
          </p:spPr>
          <p:txBody>
            <a:bodyPr wrap="square">
              <a:spAutoFit/>
            </a:bodyPr>
            <a:lstStyle/>
            <a:p>
              <a:pPr algn="ctr"/>
              <a:r>
                <a:rPr lang="en-US" altLang="zh-CN" sz="2800" dirty="0">
                  <a:solidFill>
                    <a:schemeClr val="bg1"/>
                  </a:solidFill>
                </a:rPr>
                <a:t>2</a:t>
              </a:r>
              <a:endParaRPr lang="zh-CN" altLang="en-US" sz="2800" dirty="0">
                <a:solidFill>
                  <a:schemeClr val="bg1"/>
                </a:solidFill>
              </a:endParaRPr>
            </a:p>
          </p:txBody>
        </p:sp>
      </p:grpSp>
      <p:sp>
        <p:nvSpPr>
          <p:cNvPr id="59" name="文本框 58"/>
          <p:cNvSpPr txBox="1"/>
          <p:nvPr/>
        </p:nvSpPr>
        <p:spPr>
          <a:xfrm>
            <a:off x="8066462" y="4213948"/>
            <a:ext cx="3628672" cy="2030095"/>
          </a:xfrm>
          <a:prstGeom prst="rect">
            <a:avLst/>
          </a:prstGeom>
          <a:noFill/>
        </p:spPr>
        <p:txBody>
          <a:bodyPr wrap="square">
            <a:spAutoFit/>
          </a:bodyPr>
          <a:lstStyle/>
          <a:p>
            <a:pPr>
              <a:lnSpc>
                <a:spcPct val="150000"/>
              </a:lnSpc>
            </a:pPr>
            <a:r>
              <a:rPr lang="zh-CN" altLang="en-US" sz="1400" dirty="0">
                <a:latin typeface="汉仪旗黑-55简" panose="00020600040101010101" pitchFamily="18" charset="-122"/>
                <a:ea typeface="汉仪旗黑-55简" panose="00020600040101010101" pitchFamily="18" charset="-122"/>
              </a:rPr>
              <a:t>凡是能与空气中的氧或其他氧化剂起燃烧化学反应的物质称为可燃物。可燃物按其物理状态分为气体可燃物、液体可燃物和固体可燃物三种类别。可燃烧物质大多是含碳和氢的化合物，某些金属如镁、铝、钙等在某些条件下也可以燃烧。</a:t>
            </a:r>
            <a:endParaRPr lang="zh-CN" altLang="en-US" sz="1400" dirty="0">
              <a:latin typeface="汉仪旗黑-55简" panose="00020600040101010101" pitchFamily="18" charset="-122"/>
              <a:ea typeface="汉仪旗黑-55简" panose="00020600040101010101" pitchFamily="18" charset="-122"/>
            </a:endParaRPr>
          </a:p>
        </p:txBody>
      </p:sp>
      <p:sp>
        <p:nvSpPr>
          <p:cNvPr id="60" name="文本框 59"/>
          <p:cNvSpPr txBox="1"/>
          <p:nvPr/>
        </p:nvSpPr>
        <p:spPr>
          <a:xfrm>
            <a:off x="729267" y="4078058"/>
            <a:ext cx="3268566" cy="1680653"/>
          </a:xfrm>
          <a:prstGeom prst="rect">
            <a:avLst/>
          </a:prstGeom>
          <a:noFill/>
        </p:spPr>
        <p:txBody>
          <a:bodyPr wrap="square">
            <a:spAutoFit/>
          </a:bodyPr>
          <a:lstStyle/>
          <a:p>
            <a:pPr>
              <a:lnSpc>
                <a:spcPct val="150000"/>
              </a:lnSpc>
            </a:pPr>
            <a:r>
              <a:rPr lang="zh-CN" altLang="en-US" sz="1400" dirty="0">
                <a:latin typeface="汉仪旗黑-55简" panose="00020600040101010101" pitchFamily="18" charset="-122"/>
                <a:ea typeface="汉仪旗黑-55简" panose="00020600040101010101" pitchFamily="18" charset="-122"/>
              </a:rPr>
              <a:t>帮助和支持可燃物燃烧的物质，即能与可燃物发生氧化反应的物质称为朱然乌。燃烧过程中的氧化剂主要是空气中游离的氧，另外如氟、氯等也可以作为燃烧反应的氧化剂。</a:t>
            </a:r>
            <a:endParaRPr lang="zh-CN" altLang="en-US" sz="1400" dirty="0">
              <a:latin typeface="汉仪旗黑-55简" panose="00020600040101010101" pitchFamily="18" charset="-122"/>
              <a:ea typeface="汉仪旗黑-55简" panose="00020600040101010101" pitchFamily="18" charset="-122"/>
            </a:endParaRPr>
          </a:p>
        </p:txBody>
      </p:sp>
      <p:sp>
        <p:nvSpPr>
          <p:cNvPr id="61" name="文本框 60"/>
          <p:cNvSpPr txBox="1"/>
          <p:nvPr/>
        </p:nvSpPr>
        <p:spPr>
          <a:xfrm>
            <a:off x="6796475" y="2771014"/>
            <a:ext cx="4968458" cy="387991"/>
          </a:xfrm>
          <a:prstGeom prst="rect">
            <a:avLst/>
          </a:prstGeom>
          <a:noFill/>
        </p:spPr>
        <p:txBody>
          <a:bodyPr wrap="square">
            <a:spAutoFit/>
          </a:bodyPr>
          <a:lstStyle/>
          <a:p>
            <a:pPr>
              <a:lnSpc>
                <a:spcPct val="150000"/>
              </a:lnSpc>
            </a:pPr>
            <a:r>
              <a:rPr lang="zh-CN" altLang="en-US" sz="1400" dirty="0">
                <a:latin typeface="汉仪旗黑-55简" panose="00020600040101010101" pitchFamily="18" charset="-122"/>
                <a:ea typeface="汉仪旗黑-55简" panose="00020600040101010101" pitchFamily="18" charset="-122"/>
              </a:rPr>
              <a:t>是指供给可燃物与氧或助燃剂发生燃烧反应的能量来源。</a:t>
            </a:r>
            <a:endParaRPr lang="zh-CN" altLang="en-US" sz="1400" dirty="0">
              <a:latin typeface="汉仪旗黑-55简" panose="00020600040101010101" pitchFamily="18" charset="-122"/>
              <a:ea typeface="汉仪旗黑-55简" panose="00020600040101010101" pitchFamily="18" charset="-122"/>
            </a:endParaRPr>
          </a:p>
        </p:txBody>
      </p:sp>
      <p:grpSp>
        <p:nvGrpSpPr>
          <p:cNvPr id="71" name="组合 70"/>
          <p:cNvGrpSpPr/>
          <p:nvPr/>
        </p:nvGrpSpPr>
        <p:grpSpPr>
          <a:xfrm>
            <a:off x="4025844" y="2762702"/>
            <a:ext cx="4004670" cy="3387530"/>
            <a:chOff x="3938775" y="2784343"/>
            <a:chExt cx="4178085" cy="3534221"/>
          </a:xfrm>
        </p:grpSpPr>
        <p:grpSp>
          <p:nvGrpSpPr>
            <p:cNvPr id="47" name="组合 46"/>
            <p:cNvGrpSpPr/>
            <p:nvPr/>
          </p:nvGrpSpPr>
          <p:grpSpPr>
            <a:xfrm>
              <a:off x="4277347" y="2784343"/>
              <a:ext cx="3591124" cy="3534221"/>
              <a:chOff x="4221929" y="2874398"/>
              <a:chExt cx="3591124" cy="3534221"/>
            </a:xfrm>
          </p:grpSpPr>
          <p:sp>
            <p:nvSpPr>
              <p:cNvPr id="48" name="空心弧 47"/>
              <p:cNvSpPr/>
              <p:nvPr/>
            </p:nvSpPr>
            <p:spPr>
              <a:xfrm>
                <a:off x="4480037" y="3333711"/>
                <a:ext cx="3074908" cy="3074908"/>
              </a:xfrm>
              <a:prstGeom prst="blockArc">
                <a:avLst>
                  <a:gd name="adj1" fmla="val 9000000"/>
                  <a:gd name="adj2" fmla="val 16200000"/>
                  <a:gd name="adj3" fmla="val 4636"/>
                </a:avLst>
              </a:prstGeom>
              <a:solidFill>
                <a:srgbClr val="1E9ED1">
                  <a:alpha val="12000"/>
                </a:srgb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49" name="空心弧 48"/>
              <p:cNvSpPr/>
              <p:nvPr/>
            </p:nvSpPr>
            <p:spPr>
              <a:xfrm>
                <a:off x="4480037" y="3333711"/>
                <a:ext cx="3074908" cy="3074908"/>
              </a:xfrm>
              <a:prstGeom prst="blockArc">
                <a:avLst>
                  <a:gd name="adj1" fmla="val 1800000"/>
                  <a:gd name="adj2" fmla="val 9000000"/>
                  <a:gd name="adj3" fmla="val 4636"/>
                </a:avLst>
              </a:prstGeom>
              <a:solidFill>
                <a:srgbClr val="1E9ED1">
                  <a:alpha val="12000"/>
                </a:srgb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50" name="空心弧 49"/>
              <p:cNvSpPr/>
              <p:nvPr/>
            </p:nvSpPr>
            <p:spPr>
              <a:xfrm>
                <a:off x="4480037" y="3333711"/>
                <a:ext cx="3074908" cy="3074908"/>
              </a:xfrm>
              <a:prstGeom prst="blockArc">
                <a:avLst>
                  <a:gd name="adj1" fmla="val 16200000"/>
                  <a:gd name="adj2" fmla="val 1800000"/>
                  <a:gd name="adj3" fmla="val 4636"/>
                </a:avLst>
              </a:prstGeom>
              <a:solidFill>
                <a:srgbClr val="1E9ED1">
                  <a:alpha val="12000"/>
                </a:srgb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51" name="任意多边形: 形状 50"/>
              <p:cNvSpPr/>
              <p:nvPr/>
            </p:nvSpPr>
            <p:spPr>
              <a:xfrm>
                <a:off x="5310421" y="4164095"/>
                <a:ext cx="1414140" cy="1414140"/>
              </a:xfrm>
              <a:custGeom>
                <a:avLst/>
                <a:gdLst>
                  <a:gd name="connsiteX0" fmla="*/ 0 w 1414140"/>
                  <a:gd name="connsiteY0" fmla="*/ 707070 h 1414140"/>
                  <a:gd name="connsiteX1" fmla="*/ 707070 w 1414140"/>
                  <a:gd name="connsiteY1" fmla="*/ 0 h 1414140"/>
                  <a:gd name="connsiteX2" fmla="*/ 1414140 w 1414140"/>
                  <a:gd name="connsiteY2" fmla="*/ 707070 h 1414140"/>
                  <a:gd name="connsiteX3" fmla="*/ 707070 w 1414140"/>
                  <a:gd name="connsiteY3" fmla="*/ 1414140 h 1414140"/>
                  <a:gd name="connsiteX4" fmla="*/ 0 w 1414140"/>
                  <a:gd name="connsiteY4" fmla="*/ 707070 h 1414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4140" h="1414140">
                    <a:moveTo>
                      <a:pt x="0" y="707070"/>
                    </a:moveTo>
                    <a:cubicBezTo>
                      <a:pt x="0" y="316566"/>
                      <a:pt x="316566" y="0"/>
                      <a:pt x="707070" y="0"/>
                    </a:cubicBezTo>
                    <a:cubicBezTo>
                      <a:pt x="1097574" y="0"/>
                      <a:pt x="1414140" y="316566"/>
                      <a:pt x="1414140" y="707070"/>
                    </a:cubicBezTo>
                    <a:cubicBezTo>
                      <a:pt x="1414140" y="1097574"/>
                      <a:pt x="1097574" y="1414140"/>
                      <a:pt x="707070" y="1414140"/>
                    </a:cubicBezTo>
                    <a:cubicBezTo>
                      <a:pt x="316566" y="1414140"/>
                      <a:pt x="0" y="1097574"/>
                      <a:pt x="0" y="707070"/>
                    </a:cubicBezTo>
                    <a:close/>
                  </a:path>
                </a:pathLst>
              </a:custGeom>
              <a:solidFill>
                <a:srgbClr val="EE6D5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5196" tIns="245196" rIns="245196" bIns="245196" numCol="1" spcCol="1270" anchor="ctr" anchorCtr="0">
                <a:noAutofit/>
              </a:bodyPr>
              <a:lstStyle/>
              <a:p>
                <a:pPr marL="0" lvl="0" indent="0" algn="ctr" defTabSz="1333500">
                  <a:lnSpc>
                    <a:spcPct val="90000"/>
                  </a:lnSpc>
                  <a:spcBef>
                    <a:spcPct val="0"/>
                  </a:spcBef>
                  <a:spcAft>
                    <a:spcPct val="35000"/>
                  </a:spcAft>
                  <a:buNone/>
                </a:pPr>
                <a:endParaRPr lang="zh-CN" altLang="en-US" sz="3000" kern="1200"/>
              </a:p>
            </p:txBody>
          </p:sp>
          <p:sp>
            <p:nvSpPr>
              <p:cNvPr id="52" name="任意多边形: 形状 51"/>
              <p:cNvSpPr/>
              <p:nvPr/>
            </p:nvSpPr>
            <p:spPr>
              <a:xfrm>
                <a:off x="5522542" y="2874398"/>
                <a:ext cx="989898" cy="989898"/>
              </a:xfrm>
              <a:custGeom>
                <a:avLst/>
                <a:gdLst>
                  <a:gd name="connsiteX0" fmla="*/ 0 w 989898"/>
                  <a:gd name="connsiteY0" fmla="*/ 494949 h 989898"/>
                  <a:gd name="connsiteX1" fmla="*/ 494949 w 989898"/>
                  <a:gd name="connsiteY1" fmla="*/ 0 h 989898"/>
                  <a:gd name="connsiteX2" fmla="*/ 989898 w 989898"/>
                  <a:gd name="connsiteY2" fmla="*/ 494949 h 989898"/>
                  <a:gd name="connsiteX3" fmla="*/ 494949 w 989898"/>
                  <a:gd name="connsiteY3" fmla="*/ 989898 h 989898"/>
                  <a:gd name="connsiteX4" fmla="*/ 0 w 989898"/>
                  <a:gd name="connsiteY4" fmla="*/ 494949 h 989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9898" h="989898">
                    <a:moveTo>
                      <a:pt x="0" y="494949"/>
                    </a:moveTo>
                    <a:cubicBezTo>
                      <a:pt x="0" y="221596"/>
                      <a:pt x="221596" y="0"/>
                      <a:pt x="494949" y="0"/>
                    </a:cubicBezTo>
                    <a:cubicBezTo>
                      <a:pt x="768302" y="0"/>
                      <a:pt x="989898" y="221596"/>
                      <a:pt x="989898" y="494949"/>
                    </a:cubicBezTo>
                    <a:cubicBezTo>
                      <a:pt x="989898" y="768302"/>
                      <a:pt x="768302" y="989898"/>
                      <a:pt x="494949" y="989898"/>
                    </a:cubicBezTo>
                    <a:cubicBezTo>
                      <a:pt x="221596" y="989898"/>
                      <a:pt x="0" y="768302"/>
                      <a:pt x="0" y="494949"/>
                    </a:cubicBezTo>
                    <a:close/>
                  </a:path>
                </a:pathLst>
              </a:custGeom>
              <a:solidFill>
                <a:srgbClr val="1E9ED1"/>
              </a:solidFill>
              <a:ln w="190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1637" tIns="171637" rIns="171637" bIns="171637" numCol="1" spcCol="1270" anchor="ctr" anchorCtr="0">
                <a:noAutofit/>
              </a:bodyPr>
              <a:lstStyle/>
              <a:p>
                <a:pPr marL="0" lvl="0" indent="0" algn="ctr" defTabSz="933450">
                  <a:lnSpc>
                    <a:spcPct val="90000"/>
                  </a:lnSpc>
                  <a:spcBef>
                    <a:spcPct val="0"/>
                  </a:spcBef>
                  <a:spcAft>
                    <a:spcPct val="35000"/>
                  </a:spcAft>
                  <a:buNone/>
                </a:pPr>
                <a:endParaRPr lang="zh-CN" altLang="en-US" sz="2100" kern="1200"/>
              </a:p>
            </p:txBody>
          </p:sp>
          <p:sp>
            <p:nvSpPr>
              <p:cNvPr id="53" name="任意多边形: 形状 52"/>
              <p:cNvSpPr/>
              <p:nvPr/>
            </p:nvSpPr>
            <p:spPr>
              <a:xfrm>
                <a:off x="6823155" y="5127125"/>
                <a:ext cx="989898" cy="989898"/>
              </a:xfrm>
              <a:custGeom>
                <a:avLst/>
                <a:gdLst>
                  <a:gd name="connsiteX0" fmla="*/ 0 w 989898"/>
                  <a:gd name="connsiteY0" fmla="*/ 494949 h 989898"/>
                  <a:gd name="connsiteX1" fmla="*/ 494949 w 989898"/>
                  <a:gd name="connsiteY1" fmla="*/ 0 h 989898"/>
                  <a:gd name="connsiteX2" fmla="*/ 989898 w 989898"/>
                  <a:gd name="connsiteY2" fmla="*/ 494949 h 989898"/>
                  <a:gd name="connsiteX3" fmla="*/ 494949 w 989898"/>
                  <a:gd name="connsiteY3" fmla="*/ 989898 h 989898"/>
                  <a:gd name="connsiteX4" fmla="*/ 0 w 989898"/>
                  <a:gd name="connsiteY4" fmla="*/ 494949 h 989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9898" h="989898">
                    <a:moveTo>
                      <a:pt x="0" y="494949"/>
                    </a:moveTo>
                    <a:cubicBezTo>
                      <a:pt x="0" y="221596"/>
                      <a:pt x="221596" y="0"/>
                      <a:pt x="494949" y="0"/>
                    </a:cubicBezTo>
                    <a:cubicBezTo>
                      <a:pt x="768302" y="0"/>
                      <a:pt x="989898" y="221596"/>
                      <a:pt x="989898" y="494949"/>
                    </a:cubicBezTo>
                    <a:cubicBezTo>
                      <a:pt x="989898" y="768302"/>
                      <a:pt x="768302" y="989898"/>
                      <a:pt x="494949" y="989898"/>
                    </a:cubicBezTo>
                    <a:cubicBezTo>
                      <a:pt x="221596" y="989898"/>
                      <a:pt x="0" y="768302"/>
                      <a:pt x="0" y="494949"/>
                    </a:cubicBezTo>
                    <a:close/>
                  </a:path>
                </a:pathLst>
              </a:custGeom>
              <a:solidFill>
                <a:srgbClr val="1E9ED1"/>
              </a:solidFill>
              <a:ln w="190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1637" tIns="171637" rIns="171637" bIns="171637" numCol="1" spcCol="1270" anchor="ctr" anchorCtr="0">
                <a:noAutofit/>
              </a:bodyPr>
              <a:lstStyle/>
              <a:p>
                <a:pPr marL="0" lvl="0" indent="0" algn="ctr" defTabSz="933450">
                  <a:lnSpc>
                    <a:spcPct val="90000"/>
                  </a:lnSpc>
                  <a:spcBef>
                    <a:spcPct val="0"/>
                  </a:spcBef>
                  <a:spcAft>
                    <a:spcPct val="35000"/>
                  </a:spcAft>
                  <a:buNone/>
                </a:pPr>
                <a:endParaRPr lang="zh-CN" altLang="en-US" sz="2100" kern="1200"/>
              </a:p>
            </p:txBody>
          </p:sp>
          <p:sp>
            <p:nvSpPr>
              <p:cNvPr id="54" name="任意多边形: 形状 53"/>
              <p:cNvSpPr/>
              <p:nvPr/>
            </p:nvSpPr>
            <p:spPr>
              <a:xfrm>
                <a:off x="4221929" y="5127125"/>
                <a:ext cx="989898" cy="989898"/>
              </a:xfrm>
              <a:custGeom>
                <a:avLst/>
                <a:gdLst>
                  <a:gd name="connsiteX0" fmla="*/ 0 w 989898"/>
                  <a:gd name="connsiteY0" fmla="*/ 494949 h 989898"/>
                  <a:gd name="connsiteX1" fmla="*/ 494949 w 989898"/>
                  <a:gd name="connsiteY1" fmla="*/ 0 h 989898"/>
                  <a:gd name="connsiteX2" fmla="*/ 989898 w 989898"/>
                  <a:gd name="connsiteY2" fmla="*/ 494949 h 989898"/>
                  <a:gd name="connsiteX3" fmla="*/ 494949 w 989898"/>
                  <a:gd name="connsiteY3" fmla="*/ 989898 h 989898"/>
                  <a:gd name="connsiteX4" fmla="*/ 0 w 989898"/>
                  <a:gd name="connsiteY4" fmla="*/ 494949 h 989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9898" h="989898">
                    <a:moveTo>
                      <a:pt x="0" y="494949"/>
                    </a:moveTo>
                    <a:cubicBezTo>
                      <a:pt x="0" y="221596"/>
                      <a:pt x="221596" y="0"/>
                      <a:pt x="494949" y="0"/>
                    </a:cubicBezTo>
                    <a:cubicBezTo>
                      <a:pt x="768302" y="0"/>
                      <a:pt x="989898" y="221596"/>
                      <a:pt x="989898" y="494949"/>
                    </a:cubicBezTo>
                    <a:cubicBezTo>
                      <a:pt x="989898" y="768302"/>
                      <a:pt x="768302" y="989898"/>
                      <a:pt x="494949" y="989898"/>
                    </a:cubicBezTo>
                    <a:cubicBezTo>
                      <a:pt x="221596" y="989898"/>
                      <a:pt x="0" y="768302"/>
                      <a:pt x="0" y="494949"/>
                    </a:cubicBezTo>
                    <a:close/>
                  </a:path>
                </a:pathLst>
              </a:custGeom>
              <a:solidFill>
                <a:srgbClr val="1E9ED1"/>
              </a:solidFill>
              <a:ln w="190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1637" tIns="171637" rIns="171637" bIns="171637" numCol="1" spcCol="1270" anchor="ctr" anchorCtr="0">
                <a:noAutofit/>
              </a:bodyPr>
              <a:lstStyle/>
              <a:p>
                <a:pPr marL="0" lvl="0" indent="0" algn="ctr" defTabSz="933450">
                  <a:lnSpc>
                    <a:spcPct val="90000"/>
                  </a:lnSpc>
                  <a:spcBef>
                    <a:spcPct val="0"/>
                  </a:spcBef>
                  <a:spcAft>
                    <a:spcPct val="35000"/>
                  </a:spcAft>
                  <a:buNone/>
                </a:pPr>
                <a:endParaRPr lang="zh-CN" altLang="en-US" sz="2100" kern="1200"/>
              </a:p>
            </p:txBody>
          </p:sp>
        </p:grpSp>
        <p:sp>
          <p:nvSpPr>
            <p:cNvPr id="43" name="文本框 42"/>
            <p:cNvSpPr txBox="1"/>
            <p:nvPr/>
          </p:nvSpPr>
          <p:spPr>
            <a:xfrm>
              <a:off x="5415136" y="4513673"/>
              <a:ext cx="1414140" cy="523220"/>
            </a:xfrm>
            <a:prstGeom prst="rect">
              <a:avLst/>
            </a:prstGeom>
            <a:noFill/>
          </p:spPr>
          <p:txBody>
            <a:bodyPr wrap="square">
              <a:spAutoFit/>
            </a:bodyPr>
            <a:lstStyle/>
            <a:p>
              <a:r>
                <a:rPr lang="zh-CN" altLang="en-US" sz="2800" dirty="0">
                  <a:solidFill>
                    <a:schemeClr val="bg1"/>
                  </a:solidFill>
                  <a:latin typeface="+mn-ea"/>
                </a:rPr>
                <a:t>三要素</a:t>
              </a:r>
              <a:endParaRPr lang="zh-CN" altLang="en-US" sz="2800" dirty="0">
                <a:solidFill>
                  <a:schemeClr val="bg1"/>
                </a:solidFill>
              </a:endParaRPr>
            </a:p>
          </p:txBody>
        </p:sp>
        <p:sp>
          <p:nvSpPr>
            <p:cNvPr id="55" name="文本框 54"/>
            <p:cNvSpPr txBox="1"/>
            <p:nvPr/>
          </p:nvSpPr>
          <p:spPr>
            <a:xfrm>
              <a:off x="6666452" y="5366733"/>
              <a:ext cx="1414140" cy="369332"/>
            </a:xfrm>
            <a:prstGeom prst="rect">
              <a:avLst/>
            </a:prstGeom>
            <a:noFill/>
          </p:spPr>
          <p:txBody>
            <a:bodyPr wrap="square">
              <a:spAutoFit/>
            </a:bodyPr>
            <a:lstStyle/>
            <a:p>
              <a:pPr algn="ctr"/>
              <a:r>
                <a:rPr lang="zh-CN" altLang="en-US" dirty="0">
                  <a:solidFill>
                    <a:schemeClr val="bg1"/>
                  </a:solidFill>
                  <a:latin typeface="+mn-ea"/>
                </a:rPr>
                <a:t>可燃物</a:t>
              </a:r>
              <a:endParaRPr lang="zh-CN" altLang="en-US" dirty="0">
                <a:solidFill>
                  <a:schemeClr val="bg1"/>
                </a:solidFill>
                <a:latin typeface="+mn-ea"/>
              </a:endParaRPr>
            </a:p>
          </p:txBody>
        </p:sp>
        <p:sp>
          <p:nvSpPr>
            <p:cNvPr id="56" name="文本框 55"/>
            <p:cNvSpPr txBox="1"/>
            <p:nvPr/>
          </p:nvSpPr>
          <p:spPr>
            <a:xfrm>
              <a:off x="4071802" y="5354856"/>
              <a:ext cx="1414140" cy="369332"/>
            </a:xfrm>
            <a:prstGeom prst="rect">
              <a:avLst/>
            </a:prstGeom>
            <a:noFill/>
          </p:spPr>
          <p:txBody>
            <a:bodyPr wrap="square">
              <a:spAutoFit/>
            </a:bodyPr>
            <a:lstStyle/>
            <a:p>
              <a:pPr algn="ctr"/>
              <a:r>
                <a:rPr lang="zh-CN" altLang="en-US" dirty="0">
                  <a:solidFill>
                    <a:schemeClr val="bg1"/>
                  </a:solidFill>
                  <a:latin typeface="+mn-ea"/>
                </a:rPr>
                <a:t>助燃物</a:t>
              </a:r>
              <a:endParaRPr lang="zh-CN" altLang="en-US" dirty="0">
                <a:solidFill>
                  <a:schemeClr val="bg1"/>
                </a:solidFill>
                <a:latin typeface="+mn-ea"/>
              </a:endParaRPr>
            </a:p>
          </p:txBody>
        </p:sp>
        <p:sp>
          <p:nvSpPr>
            <p:cNvPr id="57" name="文本框 56"/>
            <p:cNvSpPr txBox="1"/>
            <p:nvPr/>
          </p:nvSpPr>
          <p:spPr>
            <a:xfrm>
              <a:off x="5346647" y="3109383"/>
              <a:ext cx="1414140" cy="369332"/>
            </a:xfrm>
            <a:prstGeom prst="rect">
              <a:avLst/>
            </a:prstGeom>
            <a:noFill/>
          </p:spPr>
          <p:txBody>
            <a:bodyPr wrap="square">
              <a:spAutoFit/>
            </a:bodyPr>
            <a:lstStyle/>
            <a:p>
              <a:pPr algn="ctr"/>
              <a:r>
                <a:rPr lang="zh-CN" altLang="en-US" dirty="0">
                  <a:solidFill>
                    <a:schemeClr val="bg1"/>
                  </a:solidFill>
                  <a:latin typeface="+mn-ea"/>
                </a:rPr>
                <a:t>点火源</a:t>
              </a:r>
              <a:endParaRPr lang="zh-CN" altLang="en-US" dirty="0">
                <a:solidFill>
                  <a:schemeClr val="bg1"/>
                </a:solidFill>
                <a:latin typeface="+mn-ea"/>
              </a:endParaRPr>
            </a:p>
          </p:txBody>
        </p:sp>
        <p:grpSp>
          <p:nvGrpSpPr>
            <p:cNvPr id="64" name="组合 63"/>
            <p:cNvGrpSpPr/>
            <p:nvPr/>
          </p:nvGrpSpPr>
          <p:grpSpPr>
            <a:xfrm flipH="1">
              <a:off x="6688274" y="3044564"/>
              <a:ext cx="199092" cy="199092"/>
              <a:chOff x="7049346" y="3044564"/>
              <a:chExt cx="234728" cy="234728"/>
            </a:xfrm>
          </p:grpSpPr>
          <p:sp>
            <p:nvSpPr>
              <p:cNvPr id="62" name="任意多边形: 形状 61"/>
              <p:cNvSpPr/>
              <p:nvPr/>
            </p:nvSpPr>
            <p:spPr>
              <a:xfrm>
                <a:off x="7049346" y="3044564"/>
                <a:ext cx="234728" cy="234728"/>
              </a:xfrm>
              <a:custGeom>
                <a:avLst/>
                <a:gdLst>
                  <a:gd name="connsiteX0" fmla="*/ 0 w 989898"/>
                  <a:gd name="connsiteY0" fmla="*/ 494949 h 989898"/>
                  <a:gd name="connsiteX1" fmla="*/ 494949 w 989898"/>
                  <a:gd name="connsiteY1" fmla="*/ 0 h 989898"/>
                  <a:gd name="connsiteX2" fmla="*/ 989898 w 989898"/>
                  <a:gd name="connsiteY2" fmla="*/ 494949 h 989898"/>
                  <a:gd name="connsiteX3" fmla="*/ 494949 w 989898"/>
                  <a:gd name="connsiteY3" fmla="*/ 989898 h 989898"/>
                  <a:gd name="connsiteX4" fmla="*/ 0 w 989898"/>
                  <a:gd name="connsiteY4" fmla="*/ 494949 h 989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9898" h="989898">
                    <a:moveTo>
                      <a:pt x="0" y="494949"/>
                    </a:moveTo>
                    <a:cubicBezTo>
                      <a:pt x="0" y="221596"/>
                      <a:pt x="221596" y="0"/>
                      <a:pt x="494949" y="0"/>
                    </a:cubicBezTo>
                    <a:cubicBezTo>
                      <a:pt x="768302" y="0"/>
                      <a:pt x="989898" y="221596"/>
                      <a:pt x="989898" y="494949"/>
                    </a:cubicBezTo>
                    <a:cubicBezTo>
                      <a:pt x="989898" y="768302"/>
                      <a:pt x="768302" y="989898"/>
                      <a:pt x="494949" y="989898"/>
                    </a:cubicBezTo>
                    <a:cubicBezTo>
                      <a:pt x="221596" y="989898"/>
                      <a:pt x="0" y="768302"/>
                      <a:pt x="0" y="494949"/>
                    </a:cubicBezTo>
                    <a:close/>
                  </a:path>
                </a:pathLst>
              </a:custGeom>
              <a:solidFill>
                <a:srgbClr val="1E9ED1"/>
              </a:solidFill>
              <a:ln w="190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1637" tIns="171637" rIns="171637" bIns="171637" numCol="1" spcCol="1270" anchor="ctr" anchorCtr="0">
                <a:noAutofit/>
              </a:bodyPr>
              <a:lstStyle/>
              <a:p>
                <a:pPr marL="0" lvl="0" indent="0" algn="ctr" defTabSz="933450">
                  <a:lnSpc>
                    <a:spcPct val="90000"/>
                  </a:lnSpc>
                  <a:spcBef>
                    <a:spcPct val="0"/>
                  </a:spcBef>
                  <a:spcAft>
                    <a:spcPct val="35000"/>
                  </a:spcAft>
                  <a:buNone/>
                </a:pPr>
                <a:endParaRPr lang="zh-CN" altLang="en-US" sz="2100" kern="1200"/>
              </a:p>
            </p:txBody>
          </p:sp>
          <p:sp>
            <p:nvSpPr>
              <p:cNvPr id="63" name="箭头: V 形 62"/>
              <p:cNvSpPr/>
              <p:nvPr/>
            </p:nvSpPr>
            <p:spPr>
              <a:xfrm>
                <a:off x="7115458" y="3097749"/>
                <a:ext cx="103611" cy="134273"/>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5" name="组合 64"/>
            <p:cNvGrpSpPr/>
            <p:nvPr/>
          </p:nvGrpSpPr>
          <p:grpSpPr>
            <a:xfrm flipH="1">
              <a:off x="7917768" y="5388634"/>
              <a:ext cx="199092" cy="199092"/>
              <a:chOff x="6835330" y="3044564"/>
              <a:chExt cx="234728" cy="234728"/>
            </a:xfrm>
          </p:grpSpPr>
          <p:sp>
            <p:nvSpPr>
              <p:cNvPr id="66" name="任意多边形: 形状 65"/>
              <p:cNvSpPr/>
              <p:nvPr/>
            </p:nvSpPr>
            <p:spPr>
              <a:xfrm>
                <a:off x="6835330" y="3044564"/>
                <a:ext cx="234728" cy="234728"/>
              </a:xfrm>
              <a:custGeom>
                <a:avLst/>
                <a:gdLst>
                  <a:gd name="connsiteX0" fmla="*/ 0 w 989898"/>
                  <a:gd name="connsiteY0" fmla="*/ 494949 h 989898"/>
                  <a:gd name="connsiteX1" fmla="*/ 494949 w 989898"/>
                  <a:gd name="connsiteY1" fmla="*/ 0 h 989898"/>
                  <a:gd name="connsiteX2" fmla="*/ 989898 w 989898"/>
                  <a:gd name="connsiteY2" fmla="*/ 494949 h 989898"/>
                  <a:gd name="connsiteX3" fmla="*/ 494949 w 989898"/>
                  <a:gd name="connsiteY3" fmla="*/ 989898 h 989898"/>
                  <a:gd name="connsiteX4" fmla="*/ 0 w 989898"/>
                  <a:gd name="connsiteY4" fmla="*/ 494949 h 989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9898" h="989898">
                    <a:moveTo>
                      <a:pt x="0" y="494949"/>
                    </a:moveTo>
                    <a:cubicBezTo>
                      <a:pt x="0" y="221596"/>
                      <a:pt x="221596" y="0"/>
                      <a:pt x="494949" y="0"/>
                    </a:cubicBezTo>
                    <a:cubicBezTo>
                      <a:pt x="768302" y="0"/>
                      <a:pt x="989898" y="221596"/>
                      <a:pt x="989898" y="494949"/>
                    </a:cubicBezTo>
                    <a:cubicBezTo>
                      <a:pt x="989898" y="768302"/>
                      <a:pt x="768302" y="989898"/>
                      <a:pt x="494949" y="989898"/>
                    </a:cubicBezTo>
                    <a:cubicBezTo>
                      <a:pt x="221596" y="989898"/>
                      <a:pt x="0" y="768302"/>
                      <a:pt x="0" y="494949"/>
                    </a:cubicBezTo>
                    <a:close/>
                  </a:path>
                </a:pathLst>
              </a:custGeom>
              <a:solidFill>
                <a:srgbClr val="1E9ED1"/>
              </a:solidFill>
              <a:ln w="190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1637" tIns="171637" rIns="171637" bIns="171637" numCol="1" spcCol="1270" anchor="ctr" anchorCtr="0">
                <a:noAutofit/>
              </a:bodyPr>
              <a:lstStyle/>
              <a:p>
                <a:pPr marL="0" lvl="0" indent="0" algn="ctr" defTabSz="933450">
                  <a:lnSpc>
                    <a:spcPct val="90000"/>
                  </a:lnSpc>
                  <a:spcBef>
                    <a:spcPct val="0"/>
                  </a:spcBef>
                  <a:spcAft>
                    <a:spcPct val="35000"/>
                  </a:spcAft>
                  <a:buNone/>
                </a:pPr>
                <a:endParaRPr lang="zh-CN" altLang="en-US" sz="2100" kern="1200"/>
              </a:p>
            </p:txBody>
          </p:sp>
          <p:sp>
            <p:nvSpPr>
              <p:cNvPr id="67" name="箭头: V 形 66"/>
              <p:cNvSpPr/>
              <p:nvPr/>
            </p:nvSpPr>
            <p:spPr>
              <a:xfrm>
                <a:off x="6907691" y="3097749"/>
                <a:ext cx="103611" cy="134273"/>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8" name="组合 67"/>
            <p:cNvGrpSpPr/>
            <p:nvPr/>
          </p:nvGrpSpPr>
          <p:grpSpPr>
            <a:xfrm>
              <a:off x="3938775" y="5439976"/>
              <a:ext cx="199092" cy="199092"/>
              <a:chOff x="6835330" y="3044564"/>
              <a:chExt cx="234728" cy="234728"/>
            </a:xfrm>
          </p:grpSpPr>
          <p:sp>
            <p:nvSpPr>
              <p:cNvPr id="69" name="任意多边形: 形状 68"/>
              <p:cNvSpPr/>
              <p:nvPr/>
            </p:nvSpPr>
            <p:spPr>
              <a:xfrm>
                <a:off x="6835330" y="3044564"/>
                <a:ext cx="234728" cy="234728"/>
              </a:xfrm>
              <a:custGeom>
                <a:avLst/>
                <a:gdLst>
                  <a:gd name="connsiteX0" fmla="*/ 0 w 989898"/>
                  <a:gd name="connsiteY0" fmla="*/ 494949 h 989898"/>
                  <a:gd name="connsiteX1" fmla="*/ 494949 w 989898"/>
                  <a:gd name="connsiteY1" fmla="*/ 0 h 989898"/>
                  <a:gd name="connsiteX2" fmla="*/ 989898 w 989898"/>
                  <a:gd name="connsiteY2" fmla="*/ 494949 h 989898"/>
                  <a:gd name="connsiteX3" fmla="*/ 494949 w 989898"/>
                  <a:gd name="connsiteY3" fmla="*/ 989898 h 989898"/>
                  <a:gd name="connsiteX4" fmla="*/ 0 w 989898"/>
                  <a:gd name="connsiteY4" fmla="*/ 494949 h 989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9898" h="989898">
                    <a:moveTo>
                      <a:pt x="0" y="494949"/>
                    </a:moveTo>
                    <a:cubicBezTo>
                      <a:pt x="0" y="221596"/>
                      <a:pt x="221596" y="0"/>
                      <a:pt x="494949" y="0"/>
                    </a:cubicBezTo>
                    <a:cubicBezTo>
                      <a:pt x="768302" y="0"/>
                      <a:pt x="989898" y="221596"/>
                      <a:pt x="989898" y="494949"/>
                    </a:cubicBezTo>
                    <a:cubicBezTo>
                      <a:pt x="989898" y="768302"/>
                      <a:pt x="768302" y="989898"/>
                      <a:pt x="494949" y="989898"/>
                    </a:cubicBezTo>
                    <a:cubicBezTo>
                      <a:pt x="221596" y="989898"/>
                      <a:pt x="0" y="768302"/>
                      <a:pt x="0" y="494949"/>
                    </a:cubicBezTo>
                    <a:close/>
                  </a:path>
                </a:pathLst>
              </a:custGeom>
              <a:solidFill>
                <a:srgbClr val="1E9ED1"/>
              </a:solidFill>
              <a:ln w="1905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1637" tIns="171637" rIns="171637" bIns="171637" numCol="1" spcCol="1270" anchor="ctr" anchorCtr="0">
                <a:noAutofit/>
              </a:bodyPr>
              <a:lstStyle/>
              <a:p>
                <a:pPr marL="0" lvl="0" indent="0" algn="ctr" defTabSz="933450">
                  <a:lnSpc>
                    <a:spcPct val="90000"/>
                  </a:lnSpc>
                  <a:spcBef>
                    <a:spcPct val="0"/>
                  </a:spcBef>
                  <a:spcAft>
                    <a:spcPct val="35000"/>
                  </a:spcAft>
                  <a:buNone/>
                </a:pPr>
                <a:endParaRPr lang="zh-CN" altLang="en-US" sz="2100" kern="1200"/>
              </a:p>
            </p:txBody>
          </p:sp>
          <p:sp>
            <p:nvSpPr>
              <p:cNvPr id="70" name="箭头: V 形 69"/>
              <p:cNvSpPr/>
              <p:nvPr/>
            </p:nvSpPr>
            <p:spPr>
              <a:xfrm>
                <a:off x="6907691" y="3097749"/>
                <a:ext cx="103611" cy="134273"/>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pic>
        <p:nvPicPr>
          <p:cNvPr id="2" name="图片 1"/>
          <p:cNvPicPr>
            <a:picLocks noChangeAspect="1"/>
          </p:cNvPicPr>
          <p:nvPr/>
        </p:nvPicPr>
        <p:blipFill>
          <a:blip r:embed="rId1"/>
          <a:stretch>
            <a:fillRect/>
          </a:stretch>
        </p:blipFill>
        <p:spPr>
          <a:xfrm>
            <a:off x="10403205" y="1283970"/>
            <a:ext cx="1080135" cy="1396365"/>
          </a:xfrm>
          <a:prstGeom prst="rect">
            <a:avLst/>
          </a:prstGeom>
        </p:spPr>
      </p:pic>
      <p:pic>
        <p:nvPicPr>
          <p:cNvPr id="3" name="图片 2"/>
          <p:cNvPicPr>
            <a:picLocks noChangeAspect="1"/>
          </p:cNvPicPr>
          <p:nvPr/>
        </p:nvPicPr>
        <p:blipFill>
          <a:blip r:embed="rId2"/>
          <a:stretch>
            <a:fillRect/>
          </a:stretch>
        </p:blipFill>
        <p:spPr>
          <a:xfrm>
            <a:off x="7286625" y="5859145"/>
            <a:ext cx="4707255" cy="972820"/>
          </a:xfrm>
          <a:prstGeom prst="rect">
            <a:avLst/>
          </a:prstGeom>
        </p:spPr>
      </p:pic>
      <p:pic>
        <p:nvPicPr>
          <p:cNvPr id="4" name="图片 3"/>
          <p:cNvPicPr>
            <a:picLocks noChangeAspect="1"/>
          </p:cNvPicPr>
          <p:nvPr/>
        </p:nvPicPr>
        <p:blipFill>
          <a:blip r:embed="rId3"/>
          <a:stretch>
            <a:fillRect/>
          </a:stretch>
        </p:blipFill>
        <p:spPr>
          <a:xfrm>
            <a:off x="762000" y="5602605"/>
            <a:ext cx="2381885" cy="822325"/>
          </a:xfrm>
          <a:prstGeom prst="rect">
            <a:avLst/>
          </a:prstGeom>
        </p:spPr>
      </p:pic>
      <p:pic>
        <p:nvPicPr>
          <p:cNvPr id="6" name="图片 5"/>
          <p:cNvPicPr>
            <a:picLocks noChangeAspect="1"/>
          </p:cNvPicPr>
          <p:nvPr/>
        </p:nvPicPr>
        <p:blipFill>
          <a:blip r:embed="rId4"/>
          <a:stretch>
            <a:fillRect/>
          </a:stretch>
        </p:blipFill>
        <p:spPr>
          <a:xfrm>
            <a:off x="7792085" y="3168015"/>
            <a:ext cx="3052445" cy="11258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txBox="1"/>
          <p:nvPr/>
        </p:nvSpPr>
        <p:spPr>
          <a:xfrm>
            <a:off x="11483339" y="6424930"/>
            <a:ext cx="510539"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947DC70-7DC9-4C19-BF6D-4CA7B69A19E0}" type="slidenum">
              <a:rPr lang="zh-CN" altLang="en-US" sz="1400" smtClean="0"/>
            </a:fld>
            <a:endParaRPr lang="zh-CN" altLang="en-US" sz="1400"/>
          </a:p>
        </p:txBody>
      </p:sp>
      <p:sp>
        <p:nvSpPr>
          <p:cNvPr id="14" name="文本框 13"/>
          <p:cNvSpPr txBox="1"/>
          <p:nvPr/>
        </p:nvSpPr>
        <p:spPr>
          <a:xfrm>
            <a:off x="1030290" y="912243"/>
            <a:ext cx="3257692" cy="523220"/>
          </a:xfrm>
          <a:prstGeom prst="rect">
            <a:avLst/>
          </a:prstGeom>
          <a:noFill/>
        </p:spPr>
        <p:txBody>
          <a:bodyPr wrap="square">
            <a:spAutoFit/>
          </a:bodyPr>
          <a:lstStyle/>
          <a:p>
            <a:r>
              <a:rPr lang="zh-CN" altLang="en-US" sz="2800" dirty="0">
                <a:solidFill>
                  <a:srgbClr val="1E9ED1"/>
                </a:solidFill>
              </a:rPr>
              <a:t>消防安全基础知识</a:t>
            </a:r>
            <a:endParaRPr lang="zh-CN" altLang="en-US" sz="2800" dirty="0">
              <a:solidFill>
                <a:srgbClr val="1E9ED1"/>
              </a:solidFill>
            </a:endParaRPr>
          </a:p>
        </p:txBody>
      </p:sp>
      <p:sp>
        <p:nvSpPr>
          <p:cNvPr id="15" name="文本框 14"/>
          <p:cNvSpPr txBox="1"/>
          <p:nvPr/>
        </p:nvSpPr>
        <p:spPr>
          <a:xfrm>
            <a:off x="102034" y="856825"/>
            <a:ext cx="659965" cy="523220"/>
          </a:xfrm>
          <a:prstGeom prst="rect">
            <a:avLst/>
          </a:prstGeom>
          <a:noFill/>
        </p:spPr>
        <p:txBody>
          <a:bodyPr wrap="square">
            <a:spAutoFit/>
          </a:bodyPr>
          <a:lstStyle/>
          <a:p>
            <a:pPr algn="ctr"/>
            <a:r>
              <a:rPr lang="en-US" altLang="zh-CN" sz="2800" dirty="0">
                <a:solidFill>
                  <a:schemeClr val="bg1"/>
                </a:solidFill>
              </a:rPr>
              <a:t>01</a:t>
            </a:r>
            <a:endParaRPr lang="zh-CN" altLang="en-US" sz="2800" dirty="0">
              <a:solidFill>
                <a:schemeClr val="bg1"/>
              </a:solidFill>
            </a:endParaRPr>
          </a:p>
        </p:txBody>
      </p:sp>
      <p:pic>
        <p:nvPicPr>
          <p:cNvPr id="4" name="图片 3"/>
          <p:cNvPicPr>
            <a:picLocks noChangeAspect="1"/>
          </p:cNvPicPr>
          <p:nvPr/>
        </p:nvPicPr>
        <p:blipFill rotWithShape="1">
          <a:blip r:embed="rId1">
            <a:clrChange>
              <a:clrFrom>
                <a:srgbClr val="FFFFFF"/>
              </a:clrFrom>
              <a:clrTo>
                <a:srgbClr val="FFFFFF">
                  <a:alpha val="0"/>
                </a:srgbClr>
              </a:clrTo>
            </a:clrChange>
          </a:blip>
          <a:srcRect l="42364" b="57071"/>
          <a:stretch>
            <a:fillRect/>
          </a:stretch>
        </p:blipFill>
        <p:spPr>
          <a:xfrm>
            <a:off x="4017673" y="2412953"/>
            <a:ext cx="3897236" cy="2031945"/>
          </a:xfrm>
          <a:prstGeom prst="rect">
            <a:avLst/>
          </a:prstGeom>
        </p:spPr>
      </p:pic>
      <p:grpSp>
        <p:nvGrpSpPr>
          <p:cNvPr id="6" name="组合 5"/>
          <p:cNvGrpSpPr/>
          <p:nvPr/>
        </p:nvGrpSpPr>
        <p:grpSpPr>
          <a:xfrm>
            <a:off x="598170" y="1643380"/>
            <a:ext cx="3689985" cy="4445000"/>
            <a:chOff x="1115" y="2755"/>
            <a:chExt cx="5899" cy="7418"/>
          </a:xfrm>
        </p:grpSpPr>
        <p:sp>
          <p:nvSpPr>
            <p:cNvPr id="12" name="矩形 11"/>
            <p:cNvSpPr/>
            <p:nvPr/>
          </p:nvSpPr>
          <p:spPr>
            <a:xfrm>
              <a:off x="1115" y="2755"/>
              <a:ext cx="5899" cy="7331"/>
            </a:xfrm>
            <a:prstGeom prst="rect">
              <a:avLst/>
            </a:prstGeom>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圆角 10"/>
            <p:cNvSpPr/>
            <p:nvPr/>
          </p:nvSpPr>
          <p:spPr>
            <a:xfrm>
              <a:off x="2063" y="3202"/>
              <a:ext cx="4004" cy="737"/>
            </a:xfrm>
            <a:prstGeom prst="roundRect">
              <a:avLst>
                <a:gd name="adj" fmla="val 50000"/>
              </a:avLst>
            </a:prstGeom>
            <a:solidFill>
              <a:srgbClr val="EE6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2454" y="3289"/>
              <a:ext cx="3221" cy="615"/>
            </a:xfrm>
            <a:prstGeom prst="rect">
              <a:avLst/>
            </a:prstGeom>
            <a:noFill/>
          </p:spPr>
          <p:txBody>
            <a:bodyPr wrap="square">
              <a:spAutoFit/>
            </a:bodyPr>
            <a:lstStyle/>
            <a:p>
              <a:pPr algn="ctr"/>
              <a:r>
                <a:rPr lang="zh-CN" altLang="en-US" dirty="0">
                  <a:solidFill>
                    <a:schemeClr val="bg1"/>
                  </a:solidFill>
                </a:rPr>
                <a:t>点火源的种类</a:t>
              </a:r>
              <a:endParaRPr lang="zh-CN" altLang="en-US" dirty="0">
                <a:solidFill>
                  <a:schemeClr val="bg1"/>
                </a:solidFill>
              </a:endParaRPr>
            </a:p>
          </p:txBody>
        </p:sp>
        <p:sp>
          <p:nvSpPr>
            <p:cNvPr id="10" name="文本框 9"/>
            <p:cNvSpPr txBox="1"/>
            <p:nvPr/>
          </p:nvSpPr>
          <p:spPr>
            <a:xfrm>
              <a:off x="1404" y="3761"/>
              <a:ext cx="5383" cy="5874"/>
            </a:xfrm>
            <a:prstGeom prst="rect">
              <a:avLst/>
            </a:prstGeom>
            <a:noFill/>
          </p:spPr>
          <p:txBody>
            <a:bodyPr wrap="square">
              <a:noAutofit/>
            </a:bodyPr>
            <a:lstStyle/>
            <a:p>
              <a:pPr marL="342900" indent="-342900">
                <a:lnSpc>
                  <a:spcPct val="150000"/>
                </a:lnSpc>
                <a:buAutoNum type="arabicParenBoth"/>
              </a:pPr>
              <a:r>
                <a:rPr lang="zh-CN" altLang="en-US" dirty="0">
                  <a:latin typeface="汉仪旗黑-55简" panose="00020600040101010101" pitchFamily="18" charset="-122"/>
                  <a:ea typeface="汉仪旗黑-55简" panose="00020600040101010101" pitchFamily="18" charset="-122"/>
                </a:rPr>
                <a:t>明火</a:t>
              </a:r>
              <a:endParaRPr lang="en-US" altLang="zh-CN" dirty="0">
                <a:latin typeface="汉仪旗黑-55简" panose="00020600040101010101" pitchFamily="18" charset="-122"/>
                <a:ea typeface="汉仪旗黑-55简" panose="00020600040101010101" pitchFamily="18" charset="-122"/>
              </a:endParaRPr>
            </a:p>
            <a:p>
              <a:pPr>
                <a:lnSpc>
                  <a:spcPct val="150000"/>
                </a:lnSpc>
              </a:pPr>
              <a:r>
                <a:rPr lang="en-US" altLang="zh-CN" dirty="0">
                  <a:latin typeface="汉仪旗黑-55简" panose="00020600040101010101" pitchFamily="18" charset="-122"/>
                  <a:ea typeface="汉仪旗黑-55简" panose="00020600040101010101" pitchFamily="18" charset="-122"/>
                </a:rPr>
                <a:t>(2) </a:t>
              </a:r>
              <a:r>
                <a:rPr lang="zh-CN" altLang="en-US" dirty="0">
                  <a:latin typeface="汉仪旗黑-55简" panose="00020600040101010101" pitchFamily="18" charset="-122"/>
                  <a:ea typeface="汉仪旗黑-55简" panose="00020600040101010101" pitchFamily="18" charset="-122"/>
                </a:rPr>
                <a:t>高热物及高温表面</a:t>
              </a:r>
              <a:endParaRPr lang="zh-CN" altLang="en-US" dirty="0">
                <a:latin typeface="汉仪旗黑-55简" panose="00020600040101010101" pitchFamily="18" charset="-122"/>
                <a:ea typeface="汉仪旗黑-55简" panose="00020600040101010101" pitchFamily="18" charset="-122"/>
              </a:endParaRPr>
            </a:p>
            <a:p>
              <a:pPr>
                <a:lnSpc>
                  <a:spcPct val="150000"/>
                </a:lnSpc>
              </a:pPr>
              <a:r>
                <a:rPr lang="en-US" altLang="zh-CN" dirty="0">
                  <a:latin typeface="汉仪旗黑-55简" panose="00020600040101010101" pitchFamily="18" charset="-122"/>
                  <a:ea typeface="汉仪旗黑-55简" panose="00020600040101010101" pitchFamily="18" charset="-122"/>
                </a:rPr>
                <a:t>(3) </a:t>
              </a:r>
              <a:r>
                <a:rPr lang="zh-CN" altLang="en-US" dirty="0">
                  <a:latin typeface="汉仪旗黑-55简" panose="00020600040101010101" pitchFamily="18" charset="-122"/>
                  <a:ea typeface="汉仪旗黑-55简" panose="00020600040101010101" pitchFamily="18" charset="-122"/>
                </a:rPr>
                <a:t>电火花 </a:t>
              </a:r>
              <a:endParaRPr lang="en-US" altLang="zh-CN" dirty="0">
                <a:latin typeface="汉仪旗黑-55简" panose="00020600040101010101" pitchFamily="18" charset="-122"/>
                <a:ea typeface="汉仪旗黑-55简" panose="00020600040101010101" pitchFamily="18" charset="-122"/>
              </a:endParaRPr>
            </a:p>
            <a:p>
              <a:pPr>
                <a:lnSpc>
                  <a:spcPct val="150000"/>
                </a:lnSpc>
              </a:pPr>
              <a:r>
                <a:rPr lang="en-US" altLang="zh-CN" dirty="0">
                  <a:latin typeface="汉仪旗黑-55简" panose="00020600040101010101" pitchFamily="18" charset="-122"/>
                  <a:ea typeface="汉仪旗黑-55简" panose="00020600040101010101" pitchFamily="18" charset="-122"/>
                </a:rPr>
                <a:t>(4) </a:t>
              </a:r>
              <a:r>
                <a:rPr lang="zh-CN" altLang="en-US" dirty="0">
                  <a:latin typeface="汉仪旗黑-55简" panose="00020600040101010101" pitchFamily="18" charset="-122"/>
                  <a:ea typeface="汉仪旗黑-55简" panose="00020600040101010101" pitchFamily="18" charset="-122"/>
                </a:rPr>
                <a:t>静电、雷电</a:t>
              </a:r>
              <a:endParaRPr lang="zh-CN" altLang="en-US" dirty="0">
                <a:latin typeface="汉仪旗黑-55简" panose="00020600040101010101" pitchFamily="18" charset="-122"/>
                <a:ea typeface="汉仪旗黑-55简" panose="00020600040101010101" pitchFamily="18" charset="-122"/>
              </a:endParaRPr>
            </a:p>
            <a:p>
              <a:pPr>
                <a:lnSpc>
                  <a:spcPct val="150000"/>
                </a:lnSpc>
              </a:pPr>
              <a:r>
                <a:rPr lang="en-US" altLang="zh-CN" dirty="0">
                  <a:latin typeface="汉仪旗黑-55简" panose="00020600040101010101" pitchFamily="18" charset="-122"/>
                  <a:ea typeface="汉仪旗黑-55简" panose="00020600040101010101" pitchFamily="18" charset="-122"/>
                </a:rPr>
                <a:t>(5) </a:t>
              </a:r>
              <a:r>
                <a:rPr lang="zh-CN" altLang="en-US" dirty="0">
                  <a:latin typeface="汉仪旗黑-55简" panose="00020600040101010101" pitchFamily="18" charset="-122"/>
                  <a:ea typeface="汉仪旗黑-55简" panose="00020600040101010101" pitchFamily="18" charset="-122"/>
                </a:rPr>
                <a:t>摩擦与撞击 </a:t>
              </a:r>
              <a:endParaRPr lang="en-US" altLang="zh-CN" dirty="0">
                <a:latin typeface="汉仪旗黑-55简" panose="00020600040101010101" pitchFamily="18" charset="-122"/>
                <a:ea typeface="汉仪旗黑-55简" panose="00020600040101010101" pitchFamily="18" charset="-122"/>
              </a:endParaRPr>
            </a:p>
            <a:p>
              <a:pPr>
                <a:lnSpc>
                  <a:spcPct val="150000"/>
                </a:lnSpc>
              </a:pPr>
              <a:r>
                <a:rPr lang="en-US" altLang="zh-CN" dirty="0">
                  <a:latin typeface="汉仪旗黑-55简" panose="00020600040101010101" pitchFamily="18" charset="-122"/>
                  <a:ea typeface="汉仪旗黑-55简" panose="00020600040101010101" pitchFamily="18" charset="-122"/>
                </a:rPr>
                <a:t>(6) </a:t>
              </a:r>
              <a:r>
                <a:rPr lang="zh-CN" altLang="en-US" dirty="0">
                  <a:latin typeface="汉仪旗黑-55简" panose="00020600040101010101" pitchFamily="18" charset="-122"/>
                  <a:ea typeface="汉仪旗黑-55简" panose="00020600040101010101" pitchFamily="18" charset="-122"/>
                </a:rPr>
                <a:t>易燃物自行发热</a:t>
              </a:r>
              <a:endParaRPr lang="zh-CN" altLang="en-US" dirty="0">
                <a:latin typeface="汉仪旗黑-55简" panose="00020600040101010101" pitchFamily="18" charset="-122"/>
                <a:ea typeface="汉仪旗黑-55简" panose="00020600040101010101" pitchFamily="18" charset="-122"/>
              </a:endParaRPr>
            </a:p>
            <a:p>
              <a:pPr>
                <a:lnSpc>
                  <a:spcPct val="150000"/>
                </a:lnSpc>
              </a:pPr>
              <a:r>
                <a:rPr lang="en-US" altLang="zh-CN" dirty="0">
                  <a:latin typeface="汉仪旗黑-55简" panose="00020600040101010101" pitchFamily="18" charset="-122"/>
                  <a:ea typeface="汉仪旗黑-55简" panose="00020600040101010101" pitchFamily="18" charset="-122"/>
                </a:rPr>
                <a:t>(7) </a:t>
              </a:r>
              <a:r>
                <a:rPr lang="zh-CN" altLang="en-US" dirty="0">
                  <a:latin typeface="汉仪旗黑-55简" panose="00020600040101010101" pitchFamily="18" charset="-122"/>
                  <a:ea typeface="汉仪旗黑-55简" panose="00020600040101010101" pitchFamily="18" charset="-122"/>
                </a:rPr>
                <a:t>绝热压缩 </a:t>
              </a:r>
              <a:endParaRPr lang="en-US" altLang="zh-CN" dirty="0">
                <a:latin typeface="汉仪旗黑-55简" panose="00020600040101010101" pitchFamily="18" charset="-122"/>
                <a:ea typeface="汉仪旗黑-55简" panose="00020600040101010101" pitchFamily="18" charset="-122"/>
              </a:endParaRPr>
            </a:p>
            <a:p>
              <a:pPr>
                <a:lnSpc>
                  <a:spcPct val="150000"/>
                </a:lnSpc>
              </a:pPr>
              <a:r>
                <a:rPr lang="en-US" altLang="zh-CN" dirty="0">
                  <a:latin typeface="汉仪旗黑-55简" panose="00020600040101010101" pitchFamily="18" charset="-122"/>
                  <a:ea typeface="汉仪旗黑-55简" panose="00020600040101010101" pitchFamily="18" charset="-122"/>
                </a:rPr>
                <a:t>(8) </a:t>
              </a:r>
              <a:r>
                <a:rPr lang="zh-CN" altLang="en-US" dirty="0">
                  <a:latin typeface="汉仪旗黑-55简" panose="00020600040101010101" pitchFamily="18" charset="-122"/>
                  <a:ea typeface="汉仪旗黑-55简" panose="00020600040101010101" pitchFamily="18" charset="-122"/>
                </a:rPr>
                <a:t>化学反应热及光线和射线</a:t>
              </a:r>
              <a:endParaRPr lang="zh-CN" altLang="en-US" dirty="0">
                <a:latin typeface="汉仪旗黑-55简" panose="00020600040101010101" pitchFamily="18" charset="-122"/>
                <a:ea typeface="汉仪旗黑-55简" panose="00020600040101010101" pitchFamily="18" charset="-122"/>
              </a:endParaRPr>
            </a:p>
          </p:txBody>
        </p:sp>
        <p:sp>
          <p:nvSpPr>
            <p:cNvPr id="13" name="矩形 12"/>
            <p:cNvSpPr/>
            <p:nvPr/>
          </p:nvSpPr>
          <p:spPr>
            <a:xfrm>
              <a:off x="1115" y="10085"/>
              <a:ext cx="5899" cy="87"/>
            </a:xfrm>
            <a:prstGeom prst="rect">
              <a:avLst/>
            </a:prstGeom>
            <a:solidFill>
              <a:srgbClr val="EE6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平行四边形 23"/>
          <p:cNvSpPr/>
          <p:nvPr/>
        </p:nvSpPr>
        <p:spPr>
          <a:xfrm>
            <a:off x="4121258" y="856825"/>
            <a:ext cx="2530874" cy="523220"/>
          </a:xfrm>
          <a:prstGeom prst="parallelogram">
            <a:avLst>
              <a:gd name="adj" fmla="val 38328"/>
            </a:avLst>
          </a:prstGeom>
          <a:solidFill>
            <a:srgbClr val="1E9ED1">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4549156" y="957052"/>
            <a:ext cx="1750044" cy="369332"/>
          </a:xfrm>
          <a:prstGeom prst="rect">
            <a:avLst/>
          </a:prstGeom>
          <a:noFill/>
        </p:spPr>
        <p:txBody>
          <a:bodyPr wrap="square">
            <a:spAutoFit/>
          </a:bodyPr>
          <a:lstStyle/>
          <a:p>
            <a:r>
              <a:rPr lang="en-US" altLang="zh-CN" dirty="0"/>
              <a:t>1.</a:t>
            </a:r>
            <a:r>
              <a:rPr lang="zh-CN" altLang="en-US" dirty="0"/>
              <a:t>燃烧与火灾</a:t>
            </a:r>
            <a:endParaRPr lang="zh-CN" altLang="en-US" dirty="0"/>
          </a:p>
        </p:txBody>
      </p:sp>
      <p:grpSp>
        <p:nvGrpSpPr>
          <p:cNvPr id="17" name="组合 16"/>
          <p:cNvGrpSpPr/>
          <p:nvPr/>
        </p:nvGrpSpPr>
        <p:grpSpPr>
          <a:xfrm>
            <a:off x="7844790" y="1633855"/>
            <a:ext cx="3638532" cy="4453855"/>
            <a:chOff x="12030" y="2170"/>
            <a:chExt cx="5899" cy="7417"/>
          </a:xfrm>
        </p:grpSpPr>
        <p:sp>
          <p:nvSpPr>
            <p:cNvPr id="19" name="矩形 18"/>
            <p:cNvSpPr/>
            <p:nvPr/>
          </p:nvSpPr>
          <p:spPr>
            <a:xfrm>
              <a:off x="12030" y="2170"/>
              <a:ext cx="5899" cy="7331"/>
            </a:xfrm>
            <a:prstGeom prst="rect">
              <a:avLst/>
            </a:prstGeom>
            <a:solidFill>
              <a:srgbClr val="1E9ED1">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矩形: 圆角 17"/>
            <p:cNvSpPr/>
            <p:nvPr/>
          </p:nvSpPr>
          <p:spPr>
            <a:xfrm>
              <a:off x="12978" y="2617"/>
              <a:ext cx="4004" cy="737"/>
            </a:xfrm>
            <a:prstGeom prst="roundRect">
              <a:avLst>
                <a:gd name="adj" fmla="val 50000"/>
              </a:avLst>
            </a:prstGeom>
            <a:solidFill>
              <a:srgbClr val="1E9E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5" name="文本框 24"/>
            <p:cNvSpPr txBox="1"/>
            <p:nvPr/>
          </p:nvSpPr>
          <p:spPr>
            <a:xfrm>
              <a:off x="13369" y="2704"/>
              <a:ext cx="3221" cy="613"/>
            </a:xfrm>
            <a:prstGeom prst="rect">
              <a:avLst/>
            </a:prstGeom>
            <a:noFill/>
          </p:spPr>
          <p:txBody>
            <a:bodyPr wrap="square">
              <a:spAutoFit/>
            </a:bodyPr>
            <a:p>
              <a:pPr algn="ctr"/>
              <a:r>
                <a:rPr lang="zh-CN" altLang="en-US" dirty="0">
                  <a:solidFill>
                    <a:schemeClr val="bg1"/>
                  </a:solidFill>
                </a:rPr>
                <a:t>常见的点火源</a:t>
              </a:r>
              <a:endParaRPr lang="zh-CN" altLang="en-US" dirty="0">
                <a:solidFill>
                  <a:schemeClr val="bg1"/>
                </a:solidFill>
              </a:endParaRPr>
            </a:p>
          </p:txBody>
        </p:sp>
        <p:sp>
          <p:nvSpPr>
            <p:cNvPr id="26" name="文本框 25"/>
            <p:cNvSpPr txBox="1"/>
            <p:nvPr/>
          </p:nvSpPr>
          <p:spPr>
            <a:xfrm>
              <a:off x="12559" y="3671"/>
              <a:ext cx="4931" cy="5687"/>
            </a:xfrm>
            <a:prstGeom prst="rect">
              <a:avLst/>
            </a:prstGeom>
            <a:noFill/>
          </p:spPr>
          <p:txBody>
            <a:bodyPr wrap="square">
              <a:spAutoFit/>
            </a:bodyPr>
            <a:p>
              <a:pPr marL="342900" indent="-342900">
                <a:lnSpc>
                  <a:spcPct val="150000"/>
                </a:lnSpc>
                <a:buAutoNum type="arabicParenBoth"/>
              </a:pPr>
              <a:r>
                <a:rPr lang="zh-CN" altLang="en-US" dirty="0">
                  <a:solidFill>
                    <a:srgbClr val="1E9ED1"/>
                  </a:solidFill>
                  <a:latin typeface="汉仪旗黑-55简" panose="00020600040101010101" pitchFamily="18" charset="-122"/>
                  <a:ea typeface="汉仪旗黑-55简" panose="00020600040101010101" pitchFamily="18" charset="-122"/>
                </a:rPr>
                <a:t>火焰</a:t>
              </a:r>
              <a:endParaRPr lang="zh-CN" altLang="en-US" dirty="0">
                <a:solidFill>
                  <a:srgbClr val="1E9ED1"/>
                </a:solidFill>
                <a:latin typeface="汉仪旗黑-55简" panose="00020600040101010101" pitchFamily="18" charset="-122"/>
                <a:ea typeface="汉仪旗黑-55简" panose="00020600040101010101" pitchFamily="18" charset="-122"/>
              </a:endParaRPr>
            </a:p>
            <a:p>
              <a:pPr marL="342900" indent="-342900">
                <a:lnSpc>
                  <a:spcPct val="150000"/>
                </a:lnSpc>
                <a:buAutoNum type="arabicParenBoth"/>
              </a:pPr>
              <a:r>
                <a:rPr lang="zh-CN" altLang="en-US" dirty="0">
                  <a:solidFill>
                    <a:srgbClr val="1E9ED1"/>
                  </a:solidFill>
                  <a:latin typeface="汉仪旗黑-55简" panose="00020600040101010101" pitchFamily="18" charset="-122"/>
                  <a:ea typeface="汉仪旗黑-55简" panose="00020600040101010101" pitchFamily="18" charset="-122"/>
                </a:rPr>
                <a:t>高温物体</a:t>
              </a:r>
              <a:r>
                <a:rPr lang="zh-CN" altLang="en-US" dirty="0">
                  <a:latin typeface="汉仪旗黑-55简" panose="00020600040101010101" pitchFamily="18" charset="-122"/>
                  <a:ea typeface="汉仪旗黑-55简" panose="00020600040101010101" pitchFamily="18" charset="-122"/>
                </a:rPr>
                <a:t>：如火星、炉渣、白炽灯、焊渣</a:t>
              </a:r>
              <a:endParaRPr lang="zh-CN" altLang="en-US" dirty="0">
                <a:latin typeface="汉仪旗黑-55简" panose="00020600040101010101" pitchFamily="18" charset="-122"/>
                <a:ea typeface="汉仪旗黑-55简" panose="00020600040101010101" pitchFamily="18" charset="-122"/>
              </a:endParaRPr>
            </a:p>
            <a:p>
              <a:pPr marL="342900" indent="-342900">
                <a:lnSpc>
                  <a:spcPct val="150000"/>
                </a:lnSpc>
                <a:buAutoNum type="arabicParenBoth"/>
              </a:pPr>
              <a:r>
                <a:rPr lang="zh-CN" altLang="en-US" dirty="0">
                  <a:solidFill>
                    <a:srgbClr val="1E9ED1"/>
                  </a:solidFill>
                  <a:latin typeface="汉仪旗黑-55简" panose="00020600040101010101" pitchFamily="18" charset="-122"/>
                  <a:ea typeface="汉仪旗黑-55简" panose="00020600040101010101" pitchFamily="18" charset="-122"/>
                </a:rPr>
                <a:t>电火花</a:t>
              </a:r>
              <a:r>
                <a:rPr lang="zh-CN" altLang="en-US" dirty="0">
                  <a:latin typeface="汉仪旗黑-55简" panose="00020600040101010101" pitchFamily="18" charset="-122"/>
                  <a:ea typeface="汉仪旗黑-55简" panose="00020600040101010101" pitchFamily="18" charset="-122"/>
                </a:rPr>
                <a:t>：雷电，短路、漏电产生的火花  或静电火花等</a:t>
              </a:r>
              <a:endParaRPr lang="zh-CN" altLang="en-US" dirty="0">
                <a:latin typeface="汉仪旗黑-55简" panose="00020600040101010101" pitchFamily="18" charset="-122"/>
                <a:ea typeface="汉仪旗黑-55简" panose="00020600040101010101" pitchFamily="18" charset="-122"/>
              </a:endParaRPr>
            </a:p>
            <a:p>
              <a:pPr marL="342900" indent="-342900">
                <a:lnSpc>
                  <a:spcPct val="150000"/>
                </a:lnSpc>
                <a:buAutoNum type="arabicParenBoth"/>
              </a:pPr>
              <a:r>
                <a:rPr lang="zh-CN" altLang="en-US" dirty="0">
                  <a:solidFill>
                    <a:srgbClr val="1E9ED1"/>
                  </a:solidFill>
                  <a:latin typeface="汉仪旗黑-55简" panose="00020600040101010101" pitchFamily="18" charset="-122"/>
                  <a:ea typeface="汉仪旗黑-55简" panose="00020600040101010101" pitchFamily="18" charset="-122"/>
                </a:rPr>
                <a:t>撞击</a:t>
              </a:r>
              <a:r>
                <a:rPr lang="zh-CN" altLang="en-US" dirty="0">
                  <a:latin typeface="汉仪旗黑-55简" panose="00020600040101010101" pitchFamily="18" charset="-122"/>
                  <a:ea typeface="汉仪旗黑-55简" panose="00020600040101010101" pitchFamily="18" charset="-122"/>
                </a:rPr>
                <a:t>：机械能转变为热能</a:t>
              </a:r>
              <a:endParaRPr lang="zh-CN" altLang="en-US" dirty="0">
                <a:latin typeface="汉仪旗黑-55简" panose="00020600040101010101" pitchFamily="18" charset="-122"/>
                <a:ea typeface="汉仪旗黑-55简" panose="00020600040101010101" pitchFamily="18" charset="-122"/>
              </a:endParaRPr>
            </a:p>
            <a:p>
              <a:pPr marL="342900" indent="-342900">
                <a:lnSpc>
                  <a:spcPct val="150000"/>
                </a:lnSpc>
                <a:buAutoNum type="arabicParenBoth"/>
              </a:pPr>
              <a:r>
                <a:rPr lang="zh-CN" altLang="en-US" dirty="0">
                  <a:solidFill>
                    <a:srgbClr val="1E9ED1"/>
                  </a:solidFill>
                  <a:latin typeface="汉仪旗黑-55简" panose="00020600040101010101" pitchFamily="18" charset="-122"/>
                  <a:ea typeface="汉仪旗黑-55简" panose="00020600040101010101" pitchFamily="18" charset="-122"/>
                </a:rPr>
                <a:t>化学反应放热</a:t>
              </a:r>
              <a:endParaRPr lang="zh-CN" altLang="en-US" dirty="0">
                <a:solidFill>
                  <a:srgbClr val="1E9ED1"/>
                </a:solidFill>
                <a:latin typeface="汉仪旗黑-55简" panose="00020600040101010101" pitchFamily="18" charset="-122"/>
                <a:ea typeface="汉仪旗黑-55简" panose="00020600040101010101" pitchFamily="18" charset="-122"/>
              </a:endParaRPr>
            </a:p>
          </p:txBody>
        </p:sp>
        <p:sp>
          <p:nvSpPr>
            <p:cNvPr id="27" name="矩形 26"/>
            <p:cNvSpPr/>
            <p:nvPr/>
          </p:nvSpPr>
          <p:spPr>
            <a:xfrm>
              <a:off x="12030" y="9500"/>
              <a:ext cx="5899" cy="87"/>
            </a:xfrm>
            <a:prstGeom prst="rect">
              <a:avLst/>
            </a:prstGeom>
            <a:solidFill>
              <a:srgbClr val="1E9E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5726024" y="1177403"/>
            <a:ext cx="5417594" cy="5417594"/>
            <a:chOff x="5583150" y="948803"/>
            <a:chExt cx="5417594" cy="5417594"/>
          </a:xfrm>
        </p:grpSpPr>
        <p:sp>
          <p:nvSpPr>
            <p:cNvPr id="30" name="任意多边形: 形状 29"/>
            <p:cNvSpPr/>
            <p:nvPr/>
          </p:nvSpPr>
          <p:spPr>
            <a:xfrm>
              <a:off x="6789114" y="2154767"/>
              <a:ext cx="3005666" cy="3005666"/>
            </a:xfrm>
            <a:custGeom>
              <a:avLst/>
              <a:gdLst>
                <a:gd name="connsiteX0" fmla="*/ 0 w 3005666"/>
                <a:gd name="connsiteY0" fmla="*/ 1502833 h 3005666"/>
                <a:gd name="connsiteX1" fmla="*/ 1502833 w 3005666"/>
                <a:gd name="connsiteY1" fmla="*/ 0 h 3005666"/>
                <a:gd name="connsiteX2" fmla="*/ 3005666 w 3005666"/>
                <a:gd name="connsiteY2" fmla="*/ 1502833 h 3005666"/>
                <a:gd name="connsiteX3" fmla="*/ 1502833 w 3005666"/>
                <a:gd name="connsiteY3" fmla="*/ 3005666 h 3005666"/>
                <a:gd name="connsiteX4" fmla="*/ 0 w 3005666"/>
                <a:gd name="connsiteY4" fmla="*/ 1502833 h 3005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5666" h="3005666">
                  <a:moveTo>
                    <a:pt x="0" y="1502833"/>
                  </a:moveTo>
                  <a:cubicBezTo>
                    <a:pt x="0" y="672841"/>
                    <a:pt x="672841" y="0"/>
                    <a:pt x="1502833" y="0"/>
                  </a:cubicBezTo>
                  <a:cubicBezTo>
                    <a:pt x="2332825" y="0"/>
                    <a:pt x="3005666" y="672841"/>
                    <a:pt x="3005666" y="1502833"/>
                  </a:cubicBezTo>
                  <a:cubicBezTo>
                    <a:pt x="3005666" y="2332825"/>
                    <a:pt x="2332825" y="3005666"/>
                    <a:pt x="1502833" y="3005666"/>
                  </a:cubicBezTo>
                  <a:cubicBezTo>
                    <a:pt x="672841" y="3005666"/>
                    <a:pt x="0" y="2332825"/>
                    <a:pt x="0" y="1502833"/>
                  </a:cubicBezTo>
                  <a:close/>
                </a:path>
              </a:pathLst>
            </a:custGeom>
            <a:noFill/>
            <a:ln w="28575">
              <a:solidFill>
                <a:srgbClr val="1E9ED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522720" tIns="522720" rIns="522720" bIns="522720" numCol="1" spcCol="1270" anchor="ctr" anchorCtr="0">
              <a:noAutofit/>
            </a:bodyPr>
            <a:lstStyle/>
            <a:p>
              <a:pPr marL="0" lvl="0" indent="0" algn="ctr" defTabSz="2889250">
                <a:lnSpc>
                  <a:spcPct val="90000"/>
                </a:lnSpc>
                <a:spcBef>
                  <a:spcPct val="0"/>
                </a:spcBef>
                <a:spcAft>
                  <a:spcPct val="35000"/>
                </a:spcAft>
                <a:buNone/>
              </a:pPr>
              <a:endParaRPr lang="zh-CN" altLang="en-US" sz="6500" kern="1200"/>
            </a:p>
          </p:txBody>
        </p:sp>
        <p:sp>
          <p:nvSpPr>
            <p:cNvPr id="31" name="任意多边形: 形状 30"/>
            <p:cNvSpPr/>
            <p:nvPr/>
          </p:nvSpPr>
          <p:spPr>
            <a:xfrm>
              <a:off x="7540531" y="948803"/>
              <a:ext cx="1502833" cy="1502833"/>
            </a:xfrm>
            <a:custGeom>
              <a:avLst/>
              <a:gdLst>
                <a:gd name="connsiteX0" fmla="*/ 0 w 1502833"/>
                <a:gd name="connsiteY0" fmla="*/ 751417 h 1502833"/>
                <a:gd name="connsiteX1" fmla="*/ 751417 w 1502833"/>
                <a:gd name="connsiteY1" fmla="*/ 0 h 1502833"/>
                <a:gd name="connsiteX2" fmla="*/ 1502834 w 1502833"/>
                <a:gd name="connsiteY2" fmla="*/ 751417 h 1502833"/>
                <a:gd name="connsiteX3" fmla="*/ 751417 w 1502833"/>
                <a:gd name="connsiteY3" fmla="*/ 1502834 h 1502833"/>
                <a:gd name="connsiteX4" fmla="*/ 0 w 1502833"/>
                <a:gd name="connsiteY4" fmla="*/ 751417 h 1502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2833" h="1502833">
                  <a:moveTo>
                    <a:pt x="0" y="751417"/>
                  </a:moveTo>
                  <a:cubicBezTo>
                    <a:pt x="0" y="336421"/>
                    <a:pt x="336421" y="0"/>
                    <a:pt x="751417" y="0"/>
                  </a:cubicBezTo>
                  <a:cubicBezTo>
                    <a:pt x="1166413" y="0"/>
                    <a:pt x="1502834" y="336421"/>
                    <a:pt x="1502834" y="751417"/>
                  </a:cubicBezTo>
                  <a:cubicBezTo>
                    <a:pt x="1502834" y="1166413"/>
                    <a:pt x="1166413" y="1502834"/>
                    <a:pt x="751417" y="1502834"/>
                  </a:cubicBezTo>
                  <a:cubicBezTo>
                    <a:pt x="336421" y="1502834"/>
                    <a:pt x="0" y="1166413"/>
                    <a:pt x="0" y="751417"/>
                  </a:cubicBezTo>
                  <a:close/>
                </a:path>
              </a:pathLst>
            </a:custGeom>
            <a:solidFill>
              <a:srgbClr val="1E9ED1">
                <a:alpha val="82000"/>
              </a:srgbClr>
            </a:solidFill>
            <a:ln w="4762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60725" tIns="260725" rIns="260725" bIns="260725" numCol="1" spcCol="1270" anchor="ctr" anchorCtr="0">
              <a:noAutofit/>
            </a:bodyPr>
            <a:lstStyle/>
            <a:p>
              <a:pPr marL="0" lvl="0" indent="0" algn="ctr" defTabSz="1422400">
                <a:lnSpc>
                  <a:spcPct val="90000"/>
                </a:lnSpc>
                <a:spcBef>
                  <a:spcPct val="0"/>
                </a:spcBef>
                <a:spcAft>
                  <a:spcPct val="35000"/>
                </a:spcAft>
                <a:buNone/>
              </a:pPr>
              <a:endParaRPr lang="zh-CN" altLang="en-US" sz="3200" kern="1200"/>
            </a:p>
          </p:txBody>
        </p:sp>
        <p:sp>
          <p:nvSpPr>
            <p:cNvPr id="32" name="任意多边形: 形状 31"/>
            <p:cNvSpPr/>
            <p:nvPr/>
          </p:nvSpPr>
          <p:spPr>
            <a:xfrm>
              <a:off x="9497911" y="2906183"/>
              <a:ext cx="1502833" cy="1502833"/>
            </a:xfrm>
            <a:custGeom>
              <a:avLst/>
              <a:gdLst>
                <a:gd name="connsiteX0" fmla="*/ 0 w 1502833"/>
                <a:gd name="connsiteY0" fmla="*/ 751417 h 1502833"/>
                <a:gd name="connsiteX1" fmla="*/ 751417 w 1502833"/>
                <a:gd name="connsiteY1" fmla="*/ 0 h 1502833"/>
                <a:gd name="connsiteX2" fmla="*/ 1502834 w 1502833"/>
                <a:gd name="connsiteY2" fmla="*/ 751417 h 1502833"/>
                <a:gd name="connsiteX3" fmla="*/ 751417 w 1502833"/>
                <a:gd name="connsiteY3" fmla="*/ 1502834 h 1502833"/>
                <a:gd name="connsiteX4" fmla="*/ 0 w 1502833"/>
                <a:gd name="connsiteY4" fmla="*/ 751417 h 1502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2833" h="1502833">
                  <a:moveTo>
                    <a:pt x="0" y="751417"/>
                  </a:moveTo>
                  <a:cubicBezTo>
                    <a:pt x="0" y="336421"/>
                    <a:pt x="336421" y="0"/>
                    <a:pt x="751417" y="0"/>
                  </a:cubicBezTo>
                  <a:cubicBezTo>
                    <a:pt x="1166413" y="0"/>
                    <a:pt x="1502834" y="336421"/>
                    <a:pt x="1502834" y="751417"/>
                  </a:cubicBezTo>
                  <a:cubicBezTo>
                    <a:pt x="1502834" y="1166413"/>
                    <a:pt x="1166413" y="1502834"/>
                    <a:pt x="751417" y="1502834"/>
                  </a:cubicBezTo>
                  <a:cubicBezTo>
                    <a:pt x="336421" y="1502834"/>
                    <a:pt x="0" y="1166413"/>
                    <a:pt x="0" y="751417"/>
                  </a:cubicBezTo>
                  <a:close/>
                </a:path>
              </a:pathLst>
            </a:custGeom>
            <a:solidFill>
              <a:srgbClr val="1E9ED1">
                <a:alpha val="82000"/>
              </a:srgbClr>
            </a:solidFill>
            <a:ln w="4762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60725" tIns="260725" rIns="260725" bIns="260725" numCol="1" spcCol="1270" anchor="ctr" anchorCtr="0">
              <a:noAutofit/>
            </a:bodyPr>
            <a:lstStyle/>
            <a:p>
              <a:pPr marL="0" lvl="0" indent="0" algn="ctr" defTabSz="1422400">
                <a:lnSpc>
                  <a:spcPct val="90000"/>
                </a:lnSpc>
                <a:spcBef>
                  <a:spcPct val="0"/>
                </a:spcBef>
                <a:spcAft>
                  <a:spcPct val="35000"/>
                </a:spcAft>
                <a:buNone/>
              </a:pPr>
              <a:endParaRPr lang="zh-CN" altLang="en-US" sz="3200" kern="1200"/>
            </a:p>
          </p:txBody>
        </p:sp>
        <p:sp>
          <p:nvSpPr>
            <p:cNvPr id="33" name="任意多边形: 形状 32"/>
            <p:cNvSpPr/>
            <p:nvPr/>
          </p:nvSpPr>
          <p:spPr>
            <a:xfrm>
              <a:off x="7540531" y="4863564"/>
              <a:ext cx="1502833" cy="1502833"/>
            </a:xfrm>
            <a:custGeom>
              <a:avLst/>
              <a:gdLst>
                <a:gd name="connsiteX0" fmla="*/ 0 w 1502833"/>
                <a:gd name="connsiteY0" fmla="*/ 751417 h 1502833"/>
                <a:gd name="connsiteX1" fmla="*/ 751417 w 1502833"/>
                <a:gd name="connsiteY1" fmla="*/ 0 h 1502833"/>
                <a:gd name="connsiteX2" fmla="*/ 1502834 w 1502833"/>
                <a:gd name="connsiteY2" fmla="*/ 751417 h 1502833"/>
                <a:gd name="connsiteX3" fmla="*/ 751417 w 1502833"/>
                <a:gd name="connsiteY3" fmla="*/ 1502834 h 1502833"/>
                <a:gd name="connsiteX4" fmla="*/ 0 w 1502833"/>
                <a:gd name="connsiteY4" fmla="*/ 751417 h 1502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2833" h="1502833">
                  <a:moveTo>
                    <a:pt x="0" y="751417"/>
                  </a:moveTo>
                  <a:cubicBezTo>
                    <a:pt x="0" y="336421"/>
                    <a:pt x="336421" y="0"/>
                    <a:pt x="751417" y="0"/>
                  </a:cubicBezTo>
                  <a:cubicBezTo>
                    <a:pt x="1166413" y="0"/>
                    <a:pt x="1502834" y="336421"/>
                    <a:pt x="1502834" y="751417"/>
                  </a:cubicBezTo>
                  <a:cubicBezTo>
                    <a:pt x="1502834" y="1166413"/>
                    <a:pt x="1166413" y="1502834"/>
                    <a:pt x="751417" y="1502834"/>
                  </a:cubicBezTo>
                  <a:cubicBezTo>
                    <a:pt x="336421" y="1502834"/>
                    <a:pt x="0" y="1166413"/>
                    <a:pt x="0" y="751417"/>
                  </a:cubicBezTo>
                  <a:close/>
                </a:path>
              </a:pathLst>
            </a:custGeom>
            <a:solidFill>
              <a:srgbClr val="1E9ED1">
                <a:alpha val="82000"/>
              </a:srgbClr>
            </a:solidFill>
            <a:ln w="4762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60725" tIns="260725" rIns="260725" bIns="260725" numCol="1" spcCol="1270" anchor="ctr" anchorCtr="0">
              <a:noAutofit/>
            </a:bodyPr>
            <a:lstStyle/>
            <a:p>
              <a:pPr marL="0" lvl="0" indent="0" algn="ctr" defTabSz="1422400">
                <a:lnSpc>
                  <a:spcPct val="90000"/>
                </a:lnSpc>
                <a:spcBef>
                  <a:spcPct val="0"/>
                </a:spcBef>
                <a:spcAft>
                  <a:spcPct val="35000"/>
                </a:spcAft>
                <a:buNone/>
              </a:pPr>
              <a:endParaRPr lang="zh-CN" altLang="en-US" sz="3200" kern="1200"/>
            </a:p>
          </p:txBody>
        </p:sp>
        <p:sp>
          <p:nvSpPr>
            <p:cNvPr id="34" name="任意多边形: 形状 33"/>
            <p:cNvSpPr/>
            <p:nvPr/>
          </p:nvSpPr>
          <p:spPr>
            <a:xfrm>
              <a:off x="5583150" y="2906183"/>
              <a:ext cx="1502833" cy="1502833"/>
            </a:xfrm>
            <a:custGeom>
              <a:avLst/>
              <a:gdLst>
                <a:gd name="connsiteX0" fmla="*/ 0 w 1502833"/>
                <a:gd name="connsiteY0" fmla="*/ 751417 h 1502833"/>
                <a:gd name="connsiteX1" fmla="*/ 751417 w 1502833"/>
                <a:gd name="connsiteY1" fmla="*/ 0 h 1502833"/>
                <a:gd name="connsiteX2" fmla="*/ 1502834 w 1502833"/>
                <a:gd name="connsiteY2" fmla="*/ 751417 h 1502833"/>
                <a:gd name="connsiteX3" fmla="*/ 751417 w 1502833"/>
                <a:gd name="connsiteY3" fmla="*/ 1502834 h 1502833"/>
                <a:gd name="connsiteX4" fmla="*/ 0 w 1502833"/>
                <a:gd name="connsiteY4" fmla="*/ 751417 h 1502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2833" h="1502833">
                  <a:moveTo>
                    <a:pt x="0" y="751417"/>
                  </a:moveTo>
                  <a:cubicBezTo>
                    <a:pt x="0" y="336421"/>
                    <a:pt x="336421" y="0"/>
                    <a:pt x="751417" y="0"/>
                  </a:cubicBezTo>
                  <a:cubicBezTo>
                    <a:pt x="1166413" y="0"/>
                    <a:pt x="1502834" y="336421"/>
                    <a:pt x="1502834" y="751417"/>
                  </a:cubicBezTo>
                  <a:cubicBezTo>
                    <a:pt x="1502834" y="1166413"/>
                    <a:pt x="1166413" y="1502834"/>
                    <a:pt x="751417" y="1502834"/>
                  </a:cubicBezTo>
                  <a:cubicBezTo>
                    <a:pt x="336421" y="1502834"/>
                    <a:pt x="0" y="1166413"/>
                    <a:pt x="0" y="751417"/>
                  </a:cubicBezTo>
                  <a:close/>
                </a:path>
              </a:pathLst>
            </a:custGeom>
            <a:solidFill>
              <a:srgbClr val="1E9ED1">
                <a:alpha val="82000"/>
              </a:srgbClr>
            </a:solidFill>
            <a:ln w="4762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60725" tIns="260725" rIns="260725" bIns="260725" numCol="1" spcCol="1270" anchor="ctr" anchorCtr="0">
              <a:noAutofit/>
            </a:bodyPr>
            <a:lstStyle/>
            <a:p>
              <a:pPr marL="0" lvl="0" indent="0" algn="ctr" defTabSz="1422400">
                <a:lnSpc>
                  <a:spcPct val="90000"/>
                </a:lnSpc>
                <a:spcBef>
                  <a:spcPct val="0"/>
                </a:spcBef>
                <a:spcAft>
                  <a:spcPct val="35000"/>
                </a:spcAft>
                <a:buNone/>
              </a:pPr>
              <a:endParaRPr lang="zh-CN" altLang="en-US" sz="3200" kern="1200"/>
            </a:p>
          </p:txBody>
        </p:sp>
      </p:grpSp>
      <p:sp>
        <p:nvSpPr>
          <p:cNvPr id="21" name="矩形 20"/>
          <p:cNvSpPr/>
          <p:nvPr/>
        </p:nvSpPr>
        <p:spPr>
          <a:xfrm>
            <a:off x="865909" y="1667740"/>
            <a:ext cx="3879273" cy="4932219"/>
          </a:xfrm>
          <a:prstGeom prst="rect">
            <a:avLst/>
          </a:prstGeom>
          <a:solidFill>
            <a:srgbClr val="EE6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灯片编号占位符 5"/>
          <p:cNvSpPr txBox="1"/>
          <p:nvPr/>
        </p:nvSpPr>
        <p:spPr>
          <a:xfrm>
            <a:off x="11483339" y="6424930"/>
            <a:ext cx="510539"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947DC70-7DC9-4C19-BF6D-4CA7B69A19E0}" type="slidenum">
              <a:rPr lang="zh-CN" altLang="en-US" sz="1400" smtClean="0"/>
            </a:fld>
            <a:endParaRPr lang="zh-CN" altLang="en-US" sz="1400"/>
          </a:p>
        </p:txBody>
      </p:sp>
      <p:sp>
        <p:nvSpPr>
          <p:cNvPr id="14" name="文本框 13"/>
          <p:cNvSpPr txBox="1"/>
          <p:nvPr/>
        </p:nvSpPr>
        <p:spPr>
          <a:xfrm>
            <a:off x="1030290" y="845568"/>
            <a:ext cx="3257692" cy="523220"/>
          </a:xfrm>
          <a:prstGeom prst="rect">
            <a:avLst/>
          </a:prstGeom>
          <a:noFill/>
        </p:spPr>
        <p:txBody>
          <a:bodyPr wrap="square">
            <a:spAutoFit/>
          </a:bodyPr>
          <a:lstStyle/>
          <a:p>
            <a:r>
              <a:rPr lang="zh-CN" altLang="en-US" sz="2800" dirty="0">
                <a:solidFill>
                  <a:srgbClr val="1E9ED1"/>
                </a:solidFill>
              </a:rPr>
              <a:t>消防安全基础知识</a:t>
            </a:r>
            <a:endParaRPr lang="zh-CN" altLang="en-US" sz="2800" dirty="0">
              <a:solidFill>
                <a:srgbClr val="1E9ED1"/>
              </a:solidFill>
            </a:endParaRPr>
          </a:p>
        </p:txBody>
      </p:sp>
      <p:sp>
        <p:nvSpPr>
          <p:cNvPr id="15" name="文本框 14"/>
          <p:cNvSpPr txBox="1"/>
          <p:nvPr/>
        </p:nvSpPr>
        <p:spPr>
          <a:xfrm>
            <a:off x="102034" y="790150"/>
            <a:ext cx="659965" cy="523220"/>
          </a:xfrm>
          <a:prstGeom prst="rect">
            <a:avLst/>
          </a:prstGeom>
          <a:noFill/>
        </p:spPr>
        <p:txBody>
          <a:bodyPr wrap="square">
            <a:spAutoFit/>
          </a:bodyPr>
          <a:lstStyle/>
          <a:p>
            <a:pPr algn="ctr"/>
            <a:r>
              <a:rPr lang="en-US" altLang="zh-CN" sz="2800" dirty="0">
                <a:solidFill>
                  <a:schemeClr val="bg1"/>
                </a:solidFill>
              </a:rPr>
              <a:t>01</a:t>
            </a:r>
            <a:endParaRPr lang="zh-CN" altLang="en-US" sz="2800" dirty="0">
              <a:solidFill>
                <a:schemeClr val="bg1"/>
              </a:solidFill>
            </a:endParaRPr>
          </a:p>
        </p:txBody>
      </p:sp>
      <p:sp>
        <p:nvSpPr>
          <p:cNvPr id="24" name="平行四边形 23"/>
          <p:cNvSpPr/>
          <p:nvPr/>
        </p:nvSpPr>
        <p:spPr>
          <a:xfrm>
            <a:off x="4121258" y="790150"/>
            <a:ext cx="2530874" cy="523220"/>
          </a:xfrm>
          <a:prstGeom prst="parallelogram">
            <a:avLst>
              <a:gd name="adj" fmla="val 38328"/>
            </a:avLst>
          </a:prstGeom>
          <a:solidFill>
            <a:srgbClr val="1E9ED1">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1293669" y="2139786"/>
            <a:ext cx="3098222" cy="3570570"/>
            <a:chOff x="1238251" y="1698172"/>
            <a:chExt cx="3098222" cy="3570570"/>
          </a:xfrm>
        </p:grpSpPr>
        <p:sp>
          <p:nvSpPr>
            <p:cNvPr id="8" name="文本框 7"/>
            <p:cNvSpPr txBox="1"/>
            <p:nvPr/>
          </p:nvSpPr>
          <p:spPr>
            <a:xfrm>
              <a:off x="1238251" y="1698172"/>
              <a:ext cx="2606385" cy="1323439"/>
            </a:xfrm>
            <a:prstGeom prst="rect">
              <a:avLst/>
            </a:prstGeom>
            <a:noFill/>
          </p:spPr>
          <p:txBody>
            <a:bodyPr wrap="square">
              <a:spAutoFit/>
            </a:bodyPr>
            <a:lstStyle/>
            <a:p>
              <a:r>
                <a:rPr lang="zh-CN" altLang="en-US" sz="8000" dirty="0">
                  <a:solidFill>
                    <a:schemeClr val="bg1"/>
                  </a:solidFill>
                </a:rPr>
                <a:t>注意</a:t>
              </a:r>
              <a:endParaRPr lang="zh-CN" altLang="en-US" sz="8000" dirty="0">
                <a:solidFill>
                  <a:schemeClr val="bg1"/>
                </a:solidFill>
              </a:endParaRPr>
            </a:p>
          </p:txBody>
        </p:sp>
        <p:sp>
          <p:nvSpPr>
            <p:cNvPr id="17" name="文本框 16"/>
            <p:cNvSpPr txBox="1"/>
            <p:nvPr/>
          </p:nvSpPr>
          <p:spPr>
            <a:xfrm>
              <a:off x="1286742" y="3369055"/>
              <a:ext cx="3049731" cy="1899687"/>
            </a:xfrm>
            <a:prstGeom prst="rect">
              <a:avLst/>
            </a:prstGeom>
            <a:noFill/>
          </p:spPr>
          <p:txBody>
            <a:bodyPr wrap="square">
              <a:spAutoFit/>
            </a:bodyPr>
            <a:lstStyle/>
            <a:p>
              <a:pPr>
                <a:lnSpc>
                  <a:spcPct val="150000"/>
                </a:lnSpc>
              </a:pPr>
              <a:r>
                <a:rPr lang="zh-CN" altLang="en-US" sz="2000" dirty="0">
                  <a:solidFill>
                    <a:schemeClr val="bg1"/>
                  </a:solidFill>
                  <a:latin typeface="汉仪旗黑-55简" panose="00020600040101010101" pitchFamily="18" charset="-122"/>
                  <a:ea typeface="汉仪旗黑-55简" panose="00020600040101010101" pitchFamily="18" charset="-122"/>
                </a:rPr>
                <a:t>并不是上述</a:t>
              </a:r>
              <a:r>
                <a:rPr lang="zh-CN" altLang="en-US" sz="2000" dirty="0">
                  <a:solidFill>
                    <a:schemeClr val="bg1"/>
                  </a:solidFill>
                  <a:latin typeface="汉仪旗黑-55简" panose="00020600040101010101" pitchFamily="18" charset="-122"/>
                  <a:ea typeface="汉仪旗黑-55简" panose="00020600040101010101" pitchFamily="18" charset="-122"/>
                </a:rPr>
                <a:t>三个条件同时存在，就一定会发生燃烧现象，还必须这三个因素相互作用才能发生燃烧。</a:t>
              </a:r>
              <a:endParaRPr lang="zh-CN" altLang="en-US" sz="2000" dirty="0">
                <a:solidFill>
                  <a:schemeClr val="bg1"/>
                </a:solidFill>
                <a:latin typeface="汉仪旗黑-55简" panose="00020600040101010101" pitchFamily="18" charset="-122"/>
                <a:ea typeface="汉仪旗黑-55简" panose="00020600040101010101" pitchFamily="18" charset="-122"/>
              </a:endParaRPr>
            </a:p>
          </p:txBody>
        </p:sp>
      </p:grpSp>
      <p:cxnSp>
        <p:nvCxnSpPr>
          <p:cNvPr id="27" name="直接连接符 26"/>
          <p:cNvCxnSpPr/>
          <p:nvPr/>
        </p:nvCxnSpPr>
        <p:spPr>
          <a:xfrm>
            <a:off x="1427018" y="3642014"/>
            <a:ext cx="83127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7562526" y="3814447"/>
            <a:ext cx="1755869" cy="954107"/>
          </a:xfrm>
          <a:prstGeom prst="rect">
            <a:avLst/>
          </a:prstGeom>
          <a:noFill/>
        </p:spPr>
        <p:txBody>
          <a:bodyPr wrap="square">
            <a:spAutoFit/>
          </a:bodyPr>
          <a:lstStyle/>
          <a:p>
            <a:pPr algn="ctr"/>
            <a:r>
              <a:rPr lang="zh-CN" altLang="en-US" sz="2800" dirty="0">
                <a:solidFill>
                  <a:srgbClr val="EE6D55"/>
                </a:solidFill>
              </a:rPr>
              <a:t>燃烧的</a:t>
            </a:r>
            <a:endParaRPr lang="en-US" altLang="zh-CN" sz="2800" dirty="0">
              <a:solidFill>
                <a:srgbClr val="EE6D55"/>
              </a:solidFill>
            </a:endParaRPr>
          </a:p>
          <a:p>
            <a:pPr algn="ctr"/>
            <a:r>
              <a:rPr lang="zh-CN" altLang="en-US" sz="2800" dirty="0">
                <a:solidFill>
                  <a:srgbClr val="EE6D55"/>
                </a:solidFill>
              </a:rPr>
              <a:t>充分条件</a:t>
            </a:r>
            <a:endParaRPr lang="zh-CN" altLang="en-US" sz="2800" dirty="0">
              <a:solidFill>
                <a:srgbClr val="EE6D55"/>
              </a:solidFill>
            </a:endParaRPr>
          </a:p>
        </p:txBody>
      </p:sp>
      <p:sp>
        <p:nvSpPr>
          <p:cNvPr id="37" name="文本框 36"/>
          <p:cNvSpPr txBox="1"/>
          <p:nvPr/>
        </p:nvSpPr>
        <p:spPr>
          <a:xfrm>
            <a:off x="5753485" y="3508992"/>
            <a:ext cx="1502833" cy="766813"/>
          </a:xfrm>
          <a:prstGeom prst="rect">
            <a:avLst/>
          </a:prstGeom>
          <a:noFill/>
        </p:spPr>
        <p:txBody>
          <a:bodyPr wrap="square">
            <a:spAutoFit/>
          </a:bodyPr>
          <a:lstStyle/>
          <a:p>
            <a:pPr algn="ctr">
              <a:lnSpc>
                <a:spcPct val="125000"/>
              </a:lnSpc>
            </a:pPr>
            <a:r>
              <a:rPr lang="zh-CN" altLang="en-US" dirty="0">
                <a:solidFill>
                  <a:schemeClr val="bg1"/>
                </a:solidFill>
                <a:latin typeface="汉仪旗黑-55简" panose="00020600040101010101" pitchFamily="18" charset="-122"/>
                <a:ea typeface="汉仪旗黑-55简" panose="00020600040101010101" pitchFamily="18" charset="-122"/>
              </a:rPr>
              <a:t>可燃物要有一定数量</a:t>
            </a:r>
            <a:endParaRPr lang="zh-CN" altLang="en-US" dirty="0">
              <a:solidFill>
                <a:schemeClr val="bg1"/>
              </a:solidFill>
              <a:latin typeface="汉仪旗黑-55简" panose="00020600040101010101" pitchFamily="18" charset="-122"/>
              <a:ea typeface="汉仪旗黑-55简" panose="00020600040101010101" pitchFamily="18" charset="-122"/>
            </a:endParaRPr>
          </a:p>
        </p:txBody>
      </p:sp>
      <p:sp>
        <p:nvSpPr>
          <p:cNvPr id="38" name="文本框 37"/>
          <p:cNvSpPr txBox="1"/>
          <p:nvPr/>
        </p:nvSpPr>
        <p:spPr>
          <a:xfrm>
            <a:off x="9640785" y="3508992"/>
            <a:ext cx="1502833" cy="766813"/>
          </a:xfrm>
          <a:prstGeom prst="rect">
            <a:avLst/>
          </a:prstGeom>
          <a:noFill/>
        </p:spPr>
        <p:txBody>
          <a:bodyPr wrap="square">
            <a:spAutoFit/>
          </a:bodyPr>
          <a:lstStyle/>
          <a:p>
            <a:pPr algn="ctr">
              <a:lnSpc>
                <a:spcPct val="125000"/>
              </a:lnSpc>
            </a:pPr>
            <a:r>
              <a:rPr lang="zh-CN" altLang="en-US" dirty="0">
                <a:solidFill>
                  <a:schemeClr val="bg1"/>
                </a:solidFill>
                <a:latin typeface="汉仪旗黑-55简" panose="00020600040101010101" pitchFamily="18" charset="-122"/>
                <a:ea typeface="汉仪旗黑-55简" panose="00020600040101010101" pitchFamily="18" charset="-122"/>
              </a:rPr>
              <a:t>助燃物要有一定浓度</a:t>
            </a:r>
            <a:endParaRPr lang="zh-CN" altLang="en-US" dirty="0">
              <a:solidFill>
                <a:schemeClr val="bg1"/>
              </a:solidFill>
              <a:latin typeface="汉仪旗黑-55简" panose="00020600040101010101" pitchFamily="18" charset="-122"/>
              <a:ea typeface="汉仪旗黑-55简" panose="00020600040101010101" pitchFamily="18" charset="-122"/>
            </a:endParaRPr>
          </a:p>
        </p:txBody>
      </p:sp>
      <p:sp>
        <p:nvSpPr>
          <p:cNvPr id="39" name="文本框 38"/>
          <p:cNvSpPr txBox="1"/>
          <p:nvPr/>
        </p:nvSpPr>
        <p:spPr>
          <a:xfrm>
            <a:off x="7683405" y="1575252"/>
            <a:ext cx="1502833" cy="766813"/>
          </a:xfrm>
          <a:prstGeom prst="rect">
            <a:avLst/>
          </a:prstGeom>
          <a:noFill/>
        </p:spPr>
        <p:txBody>
          <a:bodyPr wrap="square">
            <a:spAutoFit/>
          </a:bodyPr>
          <a:lstStyle/>
          <a:p>
            <a:pPr algn="ctr">
              <a:lnSpc>
                <a:spcPct val="125000"/>
              </a:lnSpc>
            </a:pPr>
            <a:r>
              <a:rPr lang="zh-CN" altLang="en-US" dirty="0">
                <a:solidFill>
                  <a:schemeClr val="bg1"/>
                </a:solidFill>
                <a:latin typeface="汉仪旗黑-55简" panose="00020600040101010101" pitchFamily="18" charset="-122"/>
                <a:ea typeface="汉仪旗黑-55简" panose="00020600040101010101" pitchFamily="18" charset="-122"/>
              </a:rPr>
              <a:t>点火源要有一定能量</a:t>
            </a:r>
            <a:endParaRPr lang="zh-CN" altLang="en-US" dirty="0">
              <a:solidFill>
                <a:schemeClr val="bg1"/>
              </a:solidFill>
              <a:latin typeface="汉仪旗黑-55简" panose="00020600040101010101" pitchFamily="18" charset="-122"/>
              <a:ea typeface="汉仪旗黑-55简" panose="00020600040101010101" pitchFamily="18" charset="-122"/>
            </a:endParaRPr>
          </a:p>
        </p:txBody>
      </p:sp>
      <p:sp>
        <p:nvSpPr>
          <p:cNvPr id="40" name="文本框 39"/>
          <p:cNvSpPr txBox="1"/>
          <p:nvPr/>
        </p:nvSpPr>
        <p:spPr>
          <a:xfrm>
            <a:off x="7683404" y="5474586"/>
            <a:ext cx="1502833" cy="766813"/>
          </a:xfrm>
          <a:prstGeom prst="rect">
            <a:avLst/>
          </a:prstGeom>
          <a:noFill/>
        </p:spPr>
        <p:txBody>
          <a:bodyPr wrap="square">
            <a:spAutoFit/>
          </a:bodyPr>
          <a:lstStyle/>
          <a:p>
            <a:pPr algn="ctr">
              <a:lnSpc>
                <a:spcPct val="125000"/>
              </a:lnSpc>
            </a:pPr>
            <a:r>
              <a:rPr lang="zh-CN" altLang="en-US" dirty="0">
                <a:solidFill>
                  <a:schemeClr val="bg1"/>
                </a:solidFill>
                <a:latin typeface="汉仪旗黑-55简" panose="00020600040101010101" pitchFamily="18" charset="-122"/>
                <a:ea typeface="汉仪旗黑-55简" panose="00020600040101010101" pitchFamily="18" charset="-122"/>
              </a:rPr>
              <a:t>未受抑制的链式反应</a:t>
            </a:r>
            <a:endParaRPr lang="zh-CN" altLang="en-US" dirty="0">
              <a:solidFill>
                <a:schemeClr val="bg1"/>
              </a:solidFill>
              <a:latin typeface="汉仪旗黑-55简" panose="00020600040101010101" pitchFamily="18" charset="-122"/>
              <a:ea typeface="汉仪旗黑-55简" panose="00020600040101010101" pitchFamily="18" charset="-122"/>
            </a:endParaRPr>
          </a:p>
        </p:txBody>
      </p:sp>
      <p:pic>
        <p:nvPicPr>
          <p:cNvPr id="44" name="图片 43"/>
          <p:cNvPicPr>
            <a:picLocks noChangeAspect="1"/>
          </p:cNvPicPr>
          <p:nvPr/>
        </p:nvPicPr>
        <p:blipFill>
          <a:blip r:embed="rId1"/>
          <a:stretch>
            <a:fillRect/>
          </a:stretch>
        </p:blipFill>
        <p:spPr>
          <a:xfrm>
            <a:off x="7683403" y="2770411"/>
            <a:ext cx="1428211" cy="931681"/>
          </a:xfrm>
          <a:prstGeom prst="rect">
            <a:avLst/>
          </a:prstGeom>
        </p:spPr>
      </p:pic>
      <p:sp>
        <p:nvSpPr>
          <p:cNvPr id="2" name="文本框 1"/>
          <p:cNvSpPr txBox="1"/>
          <p:nvPr/>
        </p:nvSpPr>
        <p:spPr>
          <a:xfrm>
            <a:off x="4549156" y="890377"/>
            <a:ext cx="1750044" cy="369332"/>
          </a:xfrm>
          <a:prstGeom prst="rect">
            <a:avLst/>
          </a:prstGeom>
          <a:noFill/>
        </p:spPr>
        <p:txBody>
          <a:bodyPr wrap="square">
            <a:spAutoFit/>
          </a:bodyPr>
          <a:lstStyle/>
          <a:p>
            <a:r>
              <a:rPr lang="en-US" altLang="zh-CN" dirty="0"/>
              <a:t>1.</a:t>
            </a:r>
            <a:r>
              <a:rPr lang="zh-CN" altLang="en-US" dirty="0"/>
              <a:t>燃烧与火灾</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txBox="1"/>
          <p:nvPr/>
        </p:nvSpPr>
        <p:spPr>
          <a:xfrm>
            <a:off x="11483339" y="6424930"/>
            <a:ext cx="510539"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947DC70-7DC9-4C19-BF6D-4CA7B69A19E0}" type="slidenum">
              <a:rPr lang="zh-CN" altLang="en-US" sz="1400" smtClean="0"/>
            </a:fld>
            <a:endParaRPr lang="zh-CN" altLang="en-US" sz="1400"/>
          </a:p>
        </p:txBody>
      </p:sp>
      <p:sp>
        <p:nvSpPr>
          <p:cNvPr id="14" name="文本框 13"/>
          <p:cNvSpPr txBox="1"/>
          <p:nvPr/>
        </p:nvSpPr>
        <p:spPr>
          <a:xfrm>
            <a:off x="1030290" y="874143"/>
            <a:ext cx="3257692" cy="523220"/>
          </a:xfrm>
          <a:prstGeom prst="rect">
            <a:avLst/>
          </a:prstGeom>
          <a:noFill/>
        </p:spPr>
        <p:txBody>
          <a:bodyPr wrap="square">
            <a:spAutoFit/>
          </a:bodyPr>
          <a:lstStyle/>
          <a:p>
            <a:r>
              <a:rPr lang="zh-CN" altLang="en-US" sz="2800" dirty="0">
                <a:solidFill>
                  <a:srgbClr val="1E9ED1"/>
                </a:solidFill>
              </a:rPr>
              <a:t>消防安全基础知识</a:t>
            </a:r>
            <a:endParaRPr lang="zh-CN" altLang="en-US" sz="2800" dirty="0">
              <a:solidFill>
                <a:srgbClr val="1E9ED1"/>
              </a:solidFill>
            </a:endParaRPr>
          </a:p>
        </p:txBody>
      </p:sp>
      <p:sp>
        <p:nvSpPr>
          <p:cNvPr id="15" name="文本框 14"/>
          <p:cNvSpPr txBox="1"/>
          <p:nvPr/>
        </p:nvSpPr>
        <p:spPr>
          <a:xfrm>
            <a:off x="102034" y="818725"/>
            <a:ext cx="659965" cy="523220"/>
          </a:xfrm>
          <a:prstGeom prst="rect">
            <a:avLst/>
          </a:prstGeom>
          <a:noFill/>
        </p:spPr>
        <p:txBody>
          <a:bodyPr wrap="square">
            <a:spAutoFit/>
          </a:bodyPr>
          <a:lstStyle/>
          <a:p>
            <a:pPr algn="ctr"/>
            <a:r>
              <a:rPr lang="en-US" altLang="zh-CN" sz="2800" dirty="0">
                <a:solidFill>
                  <a:schemeClr val="bg1"/>
                </a:solidFill>
              </a:rPr>
              <a:t>01</a:t>
            </a:r>
            <a:endParaRPr lang="zh-CN" altLang="en-US" sz="2800" dirty="0">
              <a:solidFill>
                <a:schemeClr val="bg1"/>
              </a:solidFill>
            </a:endParaRPr>
          </a:p>
        </p:txBody>
      </p:sp>
      <p:sp>
        <p:nvSpPr>
          <p:cNvPr id="24" name="平行四边形 23"/>
          <p:cNvSpPr/>
          <p:nvPr/>
        </p:nvSpPr>
        <p:spPr>
          <a:xfrm>
            <a:off x="4121258" y="818725"/>
            <a:ext cx="2530874" cy="523220"/>
          </a:xfrm>
          <a:prstGeom prst="parallelogram">
            <a:avLst>
              <a:gd name="adj" fmla="val 38328"/>
            </a:avLst>
          </a:prstGeom>
          <a:solidFill>
            <a:srgbClr val="1E9ED1">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4393591" y="2434184"/>
            <a:ext cx="864870" cy="830997"/>
          </a:xfrm>
          <a:prstGeom prst="rect">
            <a:avLst/>
          </a:prstGeom>
          <a:noFill/>
        </p:spPr>
        <p:txBody>
          <a:bodyPr wrap="square">
            <a:spAutoFit/>
          </a:bodyPr>
          <a:lstStyle/>
          <a:p>
            <a:pPr algn="ctr"/>
            <a:r>
              <a:rPr lang="en-US" altLang="zh-CN" sz="2400" dirty="0">
                <a:solidFill>
                  <a:schemeClr val="bg1"/>
                </a:solidFill>
                <a:latin typeface="+mn-ea"/>
              </a:rPr>
              <a:t>A</a:t>
            </a:r>
            <a:r>
              <a:rPr lang="zh-CN" altLang="en-US" sz="2400" dirty="0">
                <a:solidFill>
                  <a:schemeClr val="bg1"/>
                </a:solidFill>
                <a:latin typeface="+mn-ea"/>
              </a:rPr>
              <a:t>类</a:t>
            </a:r>
            <a:endParaRPr lang="en-US" altLang="zh-CN" sz="2400" dirty="0">
              <a:solidFill>
                <a:schemeClr val="bg1"/>
              </a:solidFill>
              <a:latin typeface="+mn-ea"/>
            </a:endParaRPr>
          </a:p>
          <a:p>
            <a:pPr algn="ctr"/>
            <a:r>
              <a:rPr lang="zh-CN" altLang="en-US" sz="2400" dirty="0">
                <a:solidFill>
                  <a:schemeClr val="bg1"/>
                </a:solidFill>
                <a:latin typeface="+mn-ea"/>
              </a:rPr>
              <a:t>火灾</a:t>
            </a:r>
            <a:endParaRPr lang="zh-CN" altLang="en-US" sz="2400" dirty="0">
              <a:solidFill>
                <a:schemeClr val="bg1"/>
              </a:solidFill>
              <a:latin typeface="+mn-ea"/>
            </a:endParaRPr>
          </a:p>
        </p:txBody>
      </p:sp>
      <p:sp>
        <p:nvSpPr>
          <p:cNvPr id="30" name="文本框 29"/>
          <p:cNvSpPr txBox="1"/>
          <p:nvPr/>
        </p:nvSpPr>
        <p:spPr>
          <a:xfrm>
            <a:off x="6933539" y="2429968"/>
            <a:ext cx="864870" cy="830997"/>
          </a:xfrm>
          <a:prstGeom prst="rect">
            <a:avLst/>
          </a:prstGeom>
          <a:noFill/>
        </p:spPr>
        <p:txBody>
          <a:bodyPr wrap="square">
            <a:spAutoFit/>
          </a:bodyPr>
          <a:lstStyle/>
          <a:p>
            <a:pPr algn="ctr"/>
            <a:r>
              <a:rPr lang="en-US" altLang="zh-CN" sz="2400" dirty="0">
                <a:solidFill>
                  <a:schemeClr val="bg1"/>
                </a:solidFill>
                <a:latin typeface="+mn-ea"/>
              </a:rPr>
              <a:t>B</a:t>
            </a:r>
            <a:r>
              <a:rPr lang="zh-CN" altLang="en-US" sz="2400" dirty="0">
                <a:solidFill>
                  <a:schemeClr val="bg1"/>
                </a:solidFill>
                <a:latin typeface="+mn-ea"/>
              </a:rPr>
              <a:t>类</a:t>
            </a:r>
            <a:endParaRPr lang="en-US" altLang="zh-CN" sz="2400" dirty="0">
              <a:solidFill>
                <a:schemeClr val="bg1"/>
              </a:solidFill>
              <a:latin typeface="+mn-ea"/>
            </a:endParaRPr>
          </a:p>
          <a:p>
            <a:pPr algn="ctr"/>
            <a:r>
              <a:rPr lang="zh-CN" altLang="en-US" sz="2400" dirty="0">
                <a:solidFill>
                  <a:schemeClr val="bg1"/>
                </a:solidFill>
                <a:latin typeface="+mn-ea"/>
              </a:rPr>
              <a:t>火灾</a:t>
            </a:r>
            <a:endParaRPr lang="zh-CN" altLang="en-US" sz="2400" dirty="0">
              <a:solidFill>
                <a:schemeClr val="bg1"/>
              </a:solidFill>
              <a:latin typeface="+mn-ea"/>
            </a:endParaRPr>
          </a:p>
        </p:txBody>
      </p:sp>
      <p:sp>
        <p:nvSpPr>
          <p:cNvPr id="31" name="文本框 30"/>
          <p:cNvSpPr txBox="1"/>
          <p:nvPr/>
        </p:nvSpPr>
        <p:spPr>
          <a:xfrm>
            <a:off x="4403228" y="4399658"/>
            <a:ext cx="864870" cy="830997"/>
          </a:xfrm>
          <a:prstGeom prst="rect">
            <a:avLst/>
          </a:prstGeom>
          <a:noFill/>
        </p:spPr>
        <p:txBody>
          <a:bodyPr wrap="square">
            <a:spAutoFit/>
          </a:bodyPr>
          <a:lstStyle/>
          <a:p>
            <a:pPr algn="ctr"/>
            <a:r>
              <a:rPr lang="en-US" altLang="zh-CN" sz="2400" dirty="0">
                <a:solidFill>
                  <a:schemeClr val="bg1"/>
                </a:solidFill>
                <a:latin typeface="+mn-ea"/>
              </a:rPr>
              <a:t>D</a:t>
            </a:r>
            <a:r>
              <a:rPr lang="zh-CN" altLang="en-US" sz="2400" dirty="0">
                <a:solidFill>
                  <a:schemeClr val="bg1"/>
                </a:solidFill>
                <a:latin typeface="+mn-ea"/>
              </a:rPr>
              <a:t>类</a:t>
            </a:r>
            <a:endParaRPr lang="en-US" altLang="zh-CN" sz="2400" dirty="0">
              <a:solidFill>
                <a:schemeClr val="bg1"/>
              </a:solidFill>
              <a:latin typeface="+mn-ea"/>
            </a:endParaRPr>
          </a:p>
          <a:p>
            <a:pPr algn="ctr"/>
            <a:r>
              <a:rPr lang="zh-CN" altLang="en-US" sz="2400" dirty="0">
                <a:solidFill>
                  <a:schemeClr val="bg1"/>
                </a:solidFill>
                <a:latin typeface="+mn-ea"/>
              </a:rPr>
              <a:t>火灾</a:t>
            </a:r>
            <a:endParaRPr lang="zh-CN" altLang="en-US" sz="2400" dirty="0">
              <a:solidFill>
                <a:schemeClr val="bg1"/>
              </a:solidFill>
              <a:latin typeface="+mn-ea"/>
            </a:endParaRPr>
          </a:p>
        </p:txBody>
      </p:sp>
      <p:sp>
        <p:nvSpPr>
          <p:cNvPr id="32" name="文本框 31"/>
          <p:cNvSpPr txBox="1"/>
          <p:nvPr/>
        </p:nvSpPr>
        <p:spPr>
          <a:xfrm>
            <a:off x="6805305" y="4399658"/>
            <a:ext cx="864870" cy="830997"/>
          </a:xfrm>
          <a:prstGeom prst="rect">
            <a:avLst/>
          </a:prstGeom>
          <a:noFill/>
        </p:spPr>
        <p:txBody>
          <a:bodyPr wrap="square">
            <a:spAutoFit/>
          </a:bodyPr>
          <a:lstStyle/>
          <a:p>
            <a:pPr algn="ctr"/>
            <a:r>
              <a:rPr lang="en-US" altLang="zh-CN" sz="2400" dirty="0">
                <a:solidFill>
                  <a:schemeClr val="bg1"/>
                </a:solidFill>
                <a:latin typeface="+mn-ea"/>
              </a:rPr>
              <a:t>C</a:t>
            </a:r>
            <a:r>
              <a:rPr lang="zh-CN" altLang="en-US" sz="2400" dirty="0">
                <a:solidFill>
                  <a:schemeClr val="bg1"/>
                </a:solidFill>
                <a:latin typeface="+mn-ea"/>
              </a:rPr>
              <a:t>类</a:t>
            </a:r>
            <a:endParaRPr lang="en-US" altLang="zh-CN" sz="2400" dirty="0">
              <a:solidFill>
                <a:schemeClr val="bg1"/>
              </a:solidFill>
              <a:latin typeface="+mn-ea"/>
            </a:endParaRPr>
          </a:p>
          <a:p>
            <a:pPr algn="ctr"/>
            <a:r>
              <a:rPr lang="zh-CN" altLang="en-US" sz="2400" dirty="0">
                <a:solidFill>
                  <a:schemeClr val="bg1"/>
                </a:solidFill>
                <a:latin typeface="+mn-ea"/>
              </a:rPr>
              <a:t>火灾</a:t>
            </a:r>
            <a:endParaRPr lang="zh-CN" altLang="en-US" sz="2400" dirty="0">
              <a:solidFill>
                <a:schemeClr val="bg1"/>
              </a:solidFill>
              <a:latin typeface="+mn-ea"/>
            </a:endParaRPr>
          </a:p>
        </p:txBody>
      </p:sp>
      <p:sp>
        <p:nvSpPr>
          <p:cNvPr id="2" name="文本框 1"/>
          <p:cNvSpPr txBox="1"/>
          <p:nvPr/>
        </p:nvSpPr>
        <p:spPr>
          <a:xfrm>
            <a:off x="4549156" y="918952"/>
            <a:ext cx="2102976" cy="369332"/>
          </a:xfrm>
          <a:prstGeom prst="rect">
            <a:avLst/>
          </a:prstGeom>
          <a:noFill/>
        </p:spPr>
        <p:txBody>
          <a:bodyPr wrap="square">
            <a:spAutoFit/>
          </a:bodyPr>
          <a:lstStyle/>
          <a:p>
            <a:r>
              <a:rPr lang="en-US" altLang="zh-CN" dirty="0"/>
              <a:t>2.</a:t>
            </a:r>
            <a:r>
              <a:rPr lang="zh-CN" altLang="en-US" dirty="0"/>
              <a:t>火灾的分类</a:t>
            </a:r>
            <a:endParaRPr lang="zh-CN" altLang="en-US" dirty="0"/>
          </a:p>
        </p:txBody>
      </p:sp>
      <p:pic>
        <p:nvPicPr>
          <p:cNvPr id="3" name="图片 2"/>
          <p:cNvPicPr>
            <a:picLocks noChangeAspect="1"/>
          </p:cNvPicPr>
          <p:nvPr/>
        </p:nvPicPr>
        <p:blipFill>
          <a:blip r:embed="rId1"/>
          <a:stretch>
            <a:fillRect/>
          </a:stretch>
        </p:blipFill>
        <p:spPr>
          <a:xfrm>
            <a:off x="762000" y="2430145"/>
            <a:ext cx="11149965" cy="4109720"/>
          </a:xfrm>
          <a:prstGeom prst="rect">
            <a:avLst/>
          </a:prstGeom>
        </p:spPr>
      </p:pic>
      <p:sp>
        <p:nvSpPr>
          <p:cNvPr id="11" name="文本框 10"/>
          <p:cNvSpPr txBox="1"/>
          <p:nvPr/>
        </p:nvSpPr>
        <p:spPr>
          <a:xfrm>
            <a:off x="4064000" y="1604010"/>
            <a:ext cx="4064000" cy="829945"/>
          </a:xfrm>
          <a:prstGeom prst="rect">
            <a:avLst/>
          </a:prstGeom>
          <a:noFill/>
        </p:spPr>
        <p:txBody>
          <a:bodyPr wrap="square" rtlCol="0">
            <a:spAutoFit/>
          </a:bodyPr>
          <a:p>
            <a:pPr algn="ctr"/>
            <a:r>
              <a:rPr lang="zh-CN" altLang="en-US" sz="4800">
                <a:solidFill>
                  <a:srgbClr val="EE6D55"/>
                </a:solidFill>
              </a:rPr>
              <a:t>按可燃物类</a:t>
            </a:r>
            <a:endParaRPr lang="zh-CN" altLang="en-US" sz="4800">
              <a:solidFill>
                <a:srgbClr val="EE6D55"/>
              </a:solidFill>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txBox="1"/>
          <p:nvPr/>
        </p:nvSpPr>
        <p:spPr>
          <a:xfrm>
            <a:off x="11483339" y="6424930"/>
            <a:ext cx="510539"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947DC70-7DC9-4C19-BF6D-4CA7B69A19E0}" type="slidenum">
              <a:rPr lang="zh-CN" altLang="en-US" sz="1400" smtClean="0"/>
            </a:fld>
            <a:endParaRPr lang="zh-CN" altLang="en-US" sz="1400"/>
          </a:p>
        </p:txBody>
      </p:sp>
      <p:sp>
        <p:nvSpPr>
          <p:cNvPr id="14" name="文本框 13"/>
          <p:cNvSpPr txBox="1"/>
          <p:nvPr/>
        </p:nvSpPr>
        <p:spPr>
          <a:xfrm>
            <a:off x="1030290" y="883668"/>
            <a:ext cx="3257692" cy="523220"/>
          </a:xfrm>
          <a:prstGeom prst="rect">
            <a:avLst/>
          </a:prstGeom>
          <a:noFill/>
        </p:spPr>
        <p:txBody>
          <a:bodyPr wrap="square">
            <a:spAutoFit/>
          </a:bodyPr>
          <a:lstStyle/>
          <a:p>
            <a:r>
              <a:rPr lang="zh-CN" altLang="en-US" sz="2800" dirty="0">
                <a:solidFill>
                  <a:srgbClr val="1E9ED1"/>
                </a:solidFill>
              </a:rPr>
              <a:t>消防安全基础知识</a:t>
            </a:r>
            <a:endParaRPr lang="zh-CN" altLang="en-US" sz="2800" dirty="0">
              <a:solidFill>
                <a:srgbClr val="1E9ED1"/>
              </a:solidFill>
            </a:endParaRPr>
          </a:p>
        </p:txBody>
      </p:sp>
      <p:sp>
        <p:nvSpPr>
          <p:cNvPr id="15" name="文本框 14"/>
          <p:cNvSpPr txBox="1"/>
          <p:nvPr/>
        </p:nvSpPr>
        <p:spPr>
          <a:xfrm>
            <a:off x="102034" y="828250"/>
            <a:ext cx="659965" cy="523220"/>
          </a:xfrm>
          <a:prstGeom prst="rect">
            <a:avLst/>
          </a:prstGeom>
          <a:noFill/>
        </p:spPr>
        <p:txBody>
          <a:bodyPr wrap="square">
            <a:spAutoFit/>
          </a:bodyPr>
          <a:lstStyle/>
          <a:p>
            <a:pPr algn="ctr"/>
            <a:r>
              <a:rPr lang="en-US" altLang="zh-CN" sz="2800" dirty="0">
                <a:solidFill>
                  <a:schemeClr val="bg1"/>
                </a:solidFill>
              </a:rPr>
              <a:t>01</a:t>
            </a:r>
            <a:endParaRPr lang="zh-CN" altLang="en-US" sz="2800" dirty="0">
              <a:solidFill>
                <a:schemeClr val="bg1"/>
              </a:solidFill>
            </a:endParaRPr>
          </a:p>
        </p:txBody>
      </p:sp>
      <p:sp>
        <p:nvSpPr>
          <p:cNvPr id="24" name="平行四边形 23"/>
          <p:cNvSpPr/>
          <p:nvPr/>
        </p:nvSpPr>
        <p:spPr>
          <a:xfrm>
            <a:off x="4121258" y="828250"/>
            <a:ext cx="2530874" cy="523220"/>
          </a:xfrm>
          <a:prstGeom prst="parallelogram">
            <a:avLst>
              <a:gd name="adj" fmla="val 38328"/>
            </a:avLst>
          </a:prstGeom>
          <a:solidFill>
            <a:srgbClr val="1E9ED1">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4549156" y="928477"/>
            <a:ext cx="2102976" cy="369332"/>
          </a:xfrm>
          <a:prstGeom prst="rect">
            <a:avLst/>
          </a:prstGeom>
          <a:noFill/>
        </p:spPr>
        <p:txBody>
          <a:bodyPr wrap="square">
            <a:spAutoFit/>
          </a:bodyPr>
          <a:lstStyle/>
          <a:p>
            <a:r>
              <a:rPr lang="en-US" altLang="zh-CN" dirty="0"/>
              <a:t>2.</a:t>
            </a:r>
            <a:r>
              <a:rPr lang="zh-CN" altLang="en-US" dirty="0"/>
              <a:t>火灾的分类</a:t>
            </a:r>
            <a:endParaRPr lang="zh-CN" altLang="en-US" dirty="0"/>
          </a:p>
        </p:txBody>
      </p:sp>
      <p:sp>
        <p:nvSpPr>
          <p:cNvPr id="6" name="文本框 5"/>
          <p:cNvSpPr txBox="1"/>
          <p:nvPr/>
        </p:nvSpPr>
        <p:spPr>
          <a:xfrm rot="17894280">
            <a:off x="-676910" y="3074035"/>
            <a:ext cx="4639945" cy="645160"/>
          </a:xfrm>
          <a:prstGeom prst="rect">
            <a:avLst/>
          </a:prstGeom>
          <a:noFill/>
        </p:spPr>
        <p:txBody>
          <a:bodyPr wrap="square">
            <a:spAutoFit/>
          </a:bodyPr>
          <a:lstStyle/>
          <a:p>
            <a:pPr algn="ctr"/>
            <a:r>
              <a:rPr lang="zh-CN" altLang="en-US" sz="3600" dirty="0">
                <a:solidFill>
                  <a:srgbClr val="EE6D55"/>
                </a:solidFill>
              </a:rPr>
              <a:t>按火灾等级分类：</a:t>
            </a:r>
            <a:endParaRPr lang="zh-CN" altLang="en-US" sz="3600" dirty="0">
              <a:solidFill>
                <a:srgbClr val="EE6D55"/>
              </a:solidFill>
            </a:endParaRPr>
          </a:p>
        </p:txBody>
      </p:sp>
      <p:grpSp>
        <p:nvGrpSpPr>
          <p:cNvPr id="48" name="Group 4"/>
          <p:cNvGrpSpPr>
            <a:grpSpLocks noChangeAspect="1"/>
          </p:cNvGrpSpPr>
          <p:nvPr/>
        </p:nvGrpSpPr>
        <p:grpSpPr bwMode="auto">
          <a:xfrm>
            <a:off x="554674" y="1361853"/>
            <a:ext cx="5377151" cy="4926062"/>
            <a:chOff x="335" y="620"/>
            <a:chExt cx="3743" cy="3429"/>
          </a:xfrm>
        </p:grpSpPr>
        <p:sp>
          <p:nvSpPr>
            <p:cNvPr id="50" name="Freeform 5"/>
            <p:cNvSpPr/>
            <p:nvPr/>
          </p:nvSpPr>
          <p:spPr bwMode="auto">
            <a:xfrm>
              <a:off x="1606" y="620"/>
              <a:ext cx="1202" cy="1138"/>
            </a:xfrm>
            <a:custGeom>
              <a:avLst/>
              <a:gdLst>
                <a:gd name="T0" fmla="*/ 253 w 506"/>
                <a:gd name="T1" fmla="*/ 0 h 479"/>
                <a:gd name="T2" fmla="*/ 495 w 506"/>
                <a:gd name="T3" fmla="*/ 436 h 479"/>
                <a:gd name="T4" fmla="*/ 469 w 506"/>
                <a:gd name="T5" fmla="*/ 479 h 479"/>
                <a:gd name="T6" fmla="*/ 37 w 506"/>
                <a:gd name="T7" fmla="*/ 479 h 479"/>
                <a:gd name="T8" fmla="*/ 11 w 506"/>
                <a:gd name="T9" fmla="*/ 436 h 479"/>
                <a:gd name="T10" fmla="*/ 253 w 506"/>
                <a:gd name="T11" fmla="*/ 0 h 479"/>
                <a:gd name="T12" fmla="*/ 253 w 506"/>
                <a:gd name="T13" fmla="*/ 0 h 479"/>
              </a:gdLst>
              <a:ahLst/>
              <a:cxnLst>
                <a:cxn ang="0">
                  <a:pos x="T0" y="T1"/>
                </a:cxn>
                <a:cxn ang="0">
                  <a:pos x="T2" y="T3"/>
                </a:cxn>
                <a:cxn ang="0">
                  <a:pos x="T4" y="T5"/>
                </a:cxn>
                <a:cxn ang="0">
                  <a:pos x="T6" y="T7"/>
                </a:cxn>
                <a:cxn ang="0">
                  <a:pos x="T8" y="T9"/>
                </a:cxn>
                <a:cxn ang="0">
                  <a:pos x="T10" y="T11"/>
                </a:cxn>
                <a:cxn ang="0">
                  <a:pos x="T12" y="T13"/>
                </a:cxn>
              </a:cxnLst>
              <a:rect l="0" t="0" r="r" b="b"/>
              <a:pathLst>
                <a:path w="506" h="479">
                  <a:moveTo>
                    <a:pt x="253" y="0"/>
                  </a:moveTo>
                  <a:cubicBezTo>
                    <a:pt x="495" y="436"/>
                    <a:pt x="495" y="436"/>
                    <a:pt x="495" y="436"/>
                  </a:cubicBezTo>
                  <a:cubicBezTo>
                    <a:pt x="506" y="455"/>
                    <a:pt x="492" y="479"/>
                    <a:pt x="469" y="479"/>
                  </a:cubicBezTo>
                  <a:cubicBezTo>
                    <a:pt x="37" y="479"/>
                    <a:pt x="37" y="479"/>
                    <a:pt x="37" y="479"/>
                  </a:cubicBezTo>
                  <a:cubicBezTo>
                    <a:pt x="15" y="479"/>
                    <a:pt x="0" y="455"/>
                    <a:pt x="11" y="436"/>
                  </a:cubicBezTo>
                  <a:cubicBezTo>
                    <a:pt x="253" y="0"/>
                    <a:pt x="253" y="0"/>
                    <a:pt x="253" y="0"/>
                  </a:cubicBezTo>
                  <a:cubicBezTo>
                    <a:pt x="253" y="0"/>
                    <a:pt x="253" y="0"/>
                    <a:pt x="253" y="0"/>
                  </a:cubicBezTo>
                  <a:close/>
                </a:path>
              </a:pathLst>
            </a:custGeom>
            <a:solidFill>
              <a:srgbClr val="EE6D5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6"/>
            <p:cNvSpPr/>
            <p:nvPr/>
          </p:nvSpPr>
          <p:spPr bwMode="auto">
            <a:xfrm>
              <a:off x="1186" y="1800"/>
              <a:ext cx="2042" cy="715"/>
            </a:xfrm>
            <a:custGeom>
              <a:avLst/>
              <a:gdLst>
                <a:gd name="T0" fmla="*/ 154 w 860"/>
                <a:gd name="T1" fmla="*/ 0 h 301"/>
                <a:gd name="T2" fmla="*/ 689 w 860"/>
                <a:gd name="T3" fmla="*/ 0 h 301"/>
                <a:gd name="T4" fmla="*/ 714 w 860"/>
                <a:gd name="T5" fmla="*/ 15 h 301"/>
                <a:gd name="T6" fmla="*/ 849 w 860"/>
                <a:gd name="T7" fmla="*/ 258 h 301"/>
                <a:gd name="T8" fmla="*/ 823 w 860"/>
                <a:gd name="T9" fmla="*/ 301 h 301"/>
                <a:gd name="T10" fmla="*/ 37 w 860"/>
                <a:gd name="T11" fmla="*/ 301 h 301"/>
                <a:gd name="T12" fmla="*/ 11 w 860"/>
                <a:gd name="T13" fmla="*/ 258 h 301"/>
                <a:gd name="T14" fmla="*/ 154 w 860"/>
                <a:gd name="T15" fmla="*/ 0 h 301"/>
                <a:gd name="T16" fmla="*/ 154 w 860"/>
                <a:gd name="T17" fmla="*/ 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0" h="301">
                  <a:moveTo>
                    <a:pt x="154" y="0"/>
                  </a:moveTo>
                  <a:cubicBezTo>
                    <a:pt x="689" y="0"/>
                    <a:pt x="689" y="0"/>
                    <a:pt x="689" y="0"/>
                  </a:cubicBezTo>
                  <a:cubicBezTo>
                    <a:pt x="699" y="0"/>
                    <a:pt x="709" y="6"/>
                    <a:pt x="714" y="15"/>
                  </a:cubicBezTo>
                  <a:cubicBezTo>
                    <a:pt x="849" y="258"/>
                    <a:pt x="849" y="258"/>
                    <a:pt x="849" y="258"/>
                  </a:cubicBezTo>
                  <a:cubicBezTo>
                    <a:pt x="860" y="277"/>
                    <a:pt x="846" y="301"/>
                    <a:pt x="823" y="301"/>
                  </a:cubicBezTo>
                  <a:cubicBezTo>
                    <a:pt x="37" y="301"/>
                    <a:pt x="37" y="301"/>
                    <a:pt x="37" y="301"/>
                  </a:cubicBezTo>
                  <a:cubicBezTo>
                    <a:pt x="14" y="301"/>
                    <a:pt x="0" y="277"/>
                    <a:pt x="11" y="258"/>
                  </a:cubicBezTo>
                  <a:cubicBezTo>
                    <a:pt x="154" y="0"/>
                    <a:pt x="154" y="0"/>
                    <a:pt x="154" y="0"/>
                  </a:cubicBezTo>
                  <a:cubicBezTo>
                    <a:pt x="154" y="0"/>
                    <a:pt x="154" y="0"/>
                    <a:pt x="154" y="0"/>
                  </a:cubicBezTo>
                  <a:close/>
                </a:path>
              </a:pathLst>
            </a:custGeom>
            <a:solidFill>
              <a:srgbClr val="FFC0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7"/>
            <p:cNvSpPr/>
            <p:nvPr/>
          </p:nvSpPr>
          <p:spPr bwMode="auto">
            <a:xfrm>
              <a:off x="761" y="2558"/>
              <a:ext cx="2892" cy="727"/>
            </a:xfrm>
            <a:custGeom>
              <a:avLst/>
              <a:gdLst>
                <a:gd name="T0" fmla="*/ 156 w 1218"/>
                <a:gd name="T1" fmla="*/ 0 h 306"/>
                <a:gd name="T2" fmla="*/ 1045 w 1218"/>
                <a:gd name="T3" fmla="*/ 0 h 306"/>
                <a:gd name="T4" fmla="*/ 1071 w 1218"/>
                <a:gd name="T5" fmla="*/ 15 h 306"/>
                <a:gd name="T6" fmla="*/ 1208 w 1218"/>
                <a:gd name="T7" fmla="*/ 262 h 306"/>
                <a:gd name="T8" fmla="*/ 1182 w 1218"/>
                <a:gd name="T9" fmla="*/ 306 h 306"/>
                <a:gd name="T10" fmla="*/ 36 w 1218"/>
                <a:gd name="T11" fmla="*/ 306 h 306"/>
                <a:gd name="T12" fmla="*/ 11 w 1218"/>
                <a:gd name="T13" fmla="*/ 262 h 306"/>
                <a:gd name="T14" fmla="*/ 156 w 1218"/>
                <a:gd name="T15" fmla="*/ 0 h 306"/>
                <a:gd name="T16" fmla="*/ 156 w 1218"/>
                <a:gd name="T17" fmla="*/ 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8" h="306">
                  <a:moveTo>
                    <a:pt x="156" y="0"/>
                  </a:moveTo>
                  <a:cubicBezTo>
                    <a:pt x="1045" y="0"/>
                    <a:pt x="1045" y="0"/>
                    <a:pt x="1045" y="0"/>
                  </a:cubicBezTo>
                  <a:cubicBezTo>
                    <a:pt x="1056" y="0"/>
                    <a:pt x="1065" y="6"/>
                    <a:pt x="1071" y="15"/>
                  </a:cubicBezTo>
                  <a:cubicBezTo>
                    <a:pt x="1208" y="262"/>
                    <a:pt x="1208" y="262"/>
                    <a:pt x="1208" y="262"/>
                  </a:cubicBezTo>
                  <a:cubicBezTo>
                    <a:pt x="1218" y="282"/>
                    <a:pt x="1204" y="306"/>
                    <a:pt x="1182" y="306"/>
                  </a:cubicBezTo>
                  <a:cubicBezTo>
                    <a:pt x="36" y="306"/>
                    <a:pt x="36" y="306"/>
                    <a:pt x="36" y="306"/>
                  </a:cubicBezTo>
                  <a:cubicBezTo>
                    <a:pt x="14" y="306"/>
                    <a:pt x="0" y="282"/>
                    <a:pt x="11" y="262"/>
                  </a:cubicBezTo>
                  <a:cubicBezTo>
                    <a:pt x="156" y="0"/>
                    <a:pt x="156" y="0"/>
                    <a:pt x="156" y="0"/>
                  </a:cubicBezTo>
                  <a:cubicBezTo>
                    <a:pt x="156" y="0"/>
                    <a:pt x="156" y="0"/>
                    <a:pt x="156" y="0"/>
                  </a:cubicBezTo>
                  <a:close/>
                </a:path>
              </a:pathLst>
            </a:custGeom>
            <a:solidFill>
              <a:srgbClr val="1E9E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8"/>
            <p:cNvSpPr/>
            <p:nvPr/>
          </p:nvSpPr>
          <p:spPr bwMode="auto">
            <a:xfrm>
              <a:off x="335" y="3327"/>
              <a:ext cx="3743" cy="722"/>
            </a:xfrm>
            <a:custGeom>
              <a:avLst/>
              <a:gdLst>
                <a:gd name="T0" fmla="*/ 156 w 1576"/>
                <a:gd name="T1" fmla="*/ 0 h 304"/>
                <a:gd name="T2" fmla="*/ 1403 w 1576"/>
                <a:gd name="T3" fmla="*/ 0 h 304"/>
                <a:gd name="T4" fmla="*/ 1429 w 1576"/>
                <a:gd name="T5" fmla="*/ 15 h 304"/>
                <a:gd name="T6" fmla="*/ 1565 w 1576"/>
                <a:gd name="T7" fmla="*/ 261 h 304"/>
                <a:gd name="T8" fmla="*/ 1540 w 1576"/>
                <a:gd name="T9" fmla="*/ 304 h 304"/>
                <a:gd name="T10" fmla="*/ 37 w 1576"/>
                <a:gd name="T11" fmla="*/ 304 h 304"/>
                <a:gd name="T12" fmla="*/ 11 w 1576"/>
                <a:gd name="T13" fmla="*/ 261 h 304"/>
                <a:gd name="T14" fmla="*/ 156 w 1576"/>
                <a:gd name="T15" fmla="*/ 0 h 304"/>
                <a:gd name="T16" fmla="*/ 156 w 1576"/>
                <a:gd name="T17"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6" h="304">
                  <a:moveTo>
                    <a:pt x="156" y="0"/>
                  </a:moveTo>
                  <a:cubicBezTo>
                    <a:pt x="1403" y="0"/>
                    <a:pt x="1403" y="0"/>
                    <a:pt x="1403" y="0"/>
                  </a:cubicBezTo>
                  <a:cubicBezTo>
                    <a:pt x="1414" y="0"/>
                    <a:pt x="1424" y="5"/>
                    <a:pt x="1429" y="15"/>
                  </a:cubicBezTo>
                  <a:cubicBezTo>
                    <a:pt x="1565" y="261"/>
                    <a:pt x="1565" y="261"/>
                    <a:pt x="1565" y="261"/>
                  </a:cubicBezTo>
                  <a:cubicBezTo>
                    <a:pt x="1576" y="280"/>
                    <a:pt x="1562" y="304"/>
                    <a:pt x="1540" y="304"/>
                  </a:cubicBezTo>
                  <a:cubicBezTo>
                    <a:pt x="37" y="304"/>
                    <a:pt x="37" y="304"/>
                    <a:pt x="37" y="304"/>
                  </a:cubicBezTo>
                  <a:cubicBezTo>
                    <a:pt x="14" y="304"/>
                    <a:pt x="0" y="280"/>
                    <a:pt x="11" y="261"/>
                  </a:cubicBezTo>
                  <a:cubicBezTo>
                    <a:pt x="156" y="0"/>
                    <a:pt x="156" y="0"/>
                    <a:pt x="156" y="0"/>
                  </a:cubicBezTo>
                  <a:cubicBezTo>
                    <a:pt x="156" y="0"/>
                    <a:pt x="156" y="0"/>
                    <a:pt x="156" y="0"/>
                  </a:cubicBezTo>
                  <a:close/>
                </a:path>
              </a:pathLst>
            </a:custGeom>
            <a:solidFill>
              <a:srgbClr val="1E30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5" name="文本框 54"/>
          <p:cNvSpPr txBox="1"/>
          <p:nvPr/>
        </p:nvSpPr>
        <p:spPr>
          <a:xfrm>
            <a:off x="2601264" y="2138629"/>
            <a:ext cx="1283970" cy="646331"/>
          </a:xfrm>
          <a:prstGeom prst="rect">
            <a:avLst/>
          </a:prstGeom>
          <a:noFill/>
        </p:spPr>
        <p:txBody>
          <a:bodyPr wrap="square">
            <a:spAutoFit/>
          </a:bodyPr>
          <a:lstStyle/>
          <a:p>
            <a:pPr algn="ctr"/>
            <a:r>
              <a:rPr lang="zh-CN" altLang="en-US" dirty="0">
                <a:solidFill>
                  <a:schemeClr val="bg1"/>
                </a:solidFill>
              </a:rPr>
              <a:t>特别</a:t>
            </a:r>
            <a:endParaRPr lang="en-US" altLang="zh-CN" dirty="0">
              <a:solidFill>
                <a:schemeClr val="bg1"/>
              </a:solidFill>
            </a:endParaRPr>
          </a:p>
          <a:p>
            <a:pPr algn="ctr"/>
            <a:r>
              <a:rPr lang="zh-CN" altLang="en-US" dirty="0">
                <a:solidFill>
                  <a:schemeClr val="bg1"/>
                </a:solidFill>
              </a:rPr>
              <a:t>重大火灾 </a:t>
            </a:r>
            <a:endParaRPr lang="zh-CN" altLang="en-US" dirty="0">
              <a:solidFill>
                <a:schemeClr val="bg1"/>
              </a:solidFill>
            </a:endParaRPr>
          </a:p>
        </p:txBody>
      </p:sp>
      <p:sp>
        <p:nvSpPr>
          <p:cNvPr id="56" name="文本框 55"/>
          <p:cNvSpPr txBox="1"/>
          <p:nvPr/>
        </p:nvSpPr>
        <p:spPr>
          <a:xfrm>
            <a:off x="2601264" y="3384219"/>
            <a:ext cx="1283970" cy="369332"/>
          </a:xfrm>
          <a:prstGeom prst="rect">
            <a:avLst/>
          </a:prstGeom>
          <a:noFill/>
        </p:spPr>
        <p:txBody>
          <a:bodyPr wrap="square">
            <a:spAutoFit/>
          </a:bodyPr>
          <a:lstStyle/>
          <a:p>
            <a:pPr algn="ctr"/>
            <a:r>
              <a:rPr lang="zh-CN" altLang="en-US" dirty="0">
                <a:solidFill>
                  <a:schemeClr val="bg1"/>
                </a:solidFill>
              </a:rPr>
              <a:t>重大火灾 </a:t>
            </a:r>
            <a:endParaRPr lang="zh-CN" altLang="en-US" dirty="0">
              <a:solidFill>
                <a:schemeClr val="bg1"/>
              </a:solidFill>
            </a:endParaRPr>
          </a:p>
        </p:txBody>
      </p:sp>
      <p:sp>
        <p:nvSpPr>
          <p:cNvPr id="57" name="文本框 56"/>
          <p:cNvSpPr txBox="1"/>
          <p:nvPr/>
        </p:nvSpPr>
        <p:spPr>
          <a:xfrm>
            <a:off x="2601264" y="4483496"/>
            <a:ext cx="1283970" cy="369332"/>
          </a:xfrm>
          <a:prstGeom prst="rect">
            <a:avLst/>
          </a:prstGeom>
          <a:noFill/>
        </p:spPr>
        <p:txBody>
          <a:bodyPr wrap="square">
            <a:spAutoFit/>
          </a:bodyPr>
          <a:lstStyle/>
          <a:p>
            <a:pPr algn="ctr"/>
            <a:r>
              <a:rPr lang="zh-CN" altLang="en-US" dirty="0">
                <a:solidFill>
                  <a:schemeClr val="bg1"/>
                </a:solidFill>
              </a:rPr>
              <a:t>较大火灾 </a:t>
            </a:r>
            <a:endParaRPr lang="zh-CN" altLang="en-US" dirty="0">
              <a:solidFill>
                <a:schemeClr val="bg1"/>
              </a:solidFill>
            </a:endParaRPr>
          </a:p>
        </p:txBody>
      </p:sp>
      <p:sp>
        <p:nvSpPr>
          <p:cNvPr id="58" name="文本框 57"/>
          <p:cNvSpPr txBox="1"/>
          <p:nvPr/>
        </p:nvSpPr>
        <p:spPr>
          <a:xfrm>
            <a:off x="2555349" y="5584640"/>
            <a:ext cx="1283970" cy="369332"/>
          </a:xfrm>
          <a:prstGeom prst="rect">
            <a:avLst/>
          </a:prstGeom>
          <a:noFill/>
        </p:spPr>
        <p:txBody>
          <a:bodyPr wrap="square">
            <a:spAutoFit/>
          </a:bodyPr>
          <a:lstStyle/>
          <a:p>
            <a:pPr algn="ctr"/>
            <a:r>
              <a:rPr lang="zh-CN" altLang="en-US" dirty="0">
                <a:solidFill>
                  <a:schemeClr val="bg1"/>
                </a:solidFill>
              </a:rPr>
              <a:t>一般火灾 </a:t>
            </a:r>
            <a:endParaRPr lang="zh-CN" altLang="en-US" dirty="0">
              <a:solidFill>
                <a:schemeClr val="bg1"/>
              </a:solidFill>
            </a:endParaRPr>
          </a:p>
        </p:txBody>
      </p:sp>
      <p:sp>
        <p:nvSpPr>
          <p:cNvPr id="60" name="文本框 59"/>
          <p:cNvSpPr txBox="1"/>
          <p:nvPr/>
        </p:nvSpPr>
        <p:spPr>
          <a:xfrm>
            <a:off x="4105920" y="1744669"/>
            <a:ext cx="7249786" cy="766813"/>
          </a:xfrm>
          <a:prstGeom prst="rect">
            <a:avLst/>
          </a:prstGeom>
          <a:noFill/>
        </p:spPr>
        <p:txBody>
          <a:bodyPr wrap="square">
            <a:spAutoFit/>
          </a:bodyPr>
          <a:lstStyle/>
          <a:p>
            <a:pPr>
              <a:lnSpc>
                <a:spcPct val="125000"/>
              </a:lnSpc>
            </a:pPr>
            <a:r>
              <a:rPr lang="zh-CN" altLang="en-US" dirty="0">
                <a:latin typeface="汉仪旗黑-55简" panose="00020600040101010101" pitchFamily="18" charset="-122"/>
                <a:ea typeface="汉仪旗黑-55简" panose="00020600040101010101" pitchFamily="18" charset="-122"/>
              </a:rPr>
              <a:t>指造成</a:t>
            </a:r>
            <a:r>
              <a:rPr lang="en-US" altLang="zh-CN" dirty="0">
                <a:latin typeface="汉仪旗黑-55简" panose="00020600040101010101" pitchFamily="18" charset="-122"/>
                <a:ea typeface="汉仪旗黑-55简" panose="00020600040101010101" pitchFamily="18" charset="-122"/>
              </a:rPr>
              <a:t>30</a:t>
            </a:r>
            <a:r>
              <a:rPr lang="zh-CN" altLang="en-US" dirty="0">
                <a:latin typeface="汉仪旗黑-55简" panose="00020600040101010101" pitchFamily="18" charset="-122"/>
                <a:ea typeface="汉仪旗黑-55简" panose="00020600040101010101" pitchFamily="18" charset="-122"/>
              </a:rPr>
              <a:t>人以上</a:t>
            </a:r>
            <a:r>
              <a:rPr lang="zh-CN" altLang="en-US" dirty="0">
                <a:solidFill>
                  <a:srgbClr val="FF0000"/>
                </a:solidFill>
                <a:latin typeface="汉仪旗黑-55简" panose="00020600040101010101" pitchFamily="18" charset="-122"/>
                <a:ea typeface="汉仪旗黑-55简" panose="00020600040101010101" pitchFamily="18" charset="-122"/>
              </a:rPr>
              <a:t>死亡</a:t>
            </a:r>
            <a:r>
              <a:rPr lang="zh-CN" altLang="en-US" dirty="0">
                <a:latin typeface="汉仪旗黑-55简" panose="00020600040101010101" pitchFamily="18" charset="-122"/>
                <a:ea typeface="汉仪旗黑-55简" panose="00020600040101010101" pitchFamily="18" charset="-122"/>
              </a:rPr>
              <a:t>，或者</a:t>
            </a:r>
            <a:r>
              <a:rPr lang="en-US" altLang="zh-CN" dirty="0">
                <a:latin typeface="汉仪旗黑-55简" panose="00020600040101010101" pitchFamily="18" charset="-122"/>
                <a:ea typeface="汉仪旗黑-55简" panose="00020600040101010101" pitchFamily="18" charset="-122"/>
              </a:rPr>
              <a:t>100</a:t>
            </a:r>
            <a:r>
              <a:rPr lang="zh-CN" altLang="en-US" dirty="0">
                <a:latin typeface="汉仪旗黑-55简" panose="00020600040101010101" pitchFamily="18" charset="-122"/>
                <a:ea typeface="汉仪旗黑-55简" panose="00020600040101010101" pitchFamily="18" charset="-122"/>
              </a:rPr>
              <a:t>人以上</a:t>
            </a:r>
            <a:r>
              <a:rPr lang="zh-CN" altLang="en-US" dirty="0">
                <a:solidFill>
                  <a:srgbClr val="FF0000"/>
                </a:solidFill>
                <a:latin typeface="汉仪旗黑-55简" panose="00020600040101010101" pitchFamily="18" charset="-122"/>
                <a:ea typeface="汉仪旗黑-55简" panose="00020600040101010101" pitchFamily="18" charset="-122"/>
              </a:rPr>
              <a:t>重伤</a:t>
            </a:r>
            <a:r>
              <a:rPr lang="zh-CN" altLang="en-US" dirty="0">
                <a:latin typeface="汉仪旗黑-55简" panose="00020600040101010101" pitchFamily="18" charset="-122"/>
                <a:ea typeface="汉仪旗黑-55简" panose="00020600040101010101" pitchFamily="18" charset="-122"/>
              </a:rPr>
              <a:t>，或者</a:t>
            </a:r>
            <a:r>
              <a:rPr lang="en-US" altLang="zh-CN" dirty="0">
                <a:latin typeface="汉仪旗黑-55简" panose="00020600040101010101" pitchFamily="18" charset="-122"/>
                <a:ea typeface="汉仪旗黑-55简" panose="00020600040101010101" pitchFamily="18" charset="-122"/>
              </a:rPr>
              <a:t>1</a:t>
            </a:r>
            <a:r>
              <a:rPr lang="zh-CN" altLang="en-US" dirty="0">
                <a:latin typeface="汉仪旗黑-55简" panose="00020600040101010101" pitchFamily="18" charset="-122"/>
                <a:ea typeface="汉仪旗黑-55简" panose="00020600040101010101" pitchFamily="18" charset="-122"/>
              </a:rPr>
              <a:t>亿元以上直接</a:t>
            </a:r>
            <a:r>
              <a:rPr lang="zh-CN" altLang="en-US" dirty="0">
                <a:solidFill>
                  <a:srgbClr val="FF0000"/>
                </a:solidFill>
                <a:latin typeface="汉仪旗黑-55简" panose="00020600040101010101" pitchFamily="18" charset="-122"/>
                <a:ea typeface="汉仪旗黑-55简" panose="00020600040101010101" pitchFamily="18" charset="-122"/>
              </a:rPr>
              <a:t>财产损失</a:t>
            </a:r>
            <a:r>
              <a:rPr lang="zh-CN" altLang="en-US" dirty="0">
                <a:latin typeface="汉仪旗黑-55简" panose="00020600040101010101" pitchFamily="18" charset="-122"/>
                <a:ea typeface="汉仪旗黑-55简" panose="00020600040101010101" pitchFamily="18" charset="-122"/>
              </a:rPr>
              <a:t>的火灾；</a:t>
            </a:r>
            <a:endParaRPr lang="zh-CN" altLang="en-US" dirty="0">
              <a:latin typeface="汉仪旗黑-55简" panose="00020600040101010101" pitchFamily="18" charset="-122"/>
              <a:ea typeface="汉仪旗黑-55简" panose="00020600040101010101" pitchFamily="18" charset="-122"/>
            </a:endParaRPr>
          </a:p>
        </p:txBody>
      </p:sp>
      <p:sp>
        <p:nvSpPr>
          <p:cNvPr id="61" name="文本框 60"/>
          <p:cNvSpPr txBox="1"/>
          <p:nvPr/>
        </p:nvSpPr>
        <p:spPr>
          <a:xfrm>
            <a:off x="4709287" y="3082125"/>
            <a:ext cx="6801677" cy="766813"/>
          </a:xfrm>
          <a:prstGeom prst="rect">
            <a:avLst/>
          </a:prstGeom>
          <a:noFill/>
        </p:spPr>
        <p:txBody>
          <a:bodyPr wrap="square">
            <a:spAutoFit/>
          </a:bodyPr>
          <a:lstStyle/>
          <a:p>
            <a:pPr>
              <a:lnSpc>
                <a:spcPct val="125000"/>
              </a:lnSpc>
            </a:pPr>
            <a:r>
              <a:rPr lang="zh-CN" altLang="en-US" dirty="0">
                <a:latin typeface="汉仪旗黑-55简" panose="00020600040101010101" pitchFamily="18" charset="-122"/>
                <a:ea typeface="汉仪旗黑-55简" panose="00020600040101010101" pitchFamily="18" charset="-122"/>
              </a:rPr>
              <a:t>指造成</a:t>
            </a:r>
            <a:r>
              <a:rPr lang="en-US" altLang="zh-CN" dirty="0">
                <a:latin typeface="汉仪旗黑-55简" panose="00020600040101010101" pitchFamily="18" charset="-122"/>
                <a:ea typeface="汉仪旗黑-55简" panose="00020600040101010101" pitchFamily="18" charset="-122"/>
              </a:rPr>
              <a:t>10</a:t>
            </a:r>
            <a:r>
              <a:rPr lang="zh-CN" altLang="en-US" dirty="0">
                <a:latin typeface="汉仪旗黑-55简" panose="00020600040101010101" pitchFamily="18" charset="-122"/>
                <a:ea typeface="汉仪旗黑-55简" panose="00020600040101010101" pitchFamily="18" charset="-122"/>
              </a:rPr>
              <a:t>人以上</a:t>
            </a:r>
            <a:r>
              <a:rPr lang="en-US" altLang="zh-CN" dirty="0">
                <a:latin typeface="汉仪旗黑-55简" panose="00020600040101010101" pitchFamily="18" charset="-122"/>
                <a:ea typeface="汉仪旗黑-55简" panose="00020600040101010101" pitchFamily="18" charset="-122"/>
              </a:rPr>
              <a:t>30</a:t>
            </a:r>
            <a:r>
              <a:rPr lang="zh-CN" altLang="en-US" dirty="0">
                <a:latin typeface="汉仪旗黑-55简" panose="00020600040101010101" pitchFamily="18" charset="-122"/>
                <a:ea typeface="汉仪旗黑-55简" panose="00020600040101010101" pitchFamily="18" charset="-122"/>
              </a:rPr>
              <a:t>人以下</a:t>
            </a:r>
            <a:r>
              <a:rPr lang="zh-CN" altLang="en-US" dirty="0">
                <a:solidFill>
                  <a:srgbClr val="FF0000"/>
                </a:solidFill>
                <a:latin typeface="汉仪旗黑-55简" panose="00020600040101010101" pitchFamily="18" charset="-122"/>
                <a:ea typeface="汉仪旗黑-55简" panose="00020600040101010101" pitchFamily="18" charset="-122"/>
              </a:rPr>
              <a:t>死亡</a:t>
            </a:r>
            <a:r>
              <a:rPr lang="zh-CN" altLang="en-US" dirty="0">
                <a:latin typeface="汉仪旗黑-55简" panose="00020600040101010101" pitchFamily="18" charset="-122"/>
                <a:ea typeface="汉仪旗黑-55简" panose="00020600040101010101" pitchFamily="18" charset="-122"/>
              </a:rPr>
              <a:t>，或者</a:t>
            </a:r>
            <a:r>
              <a:rPr lang="en-US" altLang="zh-CN" dirty="0">
                <a:latin typeface="汉仪旗黑-55简" panose="00020600040101010101" pitchFamily="18" charset="-122"/>
                <a:ea typeface="汉仪旗黑-55简" panose="00020600040101010101" pitchFamily="18" charset="-122"/>
              </a:rPr>
              <a:t>50</a:t>
            </a:r>
            <a:r>
              <a:rPr lang="zh-CN" altLang="en-US" dirty="0">
                <a:latin typeface="汉仪旗黑-55简" panose="00020600040101010101" pitchFamily="18" charset="-122"/>
                <a:ea typeface="汉仪旗黑-55简" panose="00020600040101010101" pitchFamily="18" charset="-122"/>
              </a:rPr>
              <a:t>人以上</a:t>
            </a:r>
            <a:r>
              <a:rPr lang="en-US" altLang="zh-CN" dirty="0">
                <a:latin typeface="汉仪旗黑-55简" panose="00020600040101010101" pitchFamily="18" charset="-122"/>
                <a:ea typeface="汉仪旗黑-55简" panose="00020600040101010101" pitchFamily="18" charset="-122"/>
              </a:rPr>
              <a:t>100</a:t>
            </a:r>
            <a:r>
              <a:rPr lang="zh-CN" altLang="en-US" dirty="0">
                <a:latin typeface="汉仪旗黑-55简" panose="00020600040101010101" pitchFamily="18" charset="-122"/>
                <a:ea typeface="汉仪旗黑-55简" panose="00020600040101010101" pitchFamily="18" charset="-122"/>
              </a:rPr>
              <a:t>人以下</a:t>
            </a:r>
            <a:r>
              <a:rPr lang="zh-CN" altLang="en-US" dirty="0">
                <a:solidFill>
                  <a:srgbClr val="FF0000"/>
                </a:solidFill>
                <a:latin typeface="汉仪旗黑-55简" panose="00020600040101010101" pitchFamily="18" charset="-122"/>
                <a:ea typeface="汉仪旗黑-55简" panose="00020600040101010101" pitchFamily="18" charset="-122"/>
              </a:rPr>
              <a:t>重伤</a:t>
            </a:r>
            <a:r>
              <a:rPr lang="zh-CN" altLang="en-US" dirty="0">
                <a:latin typeface="汉仪旗黑-55简" panose="00020600040101010101" pitchFamily="18" charset="-122"/>
                <a:ea typeface="汉仪旗黑-55简" panose="00020600040101010101" pitchFamily="18" charset="-122"/>
              </a:rPr>
              <a:t>，或者</a:t>
            </a:r>
            <a:r>
              <a:rPr lang="en-US" altLang="zh-CN" dirty="0">
                <a:latin typeface="汉仪旗黑-55简" panose="00020600040101010101" pitchFamily="18" charset="-122"/>
                <a:ea typeface="汉仪旗黑-55简" panose="00020600040101010101" pitchFamily="18" charset="-122"/>
              </a:rPr>
              <a:t>5000</a:t>
            </a:r>
            <a:r>
              <a:rPr lang="zh-CN" altLang="en-US" dirty="0">
                <a:latin typeface="汉仪旗黑-55简" panose="00020600040101010101" pitchFamily="18" charset="-122"/>
                <a:ea typeface="汉仪旗黑-55简" panose="00020600040101010101" pitchFamily="18" charset="-122"/>
              </a:rPr>
              <a:t>万元以上</a:t>
            </a:r>
            <a:r>
              <a:rPr lang="en-US" altLang="zh-CN" dirty="0">
                <a:latin typeface="汉仪旗黑-55简" panose="00020600040101010101" pitchFamily="18" charset="-122"/>
                <a:ea typeface="汉仪旗黑-55简" panose="00020600040101010101" pitchFamily="18" charset="-122"/>
              </a:rPr>
              <a:t>1</a:t>
            </a:r>
            <a:r>
              <a:rPr lang="zh-CN" altLang="en-US" dirty="0">
                <a:latin typeface="汉仪旗黑-55简" panose="00020600040101010101" pitchFamily="18" charset="-122"/>
                <a:ea typeface="汉仪旗黑-55简" panose="00020600040101010101" pitchFamily="18" charset="-122"/>
              </a:rPr>
              <a:t>亿元以下直接</a:t>
            </a:r>
            <a:r>
              <a:rPr lang="zh-CN" altLang="en-US" dirty="0">
                <a:solidFill>
                  <a:srgbClr val="FF0000"/>
                </a:solidFill>
                <a:latin typeface="汉仪旗黑-55简" panose="00020600040101010101" pitchFamily="18" charset="-122"/>
                <a:ea typeface="汉仪旗黑-55简" panose="00020600040101010101" pitchFamily="18" charset="-122"/>
              </a:rPr>
              <a:t>财产损失</a:t>
            </a:r>
            <a:r>
              <a:rPr lang="zh-CN" altLang="en-US" dirty="0">
                <a:latin typeface="汉仪旗黑-55简" panose="00020600040101010101" pitchFamily="18" charset="-122"/>
                <a:ea typeface="汉仪旗黑-55简" panose="00020600040101010101" pitchFamily="18" charset="-122"/>
              </a:rPr>
              <a:t>的火灾；</a:t>
            </a:r>
            <a:endParaRPr lang="zh-CN" altLang="en-US" dirty="0">
              <a:latin typeface="汉仪旗黑-55简" panose="00020600040101010101" pitchFamily="18" charset="-122"/>
              <a:ea typeface="汉仪旗黑-55简" panose="00020600040101010101" pitchFamily="18" charset="-122"/>
            </a:endParaRPr>
          </a:p>
        </p:txBody>
      </p:sp>
      <p:sp>
        <p:nvSpPr>
          <p:cNvPr id="62" name="文本框 61"/>
          <p:cNvSpPr txBox="1"/>
          <p:nvPr/>
        </p:nvSpPr>
        <p:spPr>
          <a:xfrm>
            <a:off x="5319837" y="4145962"/>
            <a:ext cx="6518910" cy="766813"/>
          </a:xfrm>
          <a:prstGeom prst="rect">
            <a:avLst/>
          </a:prstGeom>
          <a:noFill/>
        </p:spPr>
        <p:txBody>
          <a:bodyPr wrap="square">
            <a:spAutoFit/>
          </a:bodyPr>
          <a:lstStyle/>
          <a:p>
            <a:pPr>
              <a:lnSpc>
                <a:spcPct val="125000"/>
              </a:lnSpc>
            </a:pPr>
            <a:r>
              <a:rPr lang="zh-CN" altLang="en-US" dirty="0">
                <a:latin typeface="汉仪旗黑-55简" panose="00020600040101010101" pitchFamily="18" charset="-122"/>
                <a:ea typeface="汉仪旗黑-55简" panose="00020600040101010101" pitchFamily="18" charset="-122"/>
              </a:rPr>
              <a:t>指造成</a:t>
            </a:r>
            <a:r>
              <a:rPr lang="en-US" altLang="zh-CN" dirty="0">
                <a:latin typeface="汉仪旗黑-55简" panose="00020600040101010101" pitchFamily="18" charset="-122"/>
                <a:ea typeface="汉仪旗黑-55简" panose="00020600040101010101" pitchFamily="18" charset="-122"/>
              </a:rPr>
              <a:t>3</a:t>
            </a:r>
            <a:r>
              <a:rPr lang="zh-CN" altLang="en-US" dirty="0">
                <a:latin typeface="汉仪旗黑-55简" panose="00020600040101010101" pitchFamily="18" charset="-122"/>
                <a:ea typeface="汉仪旗黑-55简" panose="00020600040101010101" pitchFamily="18" charset="-122"/>
              </a:rPr>
              <a:t>人以上</a:t>
            </a:r>
            <a:r>
              <a:rPr lang="en-US" altLang="zh-CN" dirty="0">
                <a:latin typeface="汉仪旗黑-55简" panose="00020600040101010101" pitchFamily="18" charset="-122"/>
                <a:ea typeface="汉仪旗黑-55简" panose="00020600040101010101" pitchFamily="18" charset="-122"/>
              </a:rPr>
              <a:t>10</a:t>
            </a:r>
            <a:r>
              <a:rPr lang="zh-CN" altLang="en-US" dirty="0">
                <a:latin typeface="汉仪旗黑-55简" panose="00020600040101010101" pitchFamily="18" charset="-122"/>
                <a:ea typeface="汉仪旗黑-55简" panose="00020600040101010101" pitchFamily="18" charset="-122"/>
              </a:rPr>
              <a:t>人以下</a:t>
            </a:r>
            <a:r>
              <a:rPr lang="zh-CN" altLang="en-US" dirty="0">
                <a:solidFill>
                  <a:srgbClr val="FF0000"/>
                </a:solidFill>
                <a:latin typeface="汉仪旗黑-55简" panose="00020600040101010101" pitchFamily="18" charset="-122"/>
                <a:ea typeface="汉仪旗黑-55简" panose="00020600040101010101" pitchFamily="18" charset="-122"/>
              </a:rPr>
              <a:t>死亡</a:t>
            </a:r>
            <a:r>
              <a:rPr lang="zh-CN" altLang="en-US" dirty="0">
                <a:latin typeface="汉仪旗黑-55简" panose="00020600040101010101" pitchFamily="18" charset="-122"/>
                <a:ea typeface="汉仪旗黑-55简" panose="00020600040101010101" pitchFamily="18" charset="-122"/>
              </a:rPr>
              <a:t>，或者</a:t>
            </a:r>
            <a:r>
              <a:rPr lang="en-US" altLang="zh-CN" dirty="0">
                <a:latin typeface="汉仪旗黑-55简" panose="00020600040101010101" pitchFamily="18" charset="-122"/>
                <a:ea typeface="汉仪旗黑-55简" panose="00020600040101010101" pitchFamily="18" charset="-122"/>
              </a:rPr>
              <a:t>10</a:t>
            </a:r>
            <a:r>
              <a:rPr lang="zh-CN" altLang="en-US" dirty="0">
                <a:latin typeface="汉仪旗黑-55简" panose="00020600040101010101" pitchFamily="18" charset="-122"/>
                <a:ea typeface="汉仪旗黑-55简" panose="00020600040101010101" pitchFamily="18" charset="-122"/>
              </a:rPr>
              <a:t>人以上</a:t>
            </a:r>
            <a:r>
              <a:rPr lang="en-US" altLang="zh-CN" dirty="0">
                <a:latin typeface="汉仪旗黑-55简" panose="00020600040101010101" pitchFamily="18" charset="-122"/>
                <a:ea typeface="汉仪旗黑-55简" panose="00020600040101010101" pitchFamily="18" charset="-122"/>
              </a:rPr>
              <a:t>50</a:t>
            </a:r>
            <a:r>
              <a:rPr lang="zh-CN" altLang="en-US" dirty="0">
                <a:latin typeface="汉仪旗黑-55简" panose="00020600040101010101" pitchFamily="18" charset="-122"/>
                <a:ea typeface="汉仪旗黑-55简" panose="00020600040101010101" pitchFamily="18" charset="-122"/>
              </a:rPr>
              <a:t>人以下</a:t>
            </a:r>
            <a:r>
              <a:rPr lang="zh-CN" altLang="en-US" dirty="0">
                <a:solidFill>
                  <a:srgbClr val="FF0000"/>
                </a:solidFill>
                <a:latin typeface="汉仪旗黑-55简" panose="00020600040101010101" pitchFamily="18" charset="-122"/>
                <a:ea typeface="汉仪旗黑-55简" panose="00020600040101010101" pitchFamily="18" charset="-122"/>
              </a:rPr>
              <a:t>重</a:t>
            </a:r>
            <a:r>
              <a:rPr lang="zh-CN" altLang="en-US" dirty="0">
                <a:latin typeface="汉仪旗黑-55简" panose="00020600040101010101" pitchFamily="18" charset="-122"/>
                <a:ea typeface="汉仪旗黑-55简" panose="00020600040101010101" pitchFamily="18" charset="-122"/>
              </a:rPr>
              <a:t>伤，或者</a:t>
            </a:r>
            <a:r>
              <a:rPr lang="en-US" altLang="zh-CN" dirty="0">
                <a:latin typeface="汉仪旗黑-55简" panose="00020600040101010101" pitchFamily="18" charset="-122"/>
                <a:ea typeface="汉仪旗黑-55简" panose="00020600040101010101" pitchFamily="18" charset="-122"/>
              </a:rPr>
              <a:t>1000</a:t>
            </a:r>
            <a:r>
              <a:rPr lang="zh-CN" altLang="en-US" dirty="0">
                <a:latin typeface="汉仪旗黑-55简" panose="00020600040101010101" pitchFamily="18" charset="-122"/>
                <a:ea typeface="汉仪旗黑-55简" panose="00020600040101010101" pitchFamily="18" charset="-122"/>
              </a:rPr>
              <a:t>万元以上</a:t>
            </a:r>
            <a:r>
              <a:rPr lang="en-US" altLang="zh-CN" dirty="0">
                <a:latin typeface="汉仪旗黑-55简" panose="00020600040101010101" pitchFamily="18" charset="-122"/>
                <a:ea typeface="汉仪旗黑-55简" panose="00020600040101010101" pitchFamily="18" charset="-122"/>
              </a:rPr>
              <a:t>5000</a:t>
            </a:r>
            <a:r>
              <a:rPr lang="zh-CN" altLang="en-US" dirty="0">
                <a:latin typeface="汉仪旗黑-55简" panose="00020600040101010101" pitchFamily="18" charset="-122"/>
                <a:ea typeface="汉仪旗黑-55简" panose="00020600040101010101" pitchFamily="18" charset="-122"/>
              </a:rPr>
              <a:t>万元以下直接</a:t>
            </a:r>
            <a:r>
              <a:rPr lang="zh-CN" altLang="en-US" dirty="0">
                <a:solidFill>
                  <a:srgbClr val="FF0000"/>
                </a:solidFill>
                <a:latin typeface="汉仪旗黑-55简" panose="00020600040101010101" pitchFamily="18" charset="-122"/>
                <a:ea typeface="汉仪旗黑-55简" panose="00020600040101010101" pitchFamily="18" charset="-122"/>
              </a:rPr>
              <a:t>财产损失</a:t>
            </a:r>
            <a:r>
              <a:rPr lang="zh-CN" altLang="en-US" dirty="0">
                <a:latin typeface="汉仪旗黑-55简" panose="00020600040101010101" pitchFamily="18" charset="-122"/>
                <a:ea typeface="汉仪旗黑-55简" panose="00020600040101010101" pitchFamily="18" charset="-122"/>
              </a:rPr>
              <a:t>的火灾； </a:t>
            </a:r>
            <a:endParaRPr lang="zh-CN" altLang="en-US" dirty="0">
              <a:latin typeface="汉仪旗黑-55简" panose="00020600040101010101" pitchFamily="18" charset="-122"/>
              <a:ea typeface="汉仪旗黑-55简" panose="00020600040101010101" pitchFamily="18" charset="-122"/>
            </a:endParaRPr>
          </a:p>
        </p:txBody>
      </p:sp>
      <p:sp>
        <p:nvSpPr>
          <p:cNvPr id="63" name="文本框 62"/>
          <p:cNvSpPr txBox="1"/>
          <p:nvPr/>
        </p:nvSpPr>
        <p:spPr>
          <a:xfrm>
            <a:off x="6061711" y="5419947"/>
            <a:ext cx="5139689" cy="766813"/>
          </a:xfrm>
          <a:prstGeom prst="rect">
            <a:avLst/>
          </a:prstGeom>
          <a:noFill/>
        </p:spPr>
        <p:txBody>
          <a:bodyPr wrap="square">
            <a:spAutoFit/>
          </a:bodyPr>
          <a:lstStyle/>
          <a:p>
            <a:pPr>
              <a:lnSpc>
                <a:spcPct val="125000"/>
              </a:lnSpc>
            </a:pPr>
            <a:r>
              <a:rPr lang="zh-CN" altLang="en-US" dirty="0">
                <a:latin typeface="汉仪旗黑-55简" panose="00020600040101010101" pitchFamily="18" charset="-122"/>
                <a:ea typeface="汉仪旗黑-55简" panose="00020600040101010101" pitchFamily="18" charset="-122"/>
              </a:rPr>
              <a:t>指造成</a:t>
            </a:r>
            <a:r>
              <a:rPr lang="en-US" altLang="zh-CN" dirty="0">
                <a:latin typeface="汉仪旗黑-55简" panose="00020600040101010101" pitchFamily="18" charset="-122"/>
                <a:ea typeface="汉仪旗黑-55简" panose="00020600040101010101" pitchFamily="18" charset="-122"/>
              </a:rPr>
              <a:t>3</a:t>
            </a:r>
            <a:r>
              <a:rPr lang="zh-CN" altLang="en-US" dirty="0">
                <a:latin typeface="汉仪旗黑-55简" panose="00020600040101010101" pitchFamily="18" charset="-122"/>
                <a:ea typeface="汉仪旗黑-55简" panose="00020600040101010101" pitchFamily="18" charset="-122"/>
              </a:rPr>
              <a:t>人以下</a:t>
            </a:r>
            <a:r>
              <a:rPr lang="zh-CN" altLang="en-US" dirty="0">
                <a:solidFill>
                  <a:srgbClr val="FF0000"/>
                </a:solidFill>
                <a:latin typeface="汉仪旗黑-55简" panose="00020600040101010101" pitchFamily="18" charset="-122"/>
                <a:ea typeface="汉仪旗黑-55简" panose="00020600040101010101" pitchFamily="18" charset="-122"/>
              </a:rPr>
              <a:t>死亡</a:t>
            </a:r>
            <a:r>
              <a:rPr lang="zh-CN" altLang="en-US" dirty="0">
                <a:latin typeface="汉仪旗黑-55简" panose="00020600040101010101" pitchFamily="18" charset="-122"/>
                <a:ea typeface="汉仪旗黑-55简" panose="00020600040101010101" pitchFamily="18" charset="-122"/>
              </a:rPr>
              <a:t>，或者</a:t>
            </a:r>
            <a:r>
              <a:rPr lang="en-US" altLang="zh-CN" dirty="0">
                <a:latin typeface="汉仪旗黑-55简" panose="00020600040101010101" pitchFamily="18" charset="-122"/>
                <a:ea typeface="汉仪旗黑-55简" panose="00020600040101010101" pitchFamily="18" charset="-122"/>
              </a:rPr>
              <a:t>10</a:t>
            </a:r>
            <a:r>
              <a:rPr lang="zh-CN" altLang="en-US" dirty="0">
                <a:latin typeface="汉仪旗黑-55简" panose="00020600040101010101" pitchFamily="18" charset="-122"/>
                <a:ea typeface="汉仪旗黑-55简" panose="00020600040101010101" pitchFamily="18" charset="-122"/>
              </a:rPr>
              <a:t>人以下重伤，或者</a:t>
            </a:r>
            <a:r>
              <a:rPr lang="en-US" altLang="zh-CN" dirty="0">
                <a:latin typeface="汉仪旗黑-55简" panose="00020600040101010101" pitchFamily="18" charset="-122"/>
                <a:ea typeface="汉仪旗黑-55简" panose="00020600040101010101" pitchFamily="18" charset="-122"/>
              </a:rPr>
              <a:t>1000</a:t>
            </a:r>
            <a:r>
              <a:rPr lang="zh-CN" altLang="en-US" dirty="0">
                <a:latin typeface="汉仪旗黑-55简" panose="00020600040101010101" pitchFamily="18" charset="-122"/>
                <a:ea typeface="汉仪旗黑-55简" panose="00020600040101010101" pitchFamily="18" charset="-122"/>
              </a:rPr>
              <a:t>万元以下直接财产损失的火灾。 </a:t>
            </a:r>
            <a:endParaRPr lang="zh-CN" altLang="en-US" dirty="0">
              <a:latin typeface="汉仪旗黑-55简" panose="00020600040101010101" pitchFamily="18" charset="-122"/>
              <a:ea typeface="汉仪旗黑-55简" panose="00020600040101010101" pitchFamily="18" charset="-122"/>
            </a:endParaRPr>
          </a:p>
        </p:txBody>
      </p:sp>
      <p:cxnSp>
        <p:nvCxnSpPr>
          <p:cNvPr id="65" name="直接连接符 64"/>
          <p:cNvCxnSpPr/>
          <p:nvPr/>
        </p:nvCxnSpPr>
        <p:spPr>
          <a:xfrm>
            <a:off x="4297697" y="2705100"/>
            <a:ext cx="7250428" cy="0"/>
          </a:xfrm>
          <a:prstGeom prst="line">
            <a:avLst/>
          </a:prstGeom>
          <a:ln>
            <a:solidFill>
              <a:srgbClr val="1E9ED1"/>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5022534" y="3985260"/>
            <a:ext cx="6525591" cy="0"/>
          </a:xfrm>
          <a:prstGeom prst="line">
            <a:avLst/>
          </a:prstGeom>
          <a:ln>
            <a:solidFill>
              <a:srgbClr val="1E9ED1"/>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5516881" y="5159882"/>
            <a:ext cx="6031244" cy="0"/>
          </a:xfrm>
          <a:prstGeom prst="line">
            <a:avLst/>
          </a:prstGeom>
          <a:ln>
            <a:solidFill>
              <a:srgbClr val="1E9ED1"/>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5516881" y="6273817"/>
            <a:ext cx="6031244" cy="0"/>
          </a:xfrm>
          <a:prstGeom prst="line">
            <a:avLst/>
          </a:prstGeom>
          <a:ln>
            <a:solidFill>
              <a:srgbClr val="1E9ED1"/>
            </a:solidFill>
            <a:prstDash val="dash"/>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1097662" y="4784824"/>
            <a:ext cx="2872993" cy="398780"/>
          </a:xfrm>
          <a:prstGeom prst="rect">
            <a:avLst/>
          </a:prstGeom>
          <a:noFill/>
        </p:spPr>
        <p:txBody>
          <a:bodyPr wrap="square">
            <a:spAutoFit/>
          </a:bodyPr>
          <a:lstStyle/>
          <a:p>
            <a:r>
              <a:rPr lang="zh-CN" altLang="en-US" sz="2000" dirty="0">
                <a:solidFill>
                  <a:srgbClr val="1E3056"/>
                </a:solidFill>
                <a:cs typeface="+mn-ea"/>
                <a:sym typeface="+mn-lt"/>
              </a:rPr>
              <a:t>汉鑫消防安全知识</a:t>
            </a:r>
            <a:r>
              <a:rPr lang="zh-CN" altLang="en-US" sz="2000" dirty="0">
                <a:solidFill>
                  <a:srgbClr val="1E3056"/>
                </a:solidFill>
                <a:cs typeface="+mn-ea"/>
                <a:sym typeface="+mn-lt"/>
              </a:rPr>
              <a:t>宣讲</a:t>
            </a:r>
            <a:endParaRPr lang="zh-CN" altLang="en-US" sz="2000" dirty="0">
              <a:solidFill>
                <a:srgbClr val="1E3056"/>
              </a:solidFill>
              <a:cs typeface="+mn-ea"/>
              <a:sym typeface="+mn-lt"/>
            </a:endParaRPr>
          </a:p>
        </p:txBody>
      </p:sp>
      <p:grpSp>
        <p:nvGrpSpPr>
          <p:cNvPr id="15" name="组合 14"/>
          <p:cNvGrpSpPr/>
          <p:nvPr/>
        </p:nvGrpSpPr>
        <p:grpSpPr>
          <a:xfrm>
            <a:off x="3970655" y="4881060"/>
            <a:ext cx="1569117" cy="207638"/>
            <a:chOff x="3892899" y="1141050"/>
            <a:chExt cx="2703960" cy="430193"/>
          </a:xfrm>
        </p:grpSpPr>
        <p:sp>
          <p:nvSpPr>
            <p:cNvPr id="16" name="任意多边形: 形状 15"/>
            <p:cNvSpPr/>
            <p:nvPr/>
          </p:nvSpPr>
          <p:spPr>
            <a:xfrm>
              <a:off x="3892899"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7" name="任意多边形: 形状 16"/>
            <p:cNvSpPr/>
            <p:nvPr/>
          </p:nvSpPr>
          <p:spPr>
            <a:xfrm>
              <a:off x="4230894"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8" name="任意多边形: 形状 17"/>
            <p:cNvSpPr/>
            <p:nvPr/>
          </p:nvSpPr>
          <p:spPr>
            <a:xfrm>
              <a:off x="4568889"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9" name="任意多边形: 形状 18"/>
            <p:cNvSpPr/>
            <p:nvPr/>
          </p:nvSpPr>
          <p:spPr>
            <a:xfrm>
              <a:off x="4906884"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0" name="任意多边形: 形状 19"/>
            <p:cNvSpPr/>
            <p:nvPr/>
          </p:nvSpPr>
          <p:spPr>
            <a:xfrm>
              <a:off x="5244879"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1" name="任意多边形: 形状 20"/>
            <p:cNvSpPr/>
            <p:nvPr/>
          </p:nvSpPr>
          <p:spPr>
            <a:xfrm>
              <a:off x="5582874"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2" name="任意多边形: 形状 21"/>
            <p:cNvSpPr/>
            <p:nvPr/>
          </p:nvSpPr>
          <p:spPr>
            <a:xfrm>
              <a:off x="5920869"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3" name="任意多边形: 形状 22"/>
            <p:cNvSpPr/>
            <p:nvPr/>
          </p:nvSpPr>
          <p:spPr>
            <a:xfrm>
              <a:off x="6258864"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5" name="文本框 4"/>
          <p:cNvSpPr txBox="1"/>
          <p:nvPr/>
        </p:nvSpPr>
        <p:spPr>
          <a:xfrm>
            <a:off x="216535" y="238125"/>
            <a:ext cx="11976100" cy="538480"/>
          </a:xfrm>
          <a:prstGeom prst="rect">
            <a:avLst/>
          </a:prstGeom>
          <a:blipFill rotWithShape="1">
            <a:blip r:embed="rId1"/>
            <a:stretch>
              <a:fillRect/>
            </a:stretch>
          </a:blipFill>
        </p:spPr>
        <p:txBody>
          <a:bodyPr wrap="square" rtlCol="0">
            <a:noAutofit/>
          </a:bodyPr>
          <a:p>
            <a:endParaRPr lang="zh-CN" altLang="en-US"/>
          </a:p>
        </p:txBody>
      </p:sp>
      <p:sp>
        <p:nvSpPr>
          <p:cNvPr id="11" name="文本框 10"/>
          <p:cNvSpPr txBox="1"/>
          <p:nvPr/>
        </p:nvSpPr>
        <p:spPr>
          <a:xfrm>
            <a:off x="3709351" y="1129348"/>
            <a:ext cx="4773297" cy="337185"/>
          </a:xfrm>
          <a:prstGeom prst="rect">
            <a:avLst/>
          </a:prstGeom>
          <a:noFill/>
        </p:spPr>
        <p:txBody>
          <a:bodyPr wrap="square">
            <a:spAutoFit/>
          </a:bodyPr>
          <a:lstStyle/>
          <a:p>
            <a:pPr algn="ctr"/>
            <a:r>
              <a:rPr lang="zh-CN" altLang="en-US" sz="1600" dirty="0">
                <a:solidFill>
                  <a:srgbClr val="EE6D55"/>
                </a:solidFill>
                <a:latin typeface="汉仪旗黑-55简" panose="00020600040101010101" pitchFamily="18" charset="-122"/>
                <a:ea typeface="汉仪旗黑-55简" panose="00020600040101010101" pitchFamily="18" charset="-122"/>
                <a:cs typeface="+mn-ea"/>
                <a:sym typeface="+mn-ea"/>
              </a:rPr>
              <a:t>全民消防</a:t>
            </a:r>
            <a:r>
              <a:rPr lang="zh-CN" altLang="en-US" sz="1600" dirty="0">
                <a:solidFill>
                  <a:srgbClr val="EE6D55"/>
                </a:solidFill>
                <a:latin typeface="汉仪旗黑-55简" panose="00020600040101010101" pitchFamily="18" charset="-122"/>
                <a:ea typeface="汉仪旗黑-55简" panose="00020600040101010101" pitchFamily="18" charset="-122"/>
                <a:cs typeface="+mn-ea"/>
                <a:sym typeface="+mn-lt"/>
              </a:rPr>
              <a:t>·</a:t>
            </a:r>
            <a:r>
              <a:rPr lang="zh-CN" altLang="en-US" sz="1600" dirty="0">
                <a:solidFill>
                  <a:srgbClr val="EE6D55"/>
                </a:solidFill>
                <a:latin typeface="汉仪旗黑-55简" panose="00020600040101010101" pitchFamily="18" charset="-122"/>
                <a:ea typeface="汉仪旗黑-55简" panose="00020600040101010101" pitchFamily="18" charset="-122"/>
                <a:cs typeface="+mn-ea"/>
                <a:sym typeface="+mn-ea"/>
              </a:rPr>
              <a:t> 生命至上 </a:t>
            </a:r>
            <a:r>
              <a:rPr lang="zh-CN" altLang="en-US" sz="1600" dirty="0">
                <a:solidFill>
                  <a:srgbClr val="EE6D55"/>
                </a:solidFill>
                <a:latin typeface="汉仪旗黑-55简" panose="00020600040101010101" pitchFamily="18" charset="-122"/>
                <a:ea typeface="汉仪旗黑-55简" panose="00020600040101010101" pitchFamily="18" charset="-122"/>
                <a:cs typeface="+mn-ea"/>
                <a:sym typeface="+mn-lt"/>
              </a:rPr>
              <a:t>·</a:t>
            </a:r>
            <a:r>
              <a:rPr lang="zh-CN" altLang="en-US" sz="1600" dirty="0">
                <a:solidFill>
                  <a:srgbClr val="EE6D55"/>
                </a:solidFill>
                <a:latin typeface="汉仪旗黑-55简" panose="00020600040101010101" pitchFamily="18" charset="-122"/>
                <a:ea typeface="汉仪旗黑-55简" panose="00020600040101010101" pitchFamily="18" charset="-122"/>
                <a:cs typeface="+mn-ea"/>
                <a:sym typeface="+mn-ea"/>
              </a:rPr>
              <a:t>安全用火用电</a:t>
            </a:r>
            <a:endParaRPr lang="zh-CN" altLang="en-US" sz="1600" dirty="0">
              <a:solidFill>
                <a:srgbClr val="EE6D55"/>
              </a:solidFill>
              <a:latin typeface="汉仪旗黑-55简" panose="00020600040101010101" pitchFamily="18" charset="-122"/>
              <a:ea typeface="汉仪旗黑-55简" panose="00020600040101010101" pitchFamily="18" charset="-122"/>
              <a:cs typeface="+mn-ea"/>
              <a:sym typeface="+mn-lt"/>
            </a:endParaRPr>
          </a:p>
        </p:txBody>
      </p:sp>
      <p:sp>
        <p:nvSpPr>
          <p:cNvPr id="2" name="文本框 1"/>
          <p:cNvSpPr txBox="1"/>
          <p:nvPr/>
        </p:nvSpPr>
        <p:spPr>
          <a:xfrm>
            <a:off x="2237740" y="2938145"/>
            <a:ext cx="8576310" cy="922020"/>
          </a:xfrm>
          <a:prstGeom prst="rect">
            <a:avLst/>
          </a:prstGeom>
          <a:noFill/>
        </p:spPr>
        <p:txBody>
          <a:bodyPr wrap="square">
            <a:spAutoFit/>
          </a:bodyPr>
          <a:lstStyle/>
          <a:p>
            <a:r>
              <a:rPr lang="zh-CN" altLang="en-US" sz="5400" dirty="0">
                <a:solidFill>
                  <a:schemeClr val="bg1"/>
                </a:solidFill>
              </a:rPr>
              <a:t>认识消防设施标志</a:t>
            </a:r>
            <a:endParaRPr lang="zh-CN" altLang="en-US" sz="5400" dirty="0">
              <a:solidFill>
                <a:schemeClr val="bg1"/>
              </a:solidFill>
            </a:endParaRPr>
          </a:p>
        </p:txBody>
      </p:sp>
      <p:sp>
        <p:nvSpPr>
          <p:cNvPr id="3" name="文本框 2"/>
          <p:cNvSpPr txBox="1"/>
          <p:nvPr/>
        </p:nvSpPr>
        <p:spPr>
          <a:xfrm>
            <a:off x="418892" y="1396782"/>
            <a:ext cx="2036271" cy="3770263"/>
          </a:xfrm>
          <a:prstGeom prst="rect">
            <a:avLst/>
          </a:prstGeom>
          <a:noFill/>
        </p:spPr>
        <p:txBody>
          <a:bodyPr wrap="square">
            <a:spAutoFit/>
          </a:bodyPr>
          <a:lstStyle/>
          <a:p>
            <a:r>
              <a:rPr lang="en-US" altLang="zh-CN" sz="23900" dirty="0">
                <a:solidFill>
                  <a:schemeClr val="bg1"/>
                </a:solidFill>
                <a:latin typeface="+mn-ea"/>
              </a:rPr>
              <a:t>2</a:t>
            </a:r>
            <a:endParaRPr lang="zh-CN" altLang="en-US" sz="23900" dirty="0">
              <a:solidFill>
                <a:schemeClr val="bg1"/>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txBox="1"/>
          <p:nvPr/>
        </p:nvSpPr>
        <p:spPr>
          <a:xfrm>
            <a:off x="11483339" y="6424930"/>
            <a:ext cx="510539"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947DC70-7DC9-4C19-BF6D-4CA7B69A19E0}" type="slidenum">
              <a:rPr lang="zh-CN" altLang="en-US" sz="1400" smtClean="0"/>
            </a:fld>
            <a:endParaRPr lang="zh-CN" altLang="en-US" sz="1400"/>
          </a:p>
        </p:txBody>
      </p:sp>
      <p:sp>
        <p:nvSpPr>
          <p:cNvPr id="14" name="文本框 13"/>
          <p:cNvSpPr txBox="1"/>
          <p:nvPr/>
        </p:nvSpPr>
        <p:spPr>
          <a:xfrm>
            <a:off x="1030290" y="836043"/>
            <a:ext cx="3257692" cy="521970"/>
          </a:xfrm>
          <a:prstGeom prst="rect">
            <a:avLst/>
          </a:prstGeom>
          <a:noFill/>
        </p:spPr>
        <p:txBody>
          <a:bodyPr wrap="square">
            <a:spAutoFit/>
          </a:bodyPr>
          <a:lstStyle/>
          <a:p>
            <a:r>
              <a:rPr lang="zh-CN" altLang="en-US" sz="2800" dirty="0">
                <a:solidFill>
                  <a:srgbClr val="1E9ED1"/>
                </a:solidFill>
              </a:rPr>
              <a:t>消防设施器材标志</a:t>
            </a:r>
            <a:endParaRPr lang="zh-CN" altLang="en-US" sz="2800" dirty="0">
              <a:solidFill>
                <a:srgbClr val="1E9ED1"/>
              </a:solidFill>
            </a:endParaRPr>
          </a:p>
        </p:txBody>
      </p:sp>
      <p:sp>
        <p:nvSpPr>
          <p:cNvPr id="15" name="文本框 14"/>
          <p:cNvSpPr txBox="1"/>
          <p:nvPr/>
        </p:nvSpPr>
        <p:spPr>
          <a:xfrm>
            <a:off x="102034" y="780625"/>
            <a:ext cx="659965" cy="523220"/>
          </a:xfrm>
          <a:prstGeom prst="rect">
            <a:avLst/>
          </a:prstGeom>
          <a:noFill/>
        </p:spPr>
        <p:txBody>
          <a:bodyPr wrap="square">
            <a:spAutoFit/>
          </a:bodyPr>
          <a:lstStyle/>
          <a:p>
            <a:pPr algn="ctr"/>
            <a:r>
              <a:rPr lang="en-US" altLang="zh-CN" sz="2800" dirty="0">
                <a:solidFill>
                  <a:schemeClr val="bg1"/>
                </a:solidFill>
              </a:rPr>
              <a:t>02</a:t>
            </a:r>
            <a:endParaRPr lang="zh-CN" altLang="en-US" sz="2800" dirty="0">
              <a:solidFill>
                <a:schemeClr val="bg1"/>
              </a:solidFill>
            </a:endParaRPr>
          </a:p>
        </p:txBody>
      </p:sp>
      <p:sp>
        <p:nvSpPr>
          <p:cNvPr id="24" name="平行四边形 23"/>
          <p:cNvSpPr/>
          <p:nvPr/>
        </p:nvSpPr>
        <p:spPr>
          <a:xfrm>
            <a:off x="876935" y="835025"/>
            <a:ext cx="3411855" cy="523240"/>
          </a:xfrm>
          <a:prstGeom prst="parallelogram">
            <a:avLst>
              <a:gd name="adj" fmla="val 38328"/>
            </a:avLst>
          </a:prstGeom>
          <a:solidFill>
            <a:srgbClr val="1E9ED1">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1"/>
          <a:stretch>
            <a:fillRect/>
          </a:stretch>
        </p:blipFill>
        <p:spPr>
          <a:xfrm>
            <a:off x="2838450" y="1676400"/>
            <a:ext cx="901700" cy="1111250"/>
          </a:xfrm>
          <a:prstGeom prst="rect">
            <a:avLst/>
          </a:prstGeom>
        </p:spPr>
      </p:pic>
      <p:pic>
        <p:nvPicPr>
          <p:cNvPr id="4" name="图片 3"/>
          <p:cNvPicPr>
            <a:picLocks noChangeAspect="1"/>
          </p:cNvPicPr>
          <p:nvPr/>
        </p:nvPicPr>
        <p:blipFill>
          <a:blip r:embed="rId2"/>
          <a:stretch>
            <a:fillRect/>
          </a:stretch>
        </p:blipFill>
        <p:spPr>
          <a:xfrm>
            <a:off x="102235" y="3105785"/>
            <a:ext cx="3679825" cy="2966085"/>
          </a:xfrm>
          <a:prstGeom prst="rect">
            <a:avLst/>
          </a:prstGeom>
        </p:spPr>
      </p:pic>
      <p:pic>
        <p:nvPicPr>
          <p:cNvPr id="7" name="图片 6"/>
          <p:cNvPicPr>
            <a:picLocks noChangeAspect="1"/>
          </p:cNvPicPr>
          <p:nvPr/>
        </p:nvPicPr>
        <p:blipFill>
          <a:blip r:embed="rId3"/>
          <a:stretch>
            <a:fillRect/>
          </a:stretch>
        </p:blipFill>
        <p:spPr>
          <a:xfrm>
            <a:off x="0" y="1871980"/>
            <a:ext cx="2838450" cy="800100"/>
          </a:xfrm>
          <a:prstGeom prst="rect">
            <a:avLst/>
          </a:prstGeom>
        </p:spPr>
      </p:pic>
      <p:pic>
        <p:nvPicPr>
          <p:cNvPr id="8" name="图片 7"/>
          <p:cNvPicPr>
            <a:picLocks noChangeAspect="1"/>
          </p:cNvPicPr>
          <p:nvPr/>
        </p:nvPicPr>
        <p:blipFill>
          <a:blip r:embed="rId4"/>
          <a:stretch>
            <a:fillRect/>
          </a:stretch>
        </p:blipFill>
        <p:spPr>
          <a:xfrm>
            <a:off x="8246745" y="906145"/>
            <a:ext cx="2254250" cy="2192655"/>
          </a:xfrm>
          <a:prstGeom prst="rect">
            <a:avLst/>
          </a:prstGeom>
        </p:spPr>
      </p:pic>
      <p:pic>
        <p:nvPicPr>
          <p:cNvPr id="11" name="图片 10"/>
          <p:cNvPicPr>
            <a:picLocks noChangeAspect="1"/>
          </p:cNvPicPr>
          <p:nvPr/>
        </p:nvPicPr>
        <p:blipFill>
          <a:blip r:embed="rId5"/>
          <a:stretch>
            <a:fillRect/>
          </a:stretch>
        </p:blipFill>
        <p:spPr>
          <a:xfrm>
            <a:off x="3961765" y="1676400"/>
            <a:ext cx="4590415" cy="1228090"/>
          </a:xfrm>
          <a:prstGeom prst="rect">
            <a:avLst/>
          </a:prstGeom>
        </p:spPr>
      </p:pic>
      <p:pic>
        <p:nvPicPr>
          <p:cNvPr id="16" name="图片 15"/>
          <p:cNvPicPr>
            <a:picLocks noChangeAspect="1"/>
          </p:cNvPicPr>
          <p:nvPr/>
        </p:nvPicPr>
        <p:blipFill>
          <a:blip r:embed="rId6"/>
          <a:stretch>
            <a:fillRect/>
          </a:stretch>
        </p:blipFill>
        <p:spPr>
          <a:xfrm>
            <a:off x="8374380" y="3098800"/>
            <a:ext cx="1654175" cy="1983105"/>
          </a:xfrm>
          <a:prstGeom prst="rect">
            <a:avLst/>
          </a:prstGeom>
        </p:spPr>
      </p:pic>
      <p:pic>
        <p:nvPicPr>
          <p:cNvPr id="17" name="图片 16"/>
          <p:cNvPicPr>
            <a:picLocks noChangeAspect="1"/>
          </p:cNvPicPr>
          <p:nvPr/>
        </p:nvPicPr>
        <p:blipFill>
          <a:blip r:embed="rId7"/>
          <a:stretch>
            <a:fillRect/>
          </a:stretch>
        </p:blipFill>
        <p:spPr>
          <a:xfrm>
            <a:off x="4146550" y="3609975"/>
            <a:ext cx="3449320" cy="987425"/>
          </a:xfrm>
          <a:prstGeom prst="rect">
            <a:avLst/>
          </a:prstGeom>
        </p:spPr>
      </p:pic>
      <p:pic>
        <p:nvPicPr>
          <p:cNvPr id="18" name="图片 17"/>
          <p:cNvPicPr>
            <a:picLocks noChangeAspect="1"/>
          </p:cNvPicPr>
          <p:nvPr/>
        </p:nvPicPr>
        <p:blipFill>
          <a:blip r:embed="rId8"/>
          <a:stretch>
            <a:fillRect/>
          </a:stretch>
        </p:blipFill>
        <p:spPr>
          <a:xfrm>
            <a:off x="3961765" y="5510530"/>
            <a:ext cx="4562475" cy="914400"/>
          </a:xfrm>
          <a:prstGeom prst="rect">
            <a:avLst/>
          </a:prstGeom>
        </p:spPr>
      </p:pic>
      <p:pic>
        <p:nvPicPr>
          <p:cNvPr id="19" name="图片 18"/>
          <p:cNvPicPr>
            <a:picLocks noChangeAspect="1"/>
          </p:cNvPicPr>
          <p:nvPr/>
        </p:nvPicPr>
        <p:blipFill>
          <a:blip r:embed="rId9"/>
          <a:stretch>
            <a:fillRect/>
          </a:stretch>
        </p:blipFill>
        <p:spPr>
          <a:xfrm>
            <a:off x="8117205" y="4957445"/>
            <a:ext cx="2168525" cy="18326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txBox="1"/>
          <p:nvPr/>
        </p:nvSpPr>
        <p:spPr>
          <a:xfrm>
            <a:off x="11483339" y="6424930"/>
            <a:ext cx="510539"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947DC70-7DC9-4C19-BF6D-4CA7B69A19E0}" type="slidenum">
              <a:rPr lang="zh-CN" altLang="en-US" sz="1400" smtClean="0"/>
            </a:fld>
            <a:endParaRPr lang="zh-CN" altLang="en-US" sz="1400"/>
          </a:p>
        </p:txBody>
      </p:sp>
      <p:sp>
        <p:nvSpPr>
          <p:cNvPr id="14" name="文本框 13"/>
          <p:cNvSpPr txBox="1"/>
          <p:nvPr/>
        </p:nvSpPr>
        <p:spPr>
          <a:xfrm>
            <a:off x="1030290" y="836043"/>
            <a:ext cx="3257692" cy="521970"/>
          </a:xfrm>
          <a:prstGeom prst="rect">
            <a:avLst/>
          </a:prstGeom>
          <a:noFill/>
        </p:spPr>
        <p:txBody>
          <a:bodyPr wrap="square">
            <a:spAutoFit/>
          </a:bodyPr>
          <a:lstStyle/>
          <a:p>
            <a:r>
              <a:rPr lang="zh-CN" altLang="en-US" sz="2800" dirty="0">
                <a:solidFill>
                  <a:srgbClr val="1E9ED1"/>
                </a:solidFill>
              </a:rPr>
              <a:t>消防设施器材标志</a:t>
            </a:r>
            <a:endParaRPr lang="zh-CN" altLang="en-US" sz="2800" dirty="0">
              <a:solidFill>
                <a:srgbClr val="1E9ED1"/>
              </a:solidFill>
            </a:endParaRPr>
          </a:p>
        </p:txBody>
      </p:sp>
      <p:sp>
        <p:nvSpPr>
          <p:cNvPr id="15" name="文本框 14"/>
          <p:cNvSpPr txBox="1"/>
          <p:nvPr/>
        </p:nvSpPr>
        <p:spPr>
          <a:xfrm>
            <a:off x="102034" y="780625"/>
            <a:ext cx="659965" cy="523220"/>
          </a:xfrm>
          <a:prstGeom prst="rect">
            <a:avLst/>
          </a:prstGeom>
          <a:noFill/>
        </p:spPr>
        <p:txBody>
          <a:bodyPr wrap="square">
            <a:spAutoFit/>
          </a:bodyPr>
          <a:lstStyle/>
          <a:p>
            <a:pPr algn="ctr"/>
            <a:r>
              <a:rPr lang="en-US" altLang="zh-CN" sz="2800" dirty="0">
                <a:solidFill>
                  <a:schemeClr val="bg1"/>
                </a:solidFill>
              </a:rPr>
              <a:t>02</a:t>
            </a:r>
            <a:endParaRPr lang="zh-CN" altLang="en-US" sz="2800" dirty="0">
              <a:solidFill>
                <a:schemeClr val="bg1"/>
              </a:solidFill>
            </a:endParaRPr>
          </a:p>
        </p:txBody>
      </p:sp>
      <p:sp>
        <p:nvSpPr>
          <p:cNvPr id="24" name="平行四边形 23"/>
          <p:cNvSpPr/>
          <p:nvPr/>
        </p:nvSpPr>
        <p:spPr>
          <a:xfrm>
            <a:off x="876935" y="835025"/>
            <a:ext cx="3411855" cy="523240"/>
          </a:xfrm>
          <a:prstGeom prst="parallelogram">
            <a:avLst>
              <a:gd name="adj" fmla="val 38328"/>
            </a:avLst>
          </a:prstGeom>
          <a:solidFill>
            <a:srgbClr val="1E9ED1">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1"/>
          <a:stretch>
            <a:fillRect/>
          </a:stretch>
        </p:blipFill>
        <p:spPr>
          <a:xfrm>
            <a:off x="-283845" y="2526665"/>
            <a:ext cx="3400425" cy="3057525"/>
          </a:xfrm>
          <a:prstGeom prst="rect">
            <a:avLst/>
          </a:prstGeom>
        </p:spPr>
      </p:pic>
      <p:pic>
        <p:nvPicPr>
          <p:cNvPr id="6" name="图片 5"/>
          <p:cNvPicPr>
            <a:picLocks noChangeAspect="1"/>
          </p:cNvPicPr>
          <p:nvPr/>
        </p:nvPicPr>
        <p:blipFill>
          <a:blip r:embed="rId2"/>
          <a:stretch>
            <a:fillRect/>
          </a:stretch>
        </p:blipFill>
        <p:spPr>
          <a:xfrm>
            <a:off x="102235" y="1918335"/>
            <a:ext cx="3162300" cy="733425"/>
          </a:xfrm>
          <a:prstGeom prst="rect">
            <a:avLst/>
          </a:prstGeom>
        </p:spPr>
      </p:pic>
      <p:pic>
        <p:nvPicPr>
          <p:cNvPr id="9" name="图片 8"/>
          <p:cNvPicPr>
            <a:picLocks noChangeAspect="1"/>
          </p:cNvPicPr>
          <p:nvPr/>
        </p:nvPicPr>
        <p:blipFill>
          <a:blip r:embed="rId3"/>
          <a:stretch>
            <a:fillRect/>
          </a:stretch>
        </p:blipFill>
        <p:spPr>
          <a:xfrm>
            <a:off x="3735705" y="1918335"/>
            <a:ext cx="3181350" cy="762000"/>
          </a:xfrm>
          <a:prstGeom prst="rect">
            <a:avLst/>
          </a:prstGeom>
        </p:spPr>
      </p:pic>
      <p:pic>
        <p:nvPicPr>
          <p:cNvPr id="10" name="图片 9"/>
          <p:cNvPicPr>
            <a:picLocks noChangeAspect="1"/>
          </p:cNvPicPr>
          <p:nvPr/>
        </p:nvPicPr>
        <p:blipFill>
          <a:blip r:embed="rId4"/>
          <a:stretch>
            <a:fillRect/>
          </a:stretch>
        </p:blipFill>
        <p:spPr>
          <a:xfrm>
            <a:off x="3735705" y="2769870"/>
            <a:ext cx="2752725" cy="2571750"/>
          </a:xfrm>
          <a:prstGeom prst="rect">
            <a:avLst/>
          </a:prstGeom>
        </p:spPr>
      </p:pic>
      <p:pic>
        <p:nvPicPr>
          <p:cNvPr id="12" name="图片 11"/>
          <p:cNvPicPr>
            <a:picLocks noChangeAspect="1"/>
          </p:cNvPicPr>
          <p:nvPr/>
        </p:nvPicPr>
        <p:blipFill>
          <a:blip r:embed="rId5"/>
          <a:stretch>
            <a:fillRect/>
          </a:stretch>
        </p:blipFill>
        <p:spPr>
          <a:xfrm>
            <a:off x="7536180" y="1918335"/>
            <a:ext cx="3219450" cy="771525"/>
          </a:xfrm>
          <a:prstGeom prst="rect">
            <a:avLst/>
          </a:prstGeom>
        </p:spPr>
      </p:pic>
      <p:pic>
        <p:nvPicPr>
          <p:cNvPr id="13" name="图片 12"/>
          <p:cNvPicPr>
            <a:picLocks noChangeAspect="1"/>
          </p:cNvPicPr>
          <p:nvPr/>
        </p:nvPicPr>
        <p:blipFill>
          <a:blip r:embed="rId6"/>
          <a:stretch>
            <a:fillRect/>
          </a:stretch>
        </p:blipFill>
        <p:spPr>
          <a:xfrm>
            <a:off x="7536180" y="2979420"/>
            <a:ext cx="3776980" cy="21520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平行四边形 23"/>
          <p:cNvSpPr/>
          <p:nvPr/>
        </p:nvSpPr>
        <p:spPr>
          <a:xfrm>
            <a:off x="845820" y="855980"/>
            <a:ext cx="2672080" cy="467360"/>
          </a:xfrm>
          <a:prstGeom prst="parallelogram">
            <a:avLst>
              <a:gd name="adj" fmla="val 38328"/>
            </a:avLst>
          </a:prstGeom>
          <a:solidFill>
            <a:srgbClr val="1E9ED1">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30290" y="855093"/>
            <a:ext cx="3257692" cy="521970"/>
          </a:xfrm>
          <a:prstGeom prst="rect">
            <a:avLst/>
          </a:prstGeom>
          <a:noFill/>
        </p:spPr>
        <p:txBody>
          <a:bodyPr wrap="square">
            <a:spAutoFit/>
          </a:bodyPr>
          <a:lstStyle/>
          <a:p>
            <a:r>
              <a:rPr lang="zh-CN" altLang="en-US" sz="2800" dirty="0">
                <a:solidFill>
                  <a:srgbClr val="1E9ED1"/>
                </a:solidFill>
              </a:rPr>
              <a:t>警告</a:t>
            </a:r>
            <a:r>
              <a:rPr lang="zh-CN" altLang="en-US" sz="2800" dirty="0">
                <a:solidFill>
                  <a:srgbClr val="1E9ED1"/>
                </a:solidFill>
              </a:rPr>
              <a:t>标识</a:t>
            </a:r>
            <a:endParaRPr lang="zh-CN" altLang="en-US" sz="2800" dirty="0">
              <a:solidFill>
                <a:srgbClr val="1E9ED1"/>
              </a:solidFill>
            </a:endParaRPr>
          </a:p>
        </p:txBody>
      </p:sp>
      <p:sp>
        <p:nvSpPr>
          <p:cNvPr id="15" name="文本框 14"/>
          <p:cNvSpPr txBox="1"/>
          <p:nvPr/>
        </p:nvSpPr>
        <p:spPr>
          <a:xfrm>
            <a:off x="102034" y="799675"/>
            <a:ext cx="659965" cy="523220"/>
          </a:xfrm>
          <a:prstGeom prst="rect">
            <a:avLst/>
          </a:prstGeom>
          <a:noFill/>
        </p:spPr>
        <p:txBody>
          <a:bodyPr wrap="square">
            <a:spAutoFit/>
          </a:bodyPr>
          <a:lstStyle/>
          <a:p>
            <a:pPr algn="ctr"/>
            <a:r>
              <a:rPr lang="en-US" altLang="zh-CN" sz="2800" dirty="0">
                <a:solidFill>
                  <a:schemeClr val="bg1"/>
                </a:solidFill>
              </a:rPr>
              <a:t>03</a:t>
            </a:r>
            <a:endParaRPr lang="zh-CN" altLang="en-US" sz="2800" dirty="0">
              <a:solidFill>
                <a:schemeClr val="bg1"/>
              </a:solidFill>
            </a:endParaRPr>
          </a:p>
        </p:txBody>
      </p:sp>
      <p:sp>
        <p:nvSpPr>
          <p:cNvPr id="30" name="灯片编号占位符 5"/>
          <p:cNvSpPr txBox="1"/>
          <p:nvPr/>
        </p:nvSpPr>
        <p:spPr>
          <a:xfrm>
            <a:off x="11483339" y="6424930"/>
            <a:ext cx="510539"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947DC70-7DC9-4C19-BF6D-4CA7B69A19E0}" type="slidenum">
              <a:rPr lang="zh-CN" altLang="en-US" sz="1400" smtClean="0"/>
            </a:fld>
            <a:endParaRPr lang="zh-CN" altLang="en-US" sz="1400" dirty="0"/>
          </a:p>
        </p:txBody>
      </p:sp>
      <p:sp>
        <p:nvSpPr>
          <p:cNvPr id="3" name="文本框 2"/>
          <p:cNvSpPr txBox="1"/>
          <p:nvPr/>
        </p:nvSpPr>
        <p:spPr>
          <a:xfrm>
            <a:off x="969645" y="2974769"/>
            <a:ext cx="6099810" cy="646331"/>
          </a:xfrm>
          <a:prstGeom prst="rect">
            <a:avLst/>
          </a:prstGeom>
          <a:noFill/>
        </p:spPr>
        <p:txBody>
          <a:bodyPr wrap="square">
            <a:spAutoFit/>
          </a:bodyPr>
          <a:lstStyle/>
          <a:p>
            <a:br>
              <a:rPr lang="en-US" altLang="zh-CN" dirty="0"/>
            </a:br>
            <a:endParaRPr lang="en-US" altLang="zh-CN" dirty="0"/>
          </a:p>
        </p:txBody>
      </p:sp>
      <p:sp>
        <p:nvSpPr>
          <p:cNvPr id="32" name="文本框 31"/>
          <p:cNvSpPr txBox="1"/>
          <p:nvPr/>
        </p:nvSpPr>
        <p:spPr>
          <a:xfrm>
            <a:off x="1262062" y="5374754"/>
            <a:ext cx="6099810" cy="707886"/>
          </a:xfrm>
          <a:prstGeom prst="rect">
            <a:avLst/>
          </a:prstGeom>
          <a:noFill/>
        </p:spPr>
        <p:txBody>
          <a:bodyPr wrap="square">
            <a:spAutoFit/>
          </a:bodyPr>
          <a:lstStyle/>
          <a:p>
            <a:r>
              <a:rPr lang="zh-CN" altLang="en-US" sz="2000" dirty="0">
                <a:solidFill>
                  <a:schemeClr val="bg1"/>
                </a:solidFill>
              </a:rPr>
              <a:t>报警后派专人到路口迎接消防车，并维持路口到起火点的道路畅通</a:t>
            </a:r>
            <a:endParaRPr lang="zh-CN" altLang="en-US" sz="2000" dirty="0">
              <a:solidFill>
                <a:schemeClr val="bg1"/>
              </a:solidFill>
            </a:endParaRPr>
          </a:p>
        </p:txBody>
      </p:sp>
      <p:pic>
        <p:nvPicPr>
          <p:cNvPr id="2" name="图片 1"/>
          <p:cNvPicPr>
            <a:picLocks noChangeAspect="1"/>
          </p:cNvPicPr>
          <p:nvPr/>
        </p:nvPicPr>
        <p:blipFill>
          <a:blip r:embed="rId1"/>
          <a:stretch>
            <a:fillRect/>
          </a:stretch>
        </p:blipFill>
        <p:spPr>
          <a:xfrm>
            <a:off x="762000" y="1664335"/>
            <a:ext cx="4162425" cy="2524125"/>
          </a:xfrm>
          <a:prstGeom prst="rect">
            <a:avLst/>
          </a:prstGeom>
        </p:spPr>
      </p:pic>
      <p:pic>
        <p:nvPicPr>
          <p:cNvPr id="4" name="图片 3"/>
          <p:cNvPicPr>
            <a:picLocks noChangeAspect="1"/>
          </p:cNvPicPr>
          <p:nvPr/>
        </p:nvPicPr>
        <p:blipFill>
          <a:blip r:embed="rId2"/>
          <a:stretch>
            <a:fillRect/>
          </a:stretch>
        </p:blipFill>
        <p:spPr>
          <a:xfrm>
            <a:off x="762000" y="4168140"/>
            <a:ext cx="4161790" cy="2428875"/>
          </a:xfrm>
          <a:prstGeom prst="rect">
            <a:avLst/>
          </a:prstGeom>
        </p:spPr>
      </p:pic>
      <p:pic>
        <p:nvPicPr>
          <p:cNvPr id="5" name="图片 4"/>
          <p:cNvPicPr>
            <a:picLocks noChangeAspect="1"/>
          </p:cNvPicPr>
          <p:nvPr/>
        </p:nvPicPr>
        <p:blipFill>
          <a:blip r:embed="rId3"/>
          <a:stretch>
            <a:fillRect/>
          </a:stretch>
        </p:blipFill>
        <p:spPr>
          <a:xfrm>
            <a:off x="6376035" y="1922780"/>
            <a:ext cx="4076700" cy="2438400"/>
          </a:xfrm>
          <a:prstGeom prst="rect">
            <a:avLst/>
          </a:prstGeom>
        </p:spPr>
      </p:pic>
      <p:pic>
        <p:nvPicPr>
          <p:cNvPr id="7" name="图片 6"/>
          <p:cNvPicPr>
            <a:picLocks noChangeAspect="1"/>
          </p:cNvPicPr>
          <p:nvPr/>
        </p:nvPicPr>
        <p:blipFill>
          <a:blip r:embed="rId4"/>
          <a:stretch>
            <a:fillRect/>
          </a:stretch>
        </p:blipFill>
        <p:spPr>
          <a:xfrm>
            <a:off x="6376035" y="4361180"/>
            <a:ext cx="4076700" cy="12217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1097662" y="4784824"/>
            <a:ext cx="2872993" cy="398780"/>
          </a:xfrm>
          <a:prstGeom prst="rect">
            <a:avLst/>
          </a:prstGeom>
          <a:noFill/>
        </p:spPr>
        <p:txBody>
          <a:bodyPr wrap="square">
            <a:spAutoFit/>
          </a:bodyPr>
          <a:lstStyle/>
          <a:p>
            <a:r>
              <a:rPr lang="zh-CN" altLang="en-US" sz="2000" dirty="0">
                <a:solidFill>
                  <a:srgbClr val="1E3056"/>
                </a:solidFill>
                <a:cs typeface="+mn-ea"/>
                <a:sym typeface="+mn-lt"/>
              </a:rPr>
              <a:t>汉鑫消防安全知识</a:t>
            </a:r>
            <a:r>
              <a:rPr lang="zh-CN" altLang="en-US" sz="2000" dirty="0">
                <a:solidFill>
                  <a:srgbClr val="1E3056"/>
                </a:solidFill>
                <a:cs typeface="+mn-ea"/>
                <a:sym typeface="+mn-lt"/>
              </a:rPr>
              <a:t>宣讲</a:t>
            </a:r>
            <a:endParaRPr lang="zh-CN" altLang="en-US" sz="2000" dirty="0">
              <a:solidFill>
                <a:srgbClr val="1E3056"/>
              </a:solidFill>
              <a:cs typeface="+mn-ea"/>
              <a:sym typeface="+mn-lt"/>
            </a:endParaRPr>
          </a:p>
        </p:txBody>
      </p:sp>
      <p:grpSp>
        <p:nvGrpSpPr>
          <p:cNvPr id="15" name="组合 14"/>
          <p:cNvGrpSpPr/>
          <p:nvPr/>
        </p:nvGrpSpPr>
        <p:grpSpPr>
          <a:xfrm>
            <a:off x="3970655" y="4881060"/>
            <a:ext cx="1569117" cy="207638"/>
            <a:chOff x="3892899" y="1141050"/>
            <a:chExt cx="2703960" cy="430193"/>
          </a:xfrm>
        </p:grpSpPr>
        <p:sp>
          <p:nvSpPr>
            <p:cNvPr id="16" name="任意多边形: 形状 15"/>
            <p:cNvSpPr/>
            <p:nvPr/>
          </p:nvSpPr>
          <p:spPr>
            <a:xfrm>
              <a:off x="3892899"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7" name="任意多边形: 形状 16"/>
            <p:cNvSpPr/>
            <p:nvPr/>
          </p:nvSpPr>
          <p:spPr>
            <a:xfrm>
              <a:off x="4230894"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8" name="任意多边形: 形状 17"/>
            <p:cNvSpPr/>
            <p:nvPr/>
          </p:nvSpPr>
          <p:spPr>
            <a:xfrm>
              <a:off x="4568889"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9" name="任意多边形: 形状 18"/>
            <p:cNvSpPr/>
            <p:nvPr/>
          </p:nvSpPr>
          <p:spPr>
            <a:xfrm>
              <a:off x="4906884"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0" name="任意多边形: 形状 19"/>
            <p:cNvSpPr/>
            <p:nvPr/>
          </p:nvSpPr>
          <p:spPr>
            <a:xfrm>
              <a:off x="5244879"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1" name="任意多边形: 形状 20"/>
            <p:cNvSpPr/>
            <p:nvPr/>
          </p:nvSpPr>
          <p:spPr>
            <a:xfrm>
              <a:off x="5582874"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2" name="任意多边形: 形状 21"/>
            <p:cNvSpPr/>
            <p:nvPr/>
          </p:nvSpPr>
          <p:spPr>
            <a:xfrm>
              <a:off x="5920869"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3" name="任意多边形: 形状 22"/>
            <p:cNvSpPr/>
            <p:nvPr/>
          </p:nvSpPr>
          <p:spPr>
            <a:xfrm>
              <a:off x="6258864"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5" name="文本框 4"/>
          <p:cNvSpPr txBox="1"/>
          <p:nvPr/>
        </p:nvSpPr>
        <p:spPr>
          <a:xfrm>
            <a:off x="216535" y="238125"/>
            <a:ext cx="11976100" cy="538480"/>
          </a:xfrm>
          <a:prstGeom prst="rect">
            <a:avLst/>
          </a:prstGeom>
          <a:blipFill rotWithShape="1">
            <a:blip r:embed="rId1"/>
            <a:stretch>
              <a:fillRect/>
            </a:stretch>
          </a:blipFill>
        </p:spPr>
        <p:txBody>
          <a:bodyPr wrap="square" rtlCol="0">
            <a:noAutofit/>
          </a:bodyPr>
          <a:p>
            <a:endParaRPr lang="zh-CN" altLang="en-US"/>
          </a:p>
        </p:txBody>
      </p:sp>
      <p:sp>
        <p:nvSpPr>
          <p:cNvPr id="11" name="文本框 10"/>
          <p:cNvSpPr txBox="1"/>
          <p:nvPr/>
        </p:nvSpPr>
        <p:spPr>
          <a:xfrm>
            <a:off x="3709351" y="1129348"/>
            <a:ext cx="4773297" cy="337185"/>
          </a:xfrm>
          <a:prstGeom prst="rect">
            <a:avLst/>
          </a:prstGeom>
          <a:noFill/>
        </p:spPr>
        <p:txBody>
          <a:bodyPr wrap="square">
            <a:spAutoFit/>
          </a:bodyPr>
          <a:lstStyle/>
          <a:p>
            <a:pPr algn="ctr"/>
            <a:r>
              <a:rPr lang="zh-CN" altLang="en-US" sz="1600" dirty="0">
                <a:solidFill>
                  <a:srgbClr val="EE6D55"/>
                </a:solidFill>
                <a:latin typeface="汉仪旗黑-55简" panose="00020600040101010101" pitchFamily="18" charset="-122"/>
                <a:ea typeface="汉仪旗黑-55简" panose="00020600040101010101" pitchFamily="18" charset="-122"/>
                <a:cs typeface="+mn-ea"/>
                <a:sym typeface="+mn-ea"/>
              </a:rPr>
              <a:t>全民消防</a:t>
            </a:r>
            <a:r>
              <a:rPr lang="zh-CN" altLang="en-US" sz="1600" dirty="0">
                <a:solidFill>
                  <a:srgbClr val="EE6D55"/>
                </a:solidFill>
                <a:latin typeface="汉仪旗黑-55简" panose="00020600040101010101" pitchFamily="18" charset="-122"/>
                <a:ea typeface="汉仪旗黑-55简" panose="00020600040101010101" pitchFamily="18" charset="-122"/>
                <a:cs typeface="+mn-ea"/>
                <a:sym typeface="+mn-lt"/>
              </a:rPr>
              <a:t>·</a:t>
            </a:r>
            <a:r>
              <a:rPr lang="zh-CN" altLang="en-US" sz="1600" dirty="0">
                <a:solidFill>
                  <a:srgbClr val="EE6D55"/>
                </a:solidFill>
                <a:latin typeface="汉仪旗黑-55简" panose="00020600040101010101" pitchFamily="18" charset="-122"/>
                <a:ea typeface="汉仪旗黑-55简" panose="00020600040101010101" pitchFamily="18" charset="-122"/>
                <a:cs typeface="+mn-ea"/>
                <a:sym typeface="+mn-ea"/>
              </a:rPr>
              <a:t> 生命至上 </a:t>
            </a:r>
            <a:r>
              <a:rPr lang="zh-CN" altLang="en-US" sz="1600" dirty="0">
                <a:solidFill>
                  <a:srgbClr val="EE6D55"/>
                </a:solidFill>
                <a:latin typeface="汉仪旗黑-55简" panose="00020600040101010101" pitchFamily="18" charset="-122"/>
                <a:ea typeface="汉仪旗黑-55简" panose="00020600040101010101" pitchFamily="18" charset="-122"/>
                <a:cs typeface="+mn-ea"/>
                <a:sym typeface="+mn-lt"/>
              </a:rPr>
              <a:t>·</a:t>
            </a:r>
            <a:r>
              <a:rPr lang="zh-CN" altLang="en-US" sz="1600" dirty="0">
                <a:solidFill>
                  <a:srgbClr val="EE6D55"/>
                </a:solidFill>
                <a:latin typeface="汉仪旗黑-55简" panose="00020600040101010101" pitchFamily="18" charset="-122"/>
                <a:ea typeface="汉仪旗黑-55简" panose="00020600040101010101" pitchFamily="18" charset="-122"/>
                <a:cs typeface="+mn-ea"/>
                <a:sym typeface="+mn-ea"/>
              </a:rPr>
              <a:t>安全用火用电</a:t>
            </a:r>
            <a:endParaRPr lang="zh-CN" altLang="en-US" sz="1600" dirty="0">
              <a:solidFill>
                <a:srgbClr val="EE6D55"/>
              </a:solidFill>
              <a:latin typeface="汉仪旗黑-55简" panose="00020600040101010101" pitchFamily="18" charset="-122"/>
              <a:ea typeface="汉仪旗黑-55简" panose="00020600040101010101" pitchFamily="18" charset="-122"/>
              <a:cs typeface="+mn-ea"/>
              <a:sym typeface="+mn-lt"/>
            </a:endParaRPr>
          </a:p>
        </p:txBody>
      </p:sp>
      <p:sp>
        <p:nvSpPr>
          <p:cNvPr id="4" name="文本框 3"/>
          <p:cNvSpPr txBox="1"/>
          <p:nvPr/>
        </p:nvSpPr>
        <p:spPr>
          <a:xfrm>
            <a:off x="2477770" y="2938145"/>
            <a:ext cx="7580630" cy="922020"/>
          </a:xfrm>
          <a:prstGeom prst="rect">
            <a:avLst/>
          </a:prstGeom>
          <a:noFill/>
        </p:spPr>
        <p:txBody>
          <a:bodyPr wrap="square">
            <a:spAutoFit/>
          </a:bodyPr>
          <a:lstStyle/>
          <a:p>
            <a:r>
              <a:rPr lang="zh-CN" altLang="en-US" sz="5400" dirty="0">
                <a:solidFill>
                  <a:schemeClr val="bg1"/>
                </a:solidFill>
              </a:rPr>
              <a:t>生活中常见火灾的起因</a:t>
            </a:r>
            <a:endParaRPr lang="zh-CN" altLang="en-US" sz="5400" dirty="0">
              <a:solidFill>
                <a:schemeClr val="bg1"/>
              </a:solidFill>
            </a:endParaRPr>
          </a:p>
        </p:txBody>
      </p:sp>
      <p:sp>
        <p:nvSpPr>
          <p:cNvPr id="10" name="文本框 9"/>
          <p:cNvSpPr txBox="1"/>
          <p:nvPr/>
        </p:nvSpPr>
        <p:spPr>
          <a:xfrm>
            <a:off x="418892" y="1396782"/>
            <a:ext cx="2036271" cy="3769360"/>
          </a:xfrm>
          <a:prstGeom prst="rect">
            <a:avLst/>
          </a:prstGeom>
          <a:noFill/>
        </p:spPr>
        <p:txBody>
          <a:bodyPr wrap="square">
            <a:spAutoFit/>
          </a:bodyPr>
          <a:lstStyle/>
          <a:p>
            <a:r>
              <a:rPr lang="en-US" altLang="zh-CN" sz="23900" dirty="0">
                <a:solidFill>
                  <a:schemeClr val="bg1"/>
                </a:solidFill>
                <a:latin typeface="+mn-ea"/>
              </a:rPr>
              <a:t>3</a:t>
            </a:r>
            <a:endParaRPr lang="zh-CN" altLang="en-US" sz="23900" dirty="0">
              <a:solidFill>
                <a:schemeClr val="bg1"/>
              </a:solidFill>
              <a:latin typeface="+mn-ea"/>
            </a:endParaRPr>
          </a:p>
        </p:txBody>
      </p:sp>
      <p:sp>
        <p:nvSpPr>
          <p:cNvPr id="26" name="文本框 25"/>
          <p:cNvSpPr txBox="1"/>
          <p:nvPr/>
        </p:nvSpPr>
        <p:spPr>
          <a:xfrm>
            <a:off x="2209800" y="4049395"/>
            <a:ext cx="1957070" cy="338455"/>
          </a:xfrm>
          <a:prstGeom prst="rect">
            <a:avLst/>
          </a:prstGeom>
          <a:noFill/>
        </p:spPr>
        <p:txBody>
          <a:bodyPr wrap="square">
            <a:noAutofit/>
          </a:bodyPr>
          <a:lstStyle/>
          <a:p>
            <a:pPr marL="285750" indent="-285750">
              <a:buFont typeface="Wingdings" panose="05000000000000000000" pitchFamily="2" charset="2"/>
              <a:buChar char="l"/>
            </a:pPr>
            <a:r>
              <a:rPr lang="zh-CN" altLang="en-US" sz="1600" dirty="0">
                <a:solidFill>
                  <a:schemeClr val="bg1"/>
                </a:solidFill>
                <a:latin typeface="汉仪旗黑-55简" panose="00020600040101010101" pitchFamily="18" charset="-122"/>
                <a:ea typeface="汉仪旗黑-55简" panose="00020600040101010101" pitchFamily="18" charset="-122"/>
              </a:rPr>
              <a:t>生活用火的不慎</a:t>
            </a:r>
            <a:endParaRPr lang="zh-CN" altLang="en-US" sz="1600" dirty="0">
              <a:solidFill>
                <a:schemeClr val="bg1"/>
              </a:solidFill>
              <a:latin typeface="汉仪旗黑-55简" panose="00020600040101010101" pitchFamily="18" charset="-122"/>
              <a:ea typeface="汉仪旗黑-55简" panose="00020600040101010101" pitchFamily="18" charset="-122"/>
            </a:endParaRPr>
          </a:p>
        </p:txBody>
      </p:sp>
      <p:sp>
        <p:nvSpPr>
          <p:cNvPr id="27" name="文本框 26"/>
          <p:cNvSpPr txBox="1"/>
          <p:nvPr/>
        </p:nvSpPr>
        <p:spPr>
          <a:xfrm>
            <a:off x="3990340" y="4049395"/>
            <a:ext cx="1528445" cy="338455"/>
          </a:xfrm>
          <a:prstGeom prst="rect">
            <a:avLst/>
          </a:prstGeom>
          <a:noFill/>
        </p:spPr>
        <p:txBody>
          <a:bodyPr wrap="square">
            <a:noAutofit/>
          </a:bodyPr>
          <a:lstStyle/>
          <a:p>
            <a:pPr marL="285750" indent="-285750">
              <a:buFont typeface="Wingdings" panose="05000000000000000000" pitchFamily="2" charset="2"/>
              <a:buChar char="l"/>
            </a:pPr>
            <a:r>
              <a:rPr lang="zh-CN" altLang="en-US" sz="1600" dirty="0">
                <a:solidFill>
                  <a:schemeClr val="bg1"/>
                </a:solidFill>
                <a:latin typeface="汉仪旗黑-55简" panose="00020600040101010101" pitchFamily="18" charset="-122"/>
                <a:ea typeface="汉仪旗黑-55简" panose="00020600040101010101" pitchFamily="18" charset="-122"/>
              </a:rPr>
              <a:t>电线、电器</a:t>
            </a:r>
            <a:endParaRPr lang="zh-CN" altLang="en-US" sz="1600" dirty="0">
              <a:solidFill>
                <a:schemeClr val="bg1"/>
              </a:solidFill>
              <a:latin typeface="汉仪旗黑-55简" panose="00020600040101010101" pitchFamily="18" charset="-122"/>
              <a:ea typeface="汉仪旗黑-55简" panose="00020600040101010101" pitchFamily="18" charset="-122"/>
            </a:endParaRPr>
          </a:p>
        </p:txBody>
      </p:sp>
      <p:sp>
        <p:nvSpPr>
          <p:cNvPr id="7" name="文本框 6"/>
          <p:cNvSpPr txBox="1"/>
          <p:nvPr/>
        </p:nvSpPr>
        <p:spPr>
          <a:xfrm>
            <a:off x="5342255" y="4049395"/>
            <a:ext cx="1911350" cy="339090"/>
          </a:xfrm>
          <a:prstGeom prst="rect">
            <a:avLst/>
          </a:prstGeom>
          <a:noFill/>
        </p:spPr>
        <p:txBody>
          <a:bodyPr wrap="square">
            <a:noAutofit/>
          </a:bodyPr>
          <a:lstStyle/>
          <a:p>
            <a:pPr marL="285750" indent="-285750">
              <a:buFont typeface="Wingdings" panose="05000000000000000000" pitchFamily="2" charset="2"/>
              <a:buChar char="l"/>
            </a:pPr>
            <a:r>
              <a:rPr lang="zh-CN" altLang="en-US" sz="1600" dirty="0">
                <a:solidFill>
                  <a:schemeClr val="bg1"/>
                </a:solidFill>
                <a:latin typeface="汉仪旗黑-55简" panose="00020600040101010101" pitchFamily="18" charset="-122"/>
                <a:ea typeface="汉仪旗黑-55简" panose="00020600040101010101" pitchFamily="18" charset="-122"/>
              </a:rPr>
              <a:t>办公场所的火灾</a:t>
            </a:r>
            <a:endParaRPr lang="zh-CN" altLang="en-US" sz="1600" dirty="0">
              <a:solidFill>
                <a:schemeClr val="bg1"/>
              </a:solidFill>
              <a:latin typeface="汉仪旗黑-55简" panose="00020600040101010101" pitchFamily="18" charset="-122"/>
              <a:ea typeface="汉仪旗黑-55简" panose="00020600040101010101" pitchFamily="18" charset="-122"/>
            </a:endParaRPr>
          </a:p>
        </p:txBody>
      </p:sp>
      <p:sp>
        <p:nvSpPr>
          <p:cNvPr id="2" name="文本框 1"/>
          <p:cNvSpPr txBox="1"/>
          <p:nvPr/>
        </p:nvSpPr>
        <p:spPr>
          <a:xfrm>
            <a:off x="7077075" y="4049395"/>
            <a:ext cx="1911350" cy="339090"/>
          </a:xfrm>
          <a:prstGeom prst="rect">
            <a:avLst/>
          </a:prstGeom>
          <a:noFill/>
        </p:spPr>
        <p:txBody>
          <a:bodyPr wrap="square">
            <a:noAutofit/>
          </a:bodyPr>
          <a:lstStyle/>
          <a:p>
            <a:pPr marL="285750" indent="-285750">
              <a:buFont typeface="Wingdings" panose="05000000000000000000" pitchFamily="2" charset="2"/>
              <a:buChar char="l"/>
            </a:pPr>
            <a:r>
              <a:rPr lang="zh-CN" altLang="en-US" sz="1600" dirty="0">
                <a:solidFill>
                  <a:schemeClr val="bg1"/>
                </a:solidFill>
                <a:latin typeface="汉仪旗黑-55简" panose="00020600040101010101" pitchFamily="18" charset="-122"/>
                <a:ea typeface="汉仪旗黑-55简" panose="00020600040101010101" pitchFamily="18" charset="-122"/>
              </a:rPr>
              <a:t>冷藏库防火</a:t>
            </a:r>
            <a:r>
              <a:rPr lang="zh-CN" altLang="en-US" sz="1600" dirty="0">
                <a:solidFill>
                  <a:schemeClr val="bg1"/>
                </a:solidFill>
                <a:latin typeface="汉仪旗黑-55简" panose="00020600040101010101" pitchFamily="18" charset="-122"/>
                <a:ea typeface="汉仪旗黑-55简" panose="00020600040101010101" pitchFamily="18" charset="-122"/>
              </a:rPr>
              <a:t>须知</a:t>
            </a:r>
            <a:endParaRPr lang="zh-CN" altLang="en-US" sz="1600" dirty="0">
              <a:solidFill>
                <a:schemeClr val="bg1"/>
              </a:solidFill>
              <a:latin typeface="汉仪旗黑-55简" panose="00020600040101010101" pitchFamily="18" charset="-122"/>
              <a:ea typeface="汉仪旗黑-55简" panose="00020600040101010101" pitchFamily="18" charset="-122"/>
            </a:endParaRPr>
          </a:p>
        </p:txBody>
      </p:sp>
      <p:sp>
        <p:nvSpPr>
          <p:cNvPr id="3" name="文本框 2"/>
          <p:cNvSpPr txBox="1"/>
          <p:nvPr/>
        </p:nvSpPr>
        <p:spPr>
          <a:xfrm>
            <a:off x="8811895" y="4049395"/>
            <a:ext cx="1911350" cy="339090"/>
          </a:xfrm>
          <a:prstGeom prst="rect">
            <a:avLst/>
          </a:prstGeom>
          <a:noFill/>
        </p:spPr>
        <p:txBody>
          <a:bodyPr wrap="square">
            <a:noAutofit/>
          </a:bodyPr>
          <a:lstStyle/>
          <a:p>
            <a:pPr marL="285750" indent="-285750">
              <a:buFont typeface="Wingdings" panose="05000000000000000000" pitchFamily="2" charset="2"/>
              <a:buChar char="l"/>
            </a:pPr>
            <a:r>
              <a:rPr lang="zh-CN" altLang="en-US" sz="1600" dirty="0">
                <a:solidFill>
                  <a:schemeClr val="bg1"/>
                </a:solidFill>
                <a:latin typeface="汉仪旗黑-55简" panose="00020600040101010101" pitchFamily="18" charset="-122"/>
                <a:ea typeface="汉仪旗黑-55简" panose="00020600040101010101" pitchFamily="18" charset="-122"/>
              </a:rPr>
              <a:t>车辆防火</a:t>
            </a:r>
            <a:r>
              <a:rPr lang="zh-CN" altLang="en-US" sz="1600" dirty="0">
                <a:solidFill>
                  <a:schemeClr val="bg1"/>
                </a:solidFill>
                <a:latin typeface="汉仪旗黑-55简" panose="00020600040101010101" pitchFamily="18" charset="-122"/>
                <a:ea typeface="汉仪旗黑-55简" panose="00020600040101010101" pitchFamily="18" charset="-122"/>
              </a:rPr>
              <a:t>须知知</a:t>
            </a:r>
            <a:endParaRPr lang="zh-CN" altLang="en-US" sz="1600" dirty="0">
              <a:solidFill>
                <a:schemeClr val="bg1"/>
              </a:solidFill>
              <a:latin typeface="汉仪旗黑-55简" panose="00020600040101010101" pitchFamily="18" charset="-122"/>
              <a:ea typeface="汉仪旗黑-55简"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 38" descr="图片包含 游戏机, 桌子, 食物, 鸟&#10;&#10;描述已自动生成"/>
          <p:cNvPicPr>
            <a:picLocks noChangeAspect="1"/>
          </p:cNvPicPr>
          <p:nvPr/>
        </p:nvPicPr>
        <p:blipFill rotWithShape="1">
          <a:blip r:embed="rId1">
            <a:extLst>
              <a:ext uri="{28A0092B-C50C-407E-A947-70E740481C1C}">
                <a14:useLocalDpi xmlns:a14="http://schemas.microsoft.com/office/drawing/2010/main" val="0"/>
              </a:ext>
            </a:extLst>
          </a:blip>
          <a:srcRect l="18197" b="18197"/>
          <a:stretch>
            <a:fillRect/>
          </a:stretch>
        </p:blipFill>
        <p:spPr>
          <a:xfrm>
            <a:off x="655320" y="1621155"/>
            <a:ext cx="6634480" cy="4429125"/>
          </a:xfrm>
          <a:prstGeom prst="rect">
            <a:avLst/>
          </a:prstGeom>
        </p:spPr>
      </p:pic>
      <p:sp>
        <p:nvSpPr>
          <p:cNvPr id="5" name="灯片编号占位符 5"/>
          <p:cNvSpPr txBox="1"/>
          <p:nvPr/>
        </p:nvSpPr>
        <p:spPr>
          <a:xfrm>
            <a:off x="11483339" y="6424930"/>
            <a:ext cx="510539"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947DC70-7DC9-4C19-BF6D-4CA7B69A19E0}" type="slidenum">
              <a:rPr lang="zh-CN" altLang="en-US" sz="1400" smtClean="0"/>
            </a:fld>
            <a:endParaRPr lang="zh-CN" altLang="en-US" sz="1400"/>
          </a:p>
        </p:txBody>
      </p:sp>
      <p:sp>
        <p:nvSpPr>
          <p:cNvPr id="14" name="文本框 13"/>
          <p:cNvSpPr txBox="1"/>
          <p:nvPr/>
        </p:nvSpPr>
        <p:spPr>
          <a:xfrm>
            <a:off x="1030290" y="836043"/>
            <a:ext cx="3257692" cy="521970"/>
          </a:xfrm>
          <a:prstGeom prst="rect">
            <a:avLst/>
          </a:prstGeom>
          <a:noFill/>
        </p:spPr>
        <p:txBody>
          <a:bodyPr wrap="square">
            <a:spAutoFit/>
          </a:bodyPr>
          <a:lstStyle/>
          <a:p>
            <a:r>
              <a:rPr lang="zh-CN" altLang="en-US" sz="2800" dirty="0">
                <a:solidFill>
                  <a:srgbClr val="1E9ED1"/>
                </a:solidFill>
              </a:rPr>
              <a:t>常见的起</a:t>
            </a:r>
            <a:r>
              <a:rPr lang="zh-CN" altLang="en-US" sz="2800" dirty="0">
                <a:solidFill>
                  <a:srgbClr val="1E9ED1"/>
                </a:solidFill>
              </a:rPr>
              <a:t>因</a:t>
            </a:r>
            <a:endParaRPr lang="zh-CN" altLang="en-US" sz="2800" dirty="0">
              <a:solidFill>
                <a:srgbClr val="1E9ED1"/>
              </a:solidFill>
            </a:endParaRPr>
          </a:p>
        </p:txBody>
      </p:sp>
      <p:sp>
        <p:nvSpPr>
          <p:cNvPr id="15" name="文本框 14"/>
          <p:cNvSpPr txBox="1"/>
          <p:nvPr/>
        </p:nvSpPr>
        <p:spPr>
          <a:xfrm>
            <a:off x="102034" y="780625"/>
            <a:ext cx="659965" cy="521970"/>
          </a:xfrm>
          <a:prstGeom prst="rect">
            <a:avLst/>
          </a:prstGeom>
          <a:noFill/>
        </p:spPr>
        <p:txBody>
          <a:bodyPr wrap="square">
            <a:spAutoFit/>
          </a:bodyPr>
          <a:lstStyle/>
          <a:p>
            <a:pPr algn="ctr"/>
            <a:r>
              <a:rPr lang="en-US" altLang="zh-CN" sz="2800" dirty="0">
                <a:solidFill>
                  <a:schemeClr val="bg1"/>
                </a:solidFill>
              </a:rPr>
              <a:t>03</a:t>
            </a:r>
            <a:endParaRPr lang="zh-CN" altLang="en-US" sz="2800" dirty="0">
              <a:solidFill>
                <a:schemeClr val="bg1"/>
              </a:solidFill>
            </a:endParaRPr>
          </a:p>
        </p:txBody>
      </p:sp>
      <p:sp>
        <p:nvSpPr>
          <p:cNvPr id="24" name="平行四边形 23"/>
          <p:cNvSpPr/>
          <p:nvPr/>
        </p:nvSpPr>
        <p:spPr>
          <a:xfrm>
            <a:off x="3041758" y="780625"/>
            <a:ext cx="3201562" cy="523220"/>
          </a:xfrm>
          <a:prstGeom prst="parallelogram">
            <a:avLst>
              <a:gd name="adj" fmla="val 38328"/>
            </a:avLst>
          </a:prstGeom>
          <a:solidFill>
            <a:srgbClr val="1E9ED1">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3469656" y="880852"/>
            <a:ext cx="2829794" cy="368300"/>
          </a:xfrm>
          <a:prstGeom prst="rect">
            <a:avLst/>
          </a:prstGeom>
          <a:noFill/>
        </p:spPr>
        <p:txBody>
          <a:bodyPr wrap="square">
            <a:spAutoFit/>
          </a:bodyPr>
          <a:lstStyle/>
          <a:p>
            <a:r>
              <a:rPr lang="en-US" altLang="zh-CN" dirty="0">
                <a:sym typeface="+mn-ea"/>
              </a:rPr>
              <a:t>1</a:t>
            </a:r>
            <a:r>
              <a:rPr lang="zh-CN" altLang="en-US" dirty="0">
                <a:sym typeface="+mn-ea"/>
              </a:rPr>
              <a:t>、生活中</a:t>
            </a:r>
            <a:r>
              <a:rPr lang="zh-CN" altLang="en-US" dirty="0">
                <a:sym typeface="+mn-ea"/>
              </a:rPr>
              <a:t>的火灾</a:t>
            </a:r>
            <a:r>
              <a:rPr lang="zh-CN" altLang="en-US" dirty="0">
                <a:sym typeface="+mn-ea"/>
              </a:rPr>
              <a:t>隐患</a:t>
            </a:r>
            <a:endParaRPr lang="zh-CN" altLang="en-US" dirty="0">
              <a:sym typeface="+mn-ea"/>
            </a:endParaRPr>
          </a:p>
        </p:txBody>
      </p:sp>
      <p:sp>
        <p:nvSpPr>
          <p:cNvPr id="3" name="文本框 2"/>
          <p:cNvSpPr txBox="1"/>
          <p:nvPr/>
        </p:nvSpPr>
        <p:spPr>
          <a:xfrm>
            <a:off x="2987056" y="3457698"/>
            <a:ext cx="5373120" cy="1303498"/>
          </a:xfrm>
          <a:prstGeom prst="rect">
            <a:avLst/>
          </a:prstGeom>
          <a:noFill/>
        </p:spPr>
        <p:txBody>
          <a:bodyPr wrap="square">
            <a:spAutoFit/>
          </a:bodyPr>
          <a:lstStyle/>
          <a:p>
            <a:pPr marL="285750" indent="-285750">
              <a:lnSpc>
                <a:spcPct val="150000"/>
              </a:lnSpc>
              <a:buFont typeface="Wingdings" panose="05000000000000000000" pitchFamily="2" charset="2"/>
              <a:buChar char="l"/>
            </a:pPr>
            <a:r>
              <a:rPr lang="zh-CN" altLang="en-US" dirty="0">
                <a:solidFill>
                  <a:schemeClr val="bg1"/>
                </a:solidFill>
                <a:latin typeface="汉仪旗黑-55简" panose="00020600040101010101" pitchFamily="18" charset="-122"/>
                <a:ea typeface="汉仪旗黑-55简" panose="00020600040101010101" pitchFamily="18" charset="-122"/>
              </a:rPr>
              <a:t>特点</a:t>
            </a:r>
            <a:r>
              <a:rPr lang="en-US" altLang="zh-CN" dirty="0">
                <a:solidFill>
                  <a:schemeClr val="bg1"/>
                </a:solidFill>
                <a:latin typeface="汉仪旗黑-55简" panose="00020600040101010101" pitchFamily="18" charset="-122"/>
                <a:ea typeface="汉仪旗黑-55简" panose="00020600040101010101" pitchFamily="18" charset="-122"/>
              </a:rPr>
              <a:t>:</a:t>
            </a:r>
            <a:r>
              <a:rPr lang="zh-CN" altLang="en-US" dirty="0">
                <a:solidFill>
                  <a:schemeClr val="bg1"/>
                </a:solidFill>
                <a:latin typeface="汉仪旗黑-55简" panose="00020600040101010101" pitchFamily="18" charset="-122"/>
                <a:ea typeface="汉仪旗黑-55简" panose="00020600040101010101" pitchFamily="18" charset="-122"/>
              </a:rPr>
              <a:t>面积小</a:t>
            </a:r>
            <a:r>
              <a:rPr lang="en-US" altLang="zh-CN" dirty="0">
                <a:solidFill>
                  <a:schemeClr val="bg1"/>
                </a:solidFill>
                <a:latin typeface="汉仪旗黑-55简" panose="00020600040101010101" pitchFamily="18" charset="-122"/>
                <a:ea typeface="汉仪旗黑-55简" panose="00020600040101010101" pitchFamily="18" charset="-122"/>
              </a:rPr>
              <a:t>(0.1-0.7</a:t>
            </a:r>
            <a:r>
              <a:rPr lang="zh-CN" altLang="en-US" dirty="0">
                <a:solidFill>
                  <a:schemeClr val="bg1"/>
                </a:solidFill>
                <a:latin typeface="汉仪旗黑-55简" panose="00020600040101010101" pitchFamily="18" charset="-122"/>
                <a:ea typeface="汉仪旗黑-55简" panose="00020600040101010101" pitchFamily="18" charset="-122"/>
              </a:rPr>
              <a:t>毫米</a:t>
            </a:r>
            <a:r>
              <a:rPr lang="en-US" altLang="zh-CN" dirty="0">
                <a:solidFill>
                  <a:schemeClr val="bg1"/>
                </a:solidFill>
                <a:latin typeface="汉仪旗黑-55简" panose="00020600040101010101" pitchFamily="18" charset="-122"/>
                <a:ea typeface="汉仪旗黑-55简" panose="00020600040101010101" pitchFamily="18" charset="-122"/>
              </a:rPr>
              <a:t>)</a:t>
            </a:r>
            <a:r>
              <a:rPr lang="zh-CN" altLang="en-US" dirty="0">
                <a:solidFill>
                  <a:schemeClr val="bg1"/>
                </a:solidFill>
                <a:latin typeface="汉仪旗黑-55简" panose="00020600040101010101" pitchFamily="18" charset="-122"/>
                <a:ea typeface="汉仪旗黑-55简" panose="00020600040101010101" pitchFamily="18" charset="-122"/>
              </a:rPr>
              <a:t>容易被人所忽略</a:t>
            </a:r>
            <a:r>
              <a:rPr lang="en-US" altLang="zh-CN" dirty="0">
                <a:solidFill>
                  <a:schemeClr val="bg1"/>
                </a:solidFill>
                <a:latin typeface="汉仪旗黑-55简" panose="00020600040101010101" pitchFamily="18" charset="-122"/>
                <a:ea typeface="汉仪旗黑-55简" panose="00020600040101010101" pitchFamily="18" charset="-122"/>
              </a:rPr>
              <a:t>!   </a:t>
            </a:r>
            <a:endParaRPr lang="en-US" altLang="zh-CN" dirty="0">
              <a:solidFill>
                <a:schemeClr val="bg1"/>
              </a:solidFill>
              <a:latin typeface="汉仪旗黑-55简" panose="00020600040101010101" pitchFamily="18" charset="-122"/>
              <a:ea typeface="汉仪旗黑-55简" panose="00020600040101010101" pitchFamily="18" charset="-122"/>
            </a:endParaRPr>
          </a:p>
          <a:p>
            <a:pPr marL="285750" indent="-285750">
              <a:lnSpc>
                <a:spcPct val="150000"/>
              </a:lnSpc>
              <a:buFont typeface="Wingdings" panose="05000000000000000000" pitchFamily="2" charset="2"/>
              <a:buChar char="l"/>
            </a:pPr>
            <a:r>
              <a:rPr lang="zh-CN" altLang="en-US" dirty="0">
                <a:solidFill>
                  <a:schemeClr val="bg1"/>
                </a:solidFill>
                <a:latin typeface="汉仪旗黑-55简" panose="00020600040101010101" pitchFamily="18" charset="-122"/>
                <a:ea typeface="汉仪旗黑-55简" panose="00020600040101010101" pitchFamily="18" charset="-122"/>
              </a:rPr>
              <a:t>杀伤力</a:t>
            </a:r>
            <a:r>
              <a:rPr lang="en-US" altLang="zh-CN" dirty="0">
                <a:solidFill>
                  <a:schemeClr val="bg1"/>
                </a:solidFill>
                <a:latin typeface="汉仪旗黑-55简" panose="00020600040101010101" pitchFamily="18" charset="-122"/>
                <a:ea typeface="汉仪旗黑-55简" panose="00020600040101010101" pitchFamily="18" charset="-122"/>
              </a:rPr>
              <a:t>:</a:t>
            </a:r>
            <a:r>
              <a:rPr lang="zh-CN" altLang="en-US" dirty="0">
                <a:solidFill>
                  <a:schemeClr val="bg1"/>
                </a:solidFill>
                <a:latin typeface="汉仪旗黑-55简" panose="00020600040101010101" pitchFamily="18" charset="-122"/>
                <a:ea typeface="汉仪旗黑-55简" panose="00020600040101010101" pitchFamily="18" charset="-122"/>
              </a:rPr>
              <a:t>烟头</a:t>
            </a:r>
            <a:r>
              <a:rPr lang="en-US" altLang="zh-CN" dirty="0">
                <a:solidFill>
                  <a:schemeClr val="bg1"/>
                </a:solidFill>
                <a:latin typeface="汉仪旗黑-55简" panose="00020600040101010101" pitchFamily="18" charset="-122"/>
                <a:ea typeface="汉仪旗黑-55简" panose="00020600040101010101" pitchFamily="18" charset="-122"/>
              </a:rPr>
              <a:t>800</a:t>
            </a:r>
            <a:r>
              <a:rPr lang="zh-CN" altLang="en-US" dirty="0">
                <a:solidFill>
                  <a:schemeClr val="bg1"/>
                </a:solidFill>
                <a:latin typeface="汉仪旗黑-55简" panose="00020600040101010101" pitchFamily="18" charset="-122"/>
                <a:ea typeface="汉仪旗黑-55简" panose="00020600040101010101" pitchFamily="18" charset="-122"/>
              </a:rPr>
              <a:t>度</a:t>
            </a:r>
            <a:r>
              <a:rPr lang="en-US" altLang="zh-CN" dirty="0">
                <a:solidFill>
                  <a:schemeClr val="bg1"/>
                </a:solidFill>
                <a:latin typeface="汉仪旗黑-55简" panose="00020600040101010101" pitchFamily="18" charset="-122"/>
                <a:ea typeface="汉仪旗黑-55简" panose="00020600040101010101" pitchFamily="18" charset="-122"/>
              </a:rPr>
              <a:t>;</a:t>
            </a:r>
            <a:r>
              <a:rPr lang="zh-CN" altLang="en-US" dirty="0">
                <a:solidFill>
                  <a:schemeClr val="bg1"/>
                </a:solidFill>
                <a:latin typeface="汉仪旗黑-55简" panose="00020600040101010101" pitchFamily="18" charset="-122"/>
                <a:ea typeface="汉仪旗黑-55简" panose="00020600040101010101" pitchFamily="18" charset="-122"/>
              </a:rPr>
              <a:t>香头</a:t>
            </a:r>
            <a:r>
              <a:rPr lang="en-US" altLang="zh-CN" dirty="0">
                <a:solidFill>
                  <a:schemeClr val="bg1"/>
                </a:solidFill>
                <a:latin typeface="汉仪旗黑-55简" panose="00020600040101010101" pitchFamily="18" charset="-122"/>
                <a:ea typeface="汉仪旗黑-55简" panose="00020600040101010101" pitchFamily="18" charset="-122"/>
              </a:rPr>
              <a:t>700</a:t>
            </a:r>
            <a:r>
              <a:rPr lang="zh-CN" altLang="en-US" dirty="0">
                <a:solidFill>
                  <a:schemeClr val="bg1"/>
                </a:solidFill>
                <a:latin typeface="汉仪旗黑-55简" panose="00020600040101010101" pitchFamily="18" charset="-122"/>
                <a:ea typeface="汉仪旗黑-55简" panose="00020600040101010101" pitchFamily="18" charset="-122"/>
              </a:rPr>
              <a:t>度</a:t>
            </a:r>
            <a:r>
              <a:rPr lang="en-US" altLang="zh-CN" dirty="0">
                <a:solidFill>
                  <a:schemeClr val="bg1"/>
                </a:solidFill>
                <a:latin typeface="汉仪旗黑-55简" panose="00020600040101010101" pitchFamily="18" charset="-122"/>
                <a:ea typeface="汉仪旗黑-55简" panose="00020600040101010101" pitchFamily="18" charset="-122"/>
              </a:rPr>
              <a:t>!</a:t>
            </a:r>
            <a:endParaRPr lang="en-US" altLang="zh-CN" dirty="0">
              <a:solidFill>
                <a:schemeClr val="bg1"/>
              </a:solidFill>
              <a:latin typeface="汉仪旗黑-55简" panose="00020600040101010101" pitchFamily="18" charset="-122"/>
              <a:ea typeface="汉仪旗黑-55简" panose="00020600040101010101" pitchFamily="18" charset="-122"/>
            </a:endParaRPr>
          </a:p>
          <a:p>
            <a:pPr marL="285750" indent="-285750">
              <a:lnSpc>
                <a:spcPct val="150000"/>
              </a:lnSpc>
              <a:buFont typeface="Wingdings" panose="05000000000000000000" pitchFamily="2" charset="2"/>
              <a:buChar char="l"/>
            </a:pPr>
            <a:r>
              <a:rPr lang="zh-CN" altLang="en-US" dirty="0">
                <a:solidFill>
                  <a:schemeClr val="bg1"/>
                </a:solidFill>
                <a:latin typeface="汉仪旗黑-55简" panose="00020600040101010101" pitchFamily="18" charset="-122"/>
                <a:ea typeface="汉仪旗黑-55简" panose="00020600040101010101" pitchFamily="18" charset="-122"/>
              </a:rPr>
              <a:t>构成条件：疏忽大意！</a:t>
            </a:r>
            <a:endParaRPr lang="zh-CN" altLang="en-US" dirty="0">
              <a:solidFill>
                <a:schemeClr val="bg1"/>
              </a:solidFill>
              <a:latin typeface="汉仪旗黑-55简" panose="00020600040101010101" pitchFamily="18" charset="-122"/>
              <a:ea typeface="汉仪旗黑-55简" panose="00020600040101010101" pitchFamily="18" charset="-122"/>
            </a:endParaRPr>
          </a:p>
        </p:txBody>
      </p:sp>
      <p:sp>
        <p:nvSpPr>
          <p:cNvPr id="6" name="文本框 5"/>
          <p:cNvSpPr txBox="1"/>
          <p:nvPr/>
        </p:nvSpPr>
        <p:spPr>
          <a:xfrm>
            <a:off x="3119896" y="1703372"/>
            <a:ext cx="1254000" cy="1754326"/>
          </a:xfrm>
          <a:prstGeom prst="rect">
            <a:avLst/>
          </a:prstGeom>
          <a:noFill/>
        </p:spPr>
        <p:txBody>
          <a:bodyPr wrap="square">
            <a:spAutoFit/>
          </a:bodyPr>
          <a:lstStyle/>
          <a:p>
            <a:r>
              <a:rPr lang="zh-CN" altLang="en-US" sz="3600" dirty="0">
                <a:solidFill>
                  <a:srgbClr val="FFC05C"/>
                </a:solidFill>
              </a:rPr>
              <a:t>烟头</a:t>
            </a:r>
            <a:endParaRPr lang="en-US" altLang="zh-CN" sz="3600" dirty="0">
              <a:solidFill>
                <a:srgbClr val="FFC05C"/>
              </a:solidFill>
            </a:endParaRPr>
          </a:p>
          <a:p>
            <a:r>
              <a:rPr lang="zh-CN" altLang="en-US" sz="3600" dirty="0">
                <a:solidFill>
                  <a:srgbClr val="FFC05C"/>
                </a:solidFill>
              </a:rPr>
              <a:t>香烛</a:t>
            </a:r>
            <a:endParaRPr lang="en-US" altLang="zh-CN" sz="3600" dirty="0">
              <a:solidFill>
                <a:srgbClr val="FFC05C"/>
              </a:solidFill>
            </a:endParaRPr>
          </a:p>
          <a:p>
            <a:r>
              <a:rPr lang="zh-CN" altLang="en-US" sz="3600" dirty="0">
                <a:solidFill>
                  <a:srgbClr val="FFC05C"/>
                </a:solidFill>
              </a:rPr>
              <a:t>蚊香</a:t>
            </a:r>
            <a:endParaRPr lang="zh-CN" altLang="en-US" sz="3600" dirty="0">
              <a:solidFill>
                <a:srgbClr val="FFC05C"/>
              </a:solidFill>
            </a:endParaRPr>
          </a:p>
        </p:txBody>
      </p:sp>
      <p:grpSp>
        <p:nvGrpSpPr>
          <p:cNvPr id="36" name="组合 35"/>
          <p:cNvGrpSpPr/>
          <p:nvPr/>
        </p:nvGrpSpPr>
        <p:grpSpPr>
          <a:xfrm>
            <a:off x="7884793" y="1224432"/>
            <a:ext cx="3651571" cy="4825847"/>
            <a:chOff x="7283128" y="2138677"/>
            <a:chExt cx="3651571" cy="4825847"/>
          </a:xfrm>
        </p:grpSpPr>
        <p:sp>
          <p:nvSpPr>
            <p:cNvPr id="28" name="矩形 27"/>
            <p:cNvSpPr/>
            <p:nvPr/>
          </p:nvSpPr>
          <p:spPr>
            <a:xfrm>
              <a:off x="7283128" y="2138677"/>
              <a:ext cx="3651571" cy="4825847"/>
            </a:xfrm>
            <a:prstGeom prst="rect">
              <a:avLst/>
            </a:prstGeom>
            <a:solidFill>
              <a:srgbClr val="1E9ED1"/>
            </a:solidFill>
            <a:ln>
              <a:solidFill>
                <a:srgbClr val="1E9E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7538880" y="3388963"/>
              <a:ext cx="3213255" cy="2361352"/>
            </a:xfrm>
            <a:prstGeom prst="rect">
              <a:avLst/>
            </a:prstGeom>
            <a:noFill/>
          </p:spPr>
          <p:txBody>
            <a:bodyPr wrap="square">
              <a:spAutoFit/>
            </a:bodyPr>
            <a:lstStyle/>
            <a:p>
              <a:pPr>
                <a:lnSpc>
                  <a:spcPct val="150000"/>
                </a:lnSpc>
              </a:pPr>
              <a:r>
                <a:rPr lang="zh-CN" altLang="en-US" sz="2000" dirty="0">
                  <a:solidFill>
                    <a:schemeClr val="bg1"/>
                  </a:solidFill>
                  <a:latin typeface="汉仪旗黑-55简" panose="00020600040101010101" pitchFamily="18" charset="-122"/>
                  <a:ea typeface="汉仪旗黑-55简" panose="00020600040101010101" pitchFamily="18" charset="-122"/>
                </a:rPr>
                <a:t> </a:t>
              </a:r>
              <a:r>
                <a:rPr lang="en-US" altLang="zh-CN" sz="2000" dirty="0">
                  <a:solidFill>
                    <a:schemeClr val="bg1"/>
                  </a:solidFill>
                  <a:latin typeface="汉仪旗黑-55简" panose="00020600040101010101" pitchFamily="18" charset="-122"/>
                  <a:ea typeface="汉仪旗黑-55简" panose="00020600040101010101" pitchFamily="18" charset="-122"/>
                </a:rPr>
                <a:t>1</a:t>
              </a:r>
              <a:r>
                <a:rPr lang="zh-CN" altLang="en-US" sz="2000" dirty="0">
                  <a:solidFill>
                    <a:schemeClr val="bg1"/>
                  </a:solidFill>
                  <a:latin typeface="汉仪旗黑-55简" panose="00020600040101010101" pitchFamily="18" charset="-122"/>
                  <a:ea typeface="汉仪旗黑-55简" panose="00020600040101010101" pitchFamily="18" charset="-122"/>
                </a:rPr>
                <a:t>、不要随意玩火</a:t>
              </a:r>
              <a:endParaRPr lang="zh-CN" altLang="en-US" sz="2000" dirty="0">
                <a:solidFill>
                  <a:schemeClr val="bg1"/>
                </a:solidFill>
                <a:latin typeface="汉仪旗黑-55简" panose="00020600040101010101" pitchFamily="18" charset="-122"/>
                <a:ea typeface="汉仪旗黑-55简" panose="00020600040101010101" pitchFamily="18" charset="-122"/>
              </a:endParaRPr>
            </a:p>
            <a:p>
              <a:pPr>
                <a:lnSpc>
                  <a:spcPct val="150000"/>
                </a:lnSpc>
              </a:pPr>
              <a:r>
                <a:rPr lang="zh-CN" altLang="en-US" sz="2000" dirty="0">
                  <a:solidFill>
                    <a:schemeClr val="bg1"/>
                  </a:solidFill>
                  <a:latin typeface="汉仪旗黑-55简" panose="00020600040101010101" pitchFamily="18" charset="-122"/>
                  <a:ea typeface="汉仪旗黑-55简" panose="00020600040101010101" pitchFamily="18" charset="-122"/>
                </a:rPr>
                <a:t> </a:t>
              </a:r>
              <a:r>
                <a:rPr lang="en-US" altLang="zh-CN" sz="2000" dirty="0">
                  <a:solidFill>
                    <a:schemeClr val="bg1"/>
                  </a:solidFill>
                  <a:latin typeface="汉仪旗黑-55简" panose="00020600040101010101" pitchFamily="18" charset="-122"/>
                  <a:ea typeface="汉仪旗黑-55简" panose="00020600040101010101" pitchFamily="18" charset="-122"/>
                </a:rPr>
                <a:t>2</a:t>
              </a:r>
              <a:r>
                <a:rPr lang="zh-CN" altLang="en-US" sz="2000" dirty="0">
                  <a:solidFill>
                    <a:schemeClr val="bg1"/>
                  </a:solidFill>
                  <a:latin typeface="汉仪旗黑-55简" panose="00020600040101010101" pitchFamily="18" charset="-122"/>
                  <a:ea typeface="汉仪旗黑-55简" panose="00020600040101010101" pitchFamily="18" charset="-122"/>
                </a:rPr>
                <a:t>、不要乱扔烟头，不要卧床抽烟</a:t>
              </a:r>
              <a:endParaRPr lang="zh-CN" altLang="en-US" sz="2000" dirty="0">
                <a:solidFill>
                  <a:schemeClr val="bg1"/>
                </a:solidFill>
                <a:latin typeface="汉仪旗黑-55简" panose="00020600040101010101" pitchFamily="18" charset="-122"/>
                <a:ea typeface="汉仪旗黑-55简" panose="00020600040101010101" pitchFamily="18" charset="-122"/>
              </a:endParaRPr>
            </a:p>
            <a:p>
              <a:pPr>
                <a:lnSpc>
                  <a:spcPct val="150000"/>
                </a:lnSpc>
              </a:pPr>
              <a:r>
                <a:rPr lang="zh-CN" altLang="en-US" sz="2000" dirty="0">
                  <a:solidFill>
                    <a:schemeClr val="bg1"/>
                  </a:solidFill>
                  <a:latin typeface="汉仪旗黑-55简" panose="00020600040101010101" pitchFamily="18" charset="-122"/>
                  <a:ea typeface="汉仪旗黑-55简" panose="00020600040101010101" pitchFamily="18" charset="-122"/>
                </a:rPr>
                <a:t> </a:t>
              </a:r>
              <a:r>
                <a:rPr lang="en-US" altLang="zh-CN" sz="2000" dirty="0">
                  <a:solidFill>
                    <a:schemeClr val="bg1"/>
                  </a:solidFill>
                  <a:latin typeface="汉仪旗黑-55简" panose="00020600040101010101" pitchFamily="18" charset="-122"/>
                  <a:ea typeface="汉仪旗黑-55简" panose="00020600040101010101" pitchFamily="18" charset="-122"/>
                </a:rPr>
                <a:t>3</a:t>
              </a:r>
              <a:r>
                <a:rPr lang="zh-CN" altLang="en-US" sz="2000" dirty="0">
                  <a:solidFill>
                    <a:schemeClr val="bg1"/>
                  </a:solidFill>
                  <a:latin typeface="汉仪旗黑-55简" panose="00020600040101010101" pitchFamily="18" charset="-122"/>
                  <a:ea typeface="汉仪旗黑-55简" panose="00020600040101010101" pitchFamily="18" charset="-122"/>
                </a:rPr>
                <a:t>、明火照明时不离人，不要用明火照明寻找物品</a:t>
              </a:r>
              <a:endParaRPr lang="zh-CN" altLang="en-US" sz="2000" dirty="0">
                <a:solidFill>
                  <a:schemeClr val="bg1"/>
                </a:solidFill>
                <a:latin typeface="汉仪旗黑-55简" panose="00020600040101010101" pitchFamily="18" charset="-122"/>
                <a:ea typeface="汉仪旗黑-55简" panose="00020600040101010101" pitchFamily="18" charset="-122"/>
              </a:endParaRPr>
            </a:p>
          </p:txBody>
        </p:sp>
        <p:grpSp>
          <p:nvGrpSpPr>
            <p:cNvPr id="26" name="组合 25"/>
            <p:cNvGrpSpPr/>
            <p:nvPr/>
          </p:nvGrpSpPr>
          <p:grpSpPr>
            <a:xfrm>
              <a:off x="7538880" y="2550157"/>
              <a:ext cx="2975294" cy="571500"/>
              <a:chOff x="7824631" y="2484426"/>
              <a:chExt cx="2975294" cy="571500"/>
            </a:xfrm>
          </p:grpSpPr>
          <p:sp>
            <p:nvSpPr>
              <p:cNvPr id="10" name="矩形: 圆角 9"/>
              <p:cNvSpPr/>
              <p:nvPr/>
            </p:nvSpPr>
            <p:spPr>
              <a:xfrm>
                <a:off x="7824631" y="2484426"/>
                <a:ext cx="2975294" cy="5715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E9ED1"/>
                  </a:solidFill>
                </a:endParaRPr>
              </a:p>
            </p:txBody>
          </p:sp>
          <p:sp>
            <p:nvSpPr>
              <p:cNvPr id="13" name="文本框 12"/>
              <p:cNvSpPr txBox="1"/>
              <p:nvPr/>
            </p:nvSpPr>
            <p:spPr>
              <a:xfrm>
                <a:off x="8515988" y="2558908"/>
                <a:ext cx="1592580" cy="461665"/>
              </a:xfrm>
              <a:prstGeom prst="rect">
                <a:avLst/>
              </a:prstGeom>
              <a:noFill/>
            </p:spPr>
            <p:txBody>
              <a:bodyPr wrap="square">
                <a:spAutoFit/>
              </a:bodyPr>
              <a:lstStyle/>
              <a:p>
                <a:pPr algn="ctr"/>
                <a:r>
                  <a:rPr lang="zh-CN" altLang="en-US" sz="2400" dirty="0">
                    <a:solidFill>
                      <a:srgbClr val="1E9ED1"/>
                    </a:solidFill>
                  </a:rPr>
                  <a:t>预防措施</a:t>
                </a:r>
                <a:endParaRPr lang="zh-CN" altLang="en-US" sz="2400" dirty="0">
                  <a:solidFill>
                    <a:srgbClr val="1E9ED1"/>
                  </a:solidFill>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 name="文本框 13"/>
          <p:cNvSpPr txBox="1"/>
          <p:nvPr/>
        </p:nvSpPr>
        <p:spPr>
          <a:xfrm>
            <a:off x="1030605" y="869950"/>
            <a:ext cx="2054860" cy="521970"/>
          </a:xfrm>
          <a:prstGeom prst="rect">
            <a:avLst/>
          </a:prstGeom>
          <a:noFill/>
        </p:spPr>
        <p:txBody>
          <a:bodyPr wrap="square">
            <a:spAutoFit/>
          </a:bodyPr>
          <a:p>
            <a:r>
              <a:rPr lang="zh-CN" altLang="en-US" sz="2800" dirty="0">
                <a:solidFill>
                  <a:srgbClr val="1E9ED1"/>
                </a:solidFill>
                <a:sym typeface="+mn-ea"/>
              </a:rPr>
              <a:t>常见的起</a:t>
            </a:r>
            <a:r>
              <a:rPr lang="zh-CN" altLang="en-US" sz="2800" dirty="0">
                <a:solidFill>
                  <a:srgbClr val="1E9ED1"/>
                </a:solidFill>
                <a:sym typeface="+mn-ea"/>
              </a:rPr>
              <a:t>因</a:t>
            </a:r>
            <a:endParaRPr lang="zh-CN" altLang="en-US" sz="2800" dirty="0">
              <a:solidFill>
                <a:srgbClr val="1E9ED1"/>
              </a:solidFill>
              <a:sym typeface="+mn-ea"/>
            </a:endParaRPr>
          </a:p>
        </p:txBody>
      </p:sp>
      <p:pic>
        <p:nvPicPr>
          <p:cNvPr id="2" name="图片 1"/>
          <p:cNvPicPr>
            <a:picLocks noChangeAspect="1"/>
          </p:cNvPicPr>
          <p:nvPr/>
        </p:nvPicPr>
        <p:blipFill>
          <a:blip r:embed="rId1"/>
          <a:stretch>
            <a:fillRect/>
          </a:stretch>
        </p:blipFill>
        <p:spPr>
          <a:xfrm>
            <a:off x="581660" y="1901825"/>
            <a:ext cx="4971415" cy="3204845"/>
          </a:xfrm>
          <a:prstGeom prst="rect">
            <a:avLst/>
          </a:prstGeom>
        </p:spPr>
      </p:pic>
      <p:pic>
        <p:nvPicPr>
          <p:cNvPr id="3" name="图片 2"/>
          <p:cNvPicPr>
            <a:picLocks noChangeAspect="1"/>
          </p:cNvPicPr>
          <p:nvPr/>
        </p:nvPicPr>
        <p:blipFill>
          <a:blip r:embed="rId2"/>
          <a:stretch>
            <a:fillRect/>
          </a:stretch>
        </p:blipFill>
        <p:spPr>
          <a:xfrm>
            <a:off x="6185535" y="1901825"/>
            <a:ext cx="5113020" cy="3290570"/>
          </a:xfrm>
          <a:prstGeom prst="rect">
            <a:avLst/>
          </a:prstGeom>
        </p:spPr>
      </p:pic>
      <p:sp>
        <p:nvSpPr>
          <p:cNvPr id="15" name="文本框 14"/>
          <p:cNvSpPr txBox="1"/>
          <p:nvPr/>
        </p:nvSpPr>
        <p:spPr>
          <a:xfrm>
            <a:off x="102034" y="828250"/>
            <a:ext cx="659965" cy="521970"/>
          </a:xfrm>
          <a:prstGeom prst="rect">
            <a:avLst/>
          </a:prstGeom>
          <a:noFill/>
        </p:spPr>
        <p:txBody>
          <a:bodyPr wrap="square">
            <a:spAutoFit/>
          </a:bodyPr>
          <a:p>
            <a:pPr algn="ctr"/>
            <a:r>
              <a:rPr lang="en-US" altLang="zh-CN" sz="2800" dirty="0">
                <a:solidFill>
                  <a:schemeClr val="bg1"/>
                </a:solidFill>
              </a:rPr>
              <a:t>03</a:t>
            </a:r>
            <a:endParaRPr lang="zh-CN" altLang="en-US" sz="2800" dirty="0">
              <a:solidFill>
                <a:schemeClr val="bg1"/>
              </a:solidFill>
            </a:endParaRPr>
          </a:p>
        </p:txBody>
      </p:sp>
      <p:sp>
        <p:nvSpPr>
          <p:cNvPr id="24" name="平行四边形 23"/>
          <p:cNvSpPr/>
          <p:nvPr/>
        </p:nvSpPr>
        <p:spPr>
          <a:xfrm>
            <a:off x="2973070" y="860425"/>
            <a:ext cx="3084830" cy="488950"/>
          </a:xfrm>
          <a:prstGeom prst="parallelogram">
            <a:avLst>
              <a:gd name="adj" fmla="val 38328"/>
            </a:avLst>
          </a:prstGeom>
          <a:solidFill>
            <a:srgbClr val="1E9ED1">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3387725" y="960755"/>
            <a:ext cx="2726055" cy="344170"/>
          </a:xfrm>
          <a:prstGeom prst="rect">
            <a:avLst/>
          </a:prstGeom>
          <a:noFill/>
        </p:spPr>
        <p:txBody>
          <a:bodyPr wrap="square">
            <a:noAutofit/>
          </a:bodyPr>
          <a:lstStyle/>
          <a:p>
            <a:r>
              <a:rPr lang="en-US" altLang="zh-CN" dirty="0"/>
              <a:t>1</a:t>
            </a:r>
            <a:r>
              <a:rPr lang="zh-CN" altLang="en-US" dirty="0"/>
              <a:t>、</a:t>
            </a:r>
            <a:r>
              <a:rPr lang="zh-CN" altLang="en-US" dirty="0">
                <a:sym typeface="+mn-ea"/>
              </a:rPr>
              <a:t>生活中的火灾隐患</a:t>
            </a:r>
            <a:endParaRPr lang="zh-CN" altLang="en-US" dirty="0"/>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 name="图片 6"/>
          <p:cNvPicPr>
            <a:picLocks noChangeAspect="1"/>
          </p:cNvPicPr>
          <p:nvPr/>
        </p:nvPicPr>
        <p:blipFill>
          <a:blip r:embed="rId1"/>
          <a:stretch>
            <a:fillRect/>
          </a:stretch>
        </p:blipFill>
        <p:spPr>
          <a:xfrm>
            <a:off x="1214755" y="1955800"/>
            <a:ext cx="4511675" cy="1976120"/>
          </a:xfrm>
          <a:prstGeom prst="rect">
            <a:avLst/>
          </a:prstGeom>
        </p:spPr>
      </p:pic>
      <p:pic>
        <p:nvPicPr>
          <p:cNvPr id="8" name="图片 7"/>
          <p:cNvPicPr>
            <a:picLocks noChangeAspect="1"/>
          </p:cNvPicPr>
          <p:nvPr/>
        </p:nvPicPr>
        <p:blipFill>
          <a:blip r:embed="rId2"/>
          <a:stretch>
            <a:fillRect/>
          </a:stretch>
        </p:blipFill>
        <p:spPr>
          <a:xfrm>
            <a:off x="6567170" y="1976120"/>
            <a:ext cx="4465955" cy="1967230"/>
          </a:xfrm>
          <a:prstGeom prst="rect">
            <a:avLst/>
          </a:prstGeom>
        </p:spPr>
      </p:pic>
      <p:pic>
        <p:nvPicPr>
          <p:cNvPr id="9" name="图片 8"/>
          <p:cNvPicPr>
            <a:picLocks noChangeAspect="1"/>
          </p:cNvPicPr>
          <p:nvPr/>
        </p:nvPicPr>
        <p:blipFill>
          <a:blip r:embed="rId3"/>
          <a:stretch>
            <a:fillRect/>
          </a:stretch>
        </p:blipFill>
        <p:spPr>
          <a:xfrm>
            <a:off x="3923030" y="4090670"/>
            <a:ext cx="4530090" cy="2077085"/>
          </a:xfrm>
          <a:prstGeom prst="rect">
            <a:avLst/>
          </a:prstGeom>
        </p:spPr>
      </p:pic>
      <p:pic>
        <p:nvPicPr>
          <p:cNvPr id="10" name="图片 9"/>
          <p:cNvPicPr>
            <a:picLocks noChangeAspect="1"/>
          </p:cNvPicPr>
          <p:nvPr/>
        </p:nvPicPr>
        <p:blipFill>
          <a:blip r:embed="rId4"/>
          <a:stretch>
            <a:fillRect/>
          </a:stretch>
        </p:blipFill>
        <p:spPr>
          <a:xfrm>
            <a:off x="2527300" y="6167120"/>
            <a:ext cx="7137400" cy="623570"/>
          </a:xfrm>
          <a:prstGeom prst="rect">
            <a:avLst/>
          </a:prstGeom>
        </p:spPr>
      </p:pic>
      <p:sp>
        <p:nvSpPr>
          <p:cNvPr id="11" name="文本框 10"/>
          <p:cNvSpPr txBox="1"/>
          <p:nvPr/>
        </p:nvSpPr>
        <p:spPr>
          <a:xfrm>
            <a:off x="4708525" y="1349375"/>
            <a:ext cx="4064000" cy="676275"/>
          </a:xfrm>
          <a:prstGeom prst="rect">
            <a:avLst/>
          </a:prstGeom>
          <a:noFill/>
        </p:spPr>
        <p:txBody>
          <a:bodyPr wrap="square" rtlCol="0">
            <a:noAutofit/>
          </a:bodyPr>
          <a:p>
            <a:r>
              <a:rPr lang="zh-CN" altLang="en-US" sz="3200">
                <a:solidFill>
                  <a:srgbClr val="C00000"/>
                </a:solidFill>
              </a:rPr>
              <a:t>易燃易爆品</a:t>
            </a:r>
            <a:endParaRPr lang="zh-CN" altLang="en-US" sz="3200">
              <a:solidFill>
                <a:srgbClr val="C00000"/>
              </a:solidFill>
            </a:endParaRPr>
          </a:p>
        </p:txBody>
      </p:sp>
      <p:sp>
        <p:nvSpPr>
          <p:cNvPr id="2" name="文本框 1"/>
          <p:cNvSpPr txBox="1"/>
          <p:nvPr/>
        </p:nvSpPr>
        <p:spPr>
          <a:xfrm>
            <a:off x="1030605" y="869950"/>
            <a:ext cx="2054860" cy="521970"/>
          </a:xfrm>
          <a:prstGeom prst="rect">
            <a:avLst/>
          </a:prstGeom>
          <a:noFill/>
        </p:spPr>
        <p:txBody>
          <a:bodyPr wrap="square">
            <a:spAutoFit/>
          </a:bodyPr>
          <a:p>
            <a:r>
              <a:rPr lang="zh-CN" altLang="en-US" sz="2800" dirty="0">
                <a:solidFill>
                  <a:srgbClr val="1E9ED1"/>
                </a:solidFill>
                <a:sym typeface="+mn-ea"/>
              </a:rPr>
              <a:t>常见的起</a:t>
            </a:r>
            <a:r>
              <a:rPr lang="zh-CN" altLang="en-US" sz="2800" dirty="0">
                <a:solidFill>
                  <a:srgbClr val="1E9ED1"/>
                </a:solidFill>
                <a:sym typeface="+mn-ea"/>
              </a:rPr>
              <a:t>因</a:t>
            </a:r>
            <a:endParaRPr lang="zh-CN" altLang="en-US" sz="2800" dirty="0">
              <a:solidFill>
                <a:srgbClr val="1E9ED1"/>
              </a:solidFill>
              <a:sym typeface="+mn-ea"/>
            </a:endParaRPr>
          </a:p>
        </p:txBody>
      </p:sp>
      <p:sp>
        <p:nvSpPr>
          <p:cNvPr id="24" name="平行四边形 23"/>
          <p:cNvSpPr/>
          <p:nvPr/>
        </p:nvSpPr>
        <p:spPr>
          <a:xfrm>
            <a:off x="2973070" y="860425"/>
            <a:ext cx="3084830" cy="488950"/>
          </a:xfrm>
          <a:prstGeom prst="parallelogram">
            <a:avLst>
              <a:gd name="adj" fmla="val 38328"/>
            </a:avLst>
          </a:prstGeom>
          <a:solidFill>
            <a:srgbClr val="1E9ED1">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3387725" y="960755"/>
            <a:ext cx="2726055" cy="344170"/>
          </a:xfrm>
          <a:prstGeom prst="rect">
            <a:avLst/>
          </a:prstGeom>
          <a:noFill/>
        </p:spPr>
        <p:txBody>
          <a:bodyPr wrap="square">
            <a:noAutofit/>
          </a:bodyPr>
          <a:lstStyle/>
          <a:p>
            <a:r>
              <a:rPr lang="en-US" altLang="zh-CN" dirty="0"/>
              <a:t>1</a:t>
            </a:r>
            <a:r>
              <a:rPr lang="zh-CN" altLang="en-US" dirty="0"/>
              <a:t>、</a:t>
            </a:r>
            <a:r>
              <a:rPr lang="zh-CN" altLang="en-US" dirty="0">
                <a:sym typeface="+mn-ea"/>
              </a:rPr>
              <a:t>生活中的火灾隐患</a:t>
            </a:r>
            <a:endParaRPr lang="zh-CN" altLang="en-US" dirty="0"/>
          </a:p>
        </p:txBody>
      </p:sp>
    </p:spTree>
    <p:custDataLst>
      <p:tags r:id="rId5"/>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txBox="1"/>
          <p:nvPr/>
        </p:nvSpPr>
        <p:spPr>
          <a:xfrm>
            <a:off x="11483339" y="6424930"/>
            <a:ext cx="510539"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947DC70-7DC9-4C19-BF6D-4CA7B69A19E0}" type="slidenum">
              <a:rPr lang="zh-CN" altLang="en-US" sz="1400" smtClean="0"/>
            </a:fld>
            <a:endParaRPr lang="zh-CN" altLang="en-US" sz="1400" dirty="0"/>
          </a:p>
        </p:txBody>
      </p:sp>
      <p:sp>
        <p:nvSpPr>
          <p:cNvPr id="14" name="文本框 13"/>
          <p:cNvSpPr txBox="1"/>
          <p:nvPr/>
        </p:nvSpPr>
        <p:spPr>
          <a:xfrm>
            <a:off x="1030290" y="883668"/>
            <a:ext cx="3257692" cy="523220"/>
          </a:xfrm>
          <a:prstGeom prst="rect">
            <a:avLst/>
          </a:prstGeom>
          <a:noFill/>
        </p:spPr>
        <p:txBody>
          <a:bodyPr wrap="square">
            <a:spAutoFit/>
          </a:bodyPr>
          <a:lstStyle/>
          <a:p>
            <a:r>
              <a:rPr lang="zh-CN" altLang="en-US" sz="2800" dirty="0">
                <a:solidFill>
                  <a:srgbClr val="1E9ED1"/>
                </a:solidFill>
              </a:rPr>
              <a:t>常见火灾的起因</a:t>
            </a:r>
            <a:endParaRPr lang="zh-CN" altLang="en-US" sz="2800" dirty="0">
              <a:solidFill>
                <a:srgbClr val="1E9ED1"/>
              </a:solidFill>
            </a:endParaRPr>
          </a:p>
        </p:txBody>
      </p:sp>
      <p:sp>
        <p:nvSpPr>
          <p:cNvPr id="15" name="文本框 14"/>
          <p:cNvSpPr txBox="1"/>
          <p:nvPr/>
        </p:nvSpPr>
        <p:spPr>
          <a:xfrm>
            <a:off x="102034" y="828250"/>
            <a:ext cx="659965" cy="521970"/>
          </a:xfrm>
          <a:prstGeom prst="rect">
            <a:avLst/>
          </a:prstGeom>
          <a:noFill/>
        </p:spPr>
        <p:txBody>
          <a:bodyPr wrap="square">
            <a:spAutoFit/>
          </a:bodyPr>
          <a:lstStyle/>
          <a:p>
            <a:pPr algn="ctr"/>
            <a:r>
              <a:rPr lang="en-US" altLang="zh-CN" sz="2800" dirty="0">
                <a:solidFill>
                  <a:schemeClr val="bg1"/>
                </a:solidFill>
              </a:rPr>
              <a:t>03</a:t>
            </a:r>
            <a:endParaRPr lang="zh-CN" altLang="en-US" sz="2800" dirty="0">
              <a:solidFill>
                <a:schemeClr val="bg1"/>
              </a:solidFill>
            </a:endParaRPr>
          </a:p>
        </p:txBody>
      </p:sp>
      <p:sp>
        <p:nvSpPr>
          <p:cNvPr id="24" name="平行四边形 23"/>
          <p:cNvSpPr/>
          <p:nvPr/>
        </p:nvSpPr>
        <p:spPr>
          <a:xfrm>
            <a:off x="3945998" y="828250"/>
            <a:ext cx="3201562" cy="523220"/>
          </a:xfrm>
          <a:prstGeom prst="parallelogram">
            <a:avLst>
              <a:gd name="adj" fmla="val 38328"/>
            </a:avLst>
          </a:prstGeom>
          <a:solidFill>
            <a:srgbClr val="1E9ED1">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4373896" y="928477"/>
            <a:ext cx="2829794" cy="369332"/>
          </a:xfrm>
          <a:prstGeom prst="rect">
            <a:avLst/>
          </a:prstGeom>
          <a:noFill/>
        </p:spPr>
        <p:txBody>
          <a:bodyPr wrap="square">
            <a:spAutoFit/>
          </a:bodyPr>
          <a:lstStyle/>
          <a:p>
            <a:r>
              <a:rPr lang="en-US" altLang="zh-CN" dirty="0"/>
              <a:t>2</a:t>
            </a:r>
            <a:r>
              <a:rPr lang="zh-CN" altLang="en-US" dirty="0"/>
              <a:t>、电线、电器</a:t>
            </a:r>
            <a:endParaRPr lang="zh-CN" altLang="en-US" dirty="0"/>
          </a:p>
        </p:txBody>
      </p:sp>
      <p:sp>
        <p:nvSpPr>
          <p:cNvPr id="2" name="Rectangle 2"/>
          <p:cNvSpPr>
            <a:spLocks noChangeArrowheads="1"/>
          </p:cNvSpPr>
          <p:nvPr/>
        </p:nvSpPr>
        <p:spPr bwMode="auto">
          <a:xfrm>
            <a:off x="1030605" y="1348740"/>
            <a:ext cx="4516755" cy="1318260"/>
          </a:xfrm>
          <a:prstGeom prst="rect">
            <a:avLst/>
          </a:prstGeom>
          <a:noFill/>
          <a:ln w="9525">
            <a:noFill/>
            <a:miter lim="800000"/>
          </a:ln>
        </p:spPr>
        <p:txBody>
          <a:bodyPr wrap="square">
            <a:noAutofit/>
          </a:bodyPr>
          <a:lstStyle/>
          <a:p>
            <a:pPr fontAlgn="base">
              <a:lnSpc>
                <a:spcPct val="130000"/>
              </a:lnSpc>
              <a:spcBef>
                <a:spcPct val="0"/>
              </a:spcBef>
              <a:spcAft>
                <a:spcPct val="0"/>
              </a:spcAft>
            </a:pPr>
            <a:r>
              <a:rPr lang="zh-CN" altLang="en-US" sz="2400" dirty="0">
                <a:latin typeface="汉仪旗黑-55简" panose="00020600040101010101" pitchFamily="18" charset="-122"/>
                <a:ea typeface="汉仪旗黑-55简" panose="00020600040101010101" pitchFamily="18" charset="-122"/>
              </a:rPr>
              <a:t>工业电线使用寿命：</a:t>
            </a:r>
            <a:r>
              <a:rPr lang="en-US" altLang="zh-CN" sz="2400" dirty="0">
                <a:latin typeface="汉仪旗黑-55简" panose="00020600040101010101" pitchFamily="18" charset="-122"/>
                <a:ea typeface="汉仪旗黑-55简" panose="00020600040101010101" pitchFamily="18" charset="-122"/>
              </a:rPr>
              <a:t>8--20</a:t>
            </a:r>
            <a:r>
              <a:rPr lang="zh-CN" altLang="en-US" sz="2400" dirty="0">
                <a:latin typeface="汉仪旗黑-55简" panose="00020600040101010101" pitchFamily="18" charset="-122"/>
                <a:ea typeface="汉仪旗黑-55简" panose="00020600040101010101" pitchFamily="18" charset="-122"/>
              </a:rPr>
              <a:t>年</a:t>
            </a:r>
            <a:endParaRPr lang="zh-CN" altLang="en-US" sz="2400" dirty="0">
              <a:latin typeface="汉仪旗黑-55简" panose="00020600040101010101" pitchFamily="18" charset="-122"/>
              <a:ea typeface="汉仪旗黑-55简" panose="00020600040101010101" pitchFamily="18" charset="-122"/>
            </a:endParaRPr>
          </a:p>
          <a:p>
            <a:pPr fontAlgn="base">
              <a:lnSpc>
                <a:spcPct val="130000"/>
              </a:lnSpc>
              <a:spcBef>
                <a:spcPct val="0"/>
              </a:spcBef>
              <a:spcAft>
                <a:spcPct val="0"/>
              </a:spcAft>
            </a:pPr>
            <a:r>
              <a:rPr lang="zh-CN" altLang="en-US" sz="2400" dirty="0">
                <a:latin typeface="汉仪旗黑-55简" panose="00020600040101010101" pitchFamily="18" charset="-122"/>
                <a:ea typeface="汉仪旗黑-55简" panose="00020600040101010101" pitchFamily="18" charset="-122"/>
              </a:rPr>
              <a:t>民用电线使用寿命：</a:t>
            </a:r>
            <a:r>
              <a:rPr lang="en-US" altLang="zh-CN" sz="2400" dirty="0">
                <a:latin typeface="汉仪旗黑-55简" panose="00020600040101010101" pitchFamily="18" charset="-122"/>
                <a:ea typeface="汉仪旗黑-55简" panose="00020600040101010101" pitchFamily="18" charset="-122"/>
              </a:rPr>
              <a:t>10</a:t>
            </a:r>
            <a:r>
              <a:rPr lang="zh-CN" altLang="en-US" sz="2400" dirty="0">
                <a:latin typeface="汉仪旗黑-55简" panose="00020600040101010101" pitchFamily="18" charset="-122"/>
                <a:ea typeface="汉仪旗黑-55简" panose="00020600040101010101" pitchFamily="18" charset="-122"/>
              </a:rPr>
              <a:t>年左右</a:t>
            </a:r>
            <a:endParaRPr lang="zh-CN" altLang="en-US" sz="2400" dirty="0">
              <a:latin typeface="汉仪旗黑-55简" panose="00020600040101010101" pitchFamily="18" charset="-122"/>
              <a:ea typeface="汉仪旗黑-55简" panose="00020600040101010101" pitchFamily="18" charset="-122"/>
            </a:endParaRPr>
          </a:p>
          <a:p>
            <a:pPr fontAlgn="base">
              <a:lnSpc>
                <a:spcPct val="130000"/>
              </a:lnSpc>
              <a:spcBef>
                <a:spcPct val="0"/>
              </a:spcBef>
              <a:spcAft>
                <a:spcPct val="0"/>
              </a:spcAft>
            </a:pPr>
            <a:r>
              <a:rPr lang="zh-CN" altLang="en-US" sz="2400" dirty="0">
                <a:latin typeface="汉仪旗黑-55简" panose="00020600040101010101" pitchFamily="18" charset="-122"/>
                <a:ea typeface="汉仪旗黑-55简" panose="00020600040101010101" pitchFamily="18" charset="-122"/>
              </a:rPr>
              <a:t>家用电器使用寿命：</a:t>
            </a:r>
            <a:r>
              <a:rPr lang="en-US" altLang="zh-CN" sz="2400" dirty="0">
                <a:latin typeface="汉仪旗黑-55简" panose="00020600040101010101" pitchFamily="18" charset="-122"/>
                <a:ea typeface="汉仪旗黑-55简" panose="00020600040101010101" pitchFamily="18" charset="-122"/>
              </a:rPr>
              <a:t>10</a:t>
            </a:r>
            <a:r>
              <a:rPr lang="zh-CN" altLang="en-US" sz="2400" dirty="0">
                <a:latin typeface="汉仪旗黑-55简" panose="00020600040101010101" pitchFamily="18" charset="-122"/>
                <a:ea typeface="汉仪旗黑-55简" panose="00020600040101010101" pitchFamily="18" charset="-122"/>
              </a:rPr>
              <a:t>年左右</a:t>
            </a:r>
            <a:endParaRPr lang="zh-CN" altLang="en-US" sz="2400" dirty="0">
              <a:latin typeface="汉仪旗黑-55简" panose="00020600040101010101" pitchFamily="18" charset="-122"/>
              <a:ea typeface="汉仪旗黑-55简" panose="00020600040101010101" pitchFamily="18" charset="-122"/>
            </a:endParaRPr>
          </a:p>
        </p:txBody>
      </p:sp>
      <p:sp>
        <p:nvSpPr>
          <p:cNvPr id="17" name="文本框 16"/>
          <p:cNvSpPr txBox="1"/>
          <p:nvPr/>
        </p:nvSpPr>
        <p:spPr>
          <a:xfrm>
            <a:off x="1417982" y="2818804"/>
            <a:ext cx="3331845" cy="400110"/>
          </a:xfrm>
          <a:prstGeom prst="rect">
            <a:avLst/>
          </a:prstGeom>
          <a:noFill/>
        </p:spPr>
        <p:txBody>
          <a:bodyPr wrap="square">
            <a:spAutoFit/>
          </a:bodyPr>
          <a:lstStyle/>
          <a:p>
            <a:r>
              <a:rPr lang="zh-CN" altLang="en-US" sz="2000" dirty="0">
                <a:solidFill>
                  <a:srgbClr val="EE6D55"/>
                </a:solidFill>
                <a:latin typeface="+mn-ea"/>
              </a:rPr>
              <a:t>凌晨</a:t>
            </a:r>
            <a:r>
              <a:rPr lang="en-US" altLang="zh-CN" sz="2000" dirty="0">
                <a:solidFill>
                  <a:srgbClr val="EE6D55"/>
                </a:solidFill>
                <a:latin typeface="+mn-ea"/>
              </a:rPr>
              <a:t>2—7</a:t>
            </a:r>
            <a:r>
              <a:rPr lang="zh-CN" altLang="en-US" sz="2000" dirty="0">
                <a:solidFill>
                  <a:srgbClr val="EE6D55"/>
                </a:solidFill>
                <a:latin typeface="+mn-ea"/>
              </a:rPr>
              <a:t>点为火灾高发期！</a:t>
            </a:r>
            <a:endParaRPr lang="zh-CN" altLang="en-US" sz="2000" dirty="0">
              <a:solidFill>
                <a:srgbClr val="EE6D55"/>
              </a:solidFill>
              <a:latin typeface="+mn-ea"/>
            </a:endParaRPr>
          </a:p>
        </p:txBody>
      </p:sp>
      <p:grpSp>
        <p:nvGrpSpPr>
          <p:cNvPr id="50" name="组合 49"/>
          <p:cNvGrpSpPr/>
          <p:nvPr/>
        </p:nvGrpSpPr>
        <p:grpSpPr>
          <a:xfrm>
            <a:off x="970016" y="3280556"/>
            <a:ext cx="4392875" cy="3083560"/>
            <a:chOff x="1136191" y="3300985"/>
            <a:chExt cx="4392875" cy="3083560"/>
          </a:xfrm>
        </p:grpSpPr>
        <p:grpSp>
          <p:nvGrpSpPr>
            <p:cNvPr id="27" name="组合 26"/>
            <p:cNvGrpSpPr/>
            <p:nvPr/>
          </p:nvGrpSpPr>
          <p:grpSpPr>
            <a:xfrm>
              <a:off x="1136191" y="3300985"/>
              <a:ext cx="4392875" cy="3083560"/>
              <a:chOff x="7176293" y="1938331"/>
              <a:chExt cx="3849209" cy="4825847"/>
            </a:xfrm>
          </p:grpSpPr>
          <p:sp>
            <p:nvSpPr>
              <p:cNvPr id="29" name="矩形 28"/>
              <p:cNvSpPr/>
              <p:nvPr/>
            </p:nvSpPr>
            <p:spPr>
              <a:xfrm>
                <a:off x="7176293" y="1938331"/>
                <a:ext cx="3849209" cy="4825847"/>
              </a:xfrm>
              <a:prstGeom prst="rect">
                <a:avLst/>
              </a:prstGeom>
              <a:solidFill>
                <a:srgbClr val="EE6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7625671" y="2455818"/>
                <a:ext cx="2966486" cy="1190700"/>
                <a:chOff x="7911422" y="2390087"/>
                <a:chExt cx="2966486" cy="1190700"/>
              </a:xfrm>
            </p:grpSpPr>
            <p:sp>
              <p:nvSpPr>
                <p:cNvPr id="32" name="矩形: 圆角 31"/>
                <p:cNvSpPr/>
                <p:nvPr/>
              </p:nvSpPr>
              <p:spPr>
                <a:xfrm>
                  <a:off x="7911422" y="2390087"/>
                  <a:ext cx="2966486" cy="110785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E9ED1"/>
                    </a:solidFill>
                  </a:endParaRPr>
                </a:p>
              </p:txBody>
            </p:sp>
            <p:sp>
              <p:nvSpPr>
                <p:cNvPr id="33" name="文本框 32"/>
                <p:cNvSpPr txBox="1"/>
                <p:nvPr/>
              </p:nvSpPr>
              <p:spPr>
                <a:xfrm>
                  <a:off x="8324679" y="2472928"/>
                  <a:ext cx="2139971" cy="1107859"/>
                </a:xfrm>
                <a:prstGeom prst="rect">
                  <a:avLst/>
                </a:prstGeom>
                <a:noFill/>
              </p:spPr>
              <p:txBody>
                <a:bodyPr wrap="square">
                  <a:spAutoFit/>
                </a:bodyPr>
                <a:lstStyle/>
                <a:p>
                  <a:pPr algn="ctr"/>
                  <a:r>
                    <a:rPr lang="zh-CN" altLang="en-US" sz="2000" dirty="0">
                      <a:solidFill>
                        <a:srgbClr val="EE6D55"/>
                      </a:solidFill>
                    </a:rPr>
                    <a:t>电线引发火灾</a:t>
                  </a:r>
                  <a:endParaRPr lang="en-US" altLang="zh-CN" sz="2000" dirty="0">
                    <a:solidFill>
                      <a:srgbClr val="EE6D55"/>
                    </a:solidFill>
                  </a:endParaRPr>
                </a:p>
                <a:p>
                  <a:pPr algn="ctr"/>
                  <a:r>
                    <a:rPr lang="zh-CN" altLang="en-US" sz="2000" dirty="0">
                      <a:solidFill>
                        <a:srgbClr val="EE6D55"/>
                      </a:solidFill>
                    </a:rPr>
                    <a:t>的三个特性</a:t>
                  </a:r>
                  <a:endParaRPr lang="zh-CN" altLang="en-US" sz="2000" dirty="0">
                    <a:solidFill>
                      <a:srgbClr val="EE6D55"/>
                    </a:solidFill>
                  </a:endParaRPr>
                </a:p>
              </p:txBody>
            </p:sp>
          </p:grpSp>
        </p:grpSp>
        <p:sp>
          <p:nvSpPr>
            <p:cNvPr id="34" name="椭圆 33"/>
            <p:cNvSpPr/>
            <p:nvPr/>
          </p:nvSpPr>
          <p:spPr>
            <a:xfrm>
              <a:off x="1609344" y="4657344"/>
              <a:ext cx="1219200" cy="12192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1609344" y="5066889"/>
              <a:ext cx="1219200" cy="400110"/>
            </a:xfrm>
            <a:prstGeom prst="rect">
              <a:avLst/>
            </a:prstGeom>
            <a:noFill/>
          </p:spPr>
          <p:txBody>
            <a:bodyPr wrap="square">
              <a:spAutoFit/>
            </a:bodyPr>
            <a:lstStyle/>
            <a:p>
              <a:pPr algn="ctr"/>
              <a:r>
                <a:rPr lang="zh-CN" altLang="en-US" sz="2000" dirty="0">
                  <a:solidFill>
                    <a:schemeClr val="bg1"/>
                  </a:solidFill>
                  <a:latin typeface="汉仪旗黑-55简" panose="00020600040101010101" pitchFamily="18" charset="-122"/>
                  <a:ea typeface="汉仪旗黑-55简" panose="00020600040101010101" pitchFamily="18" charset="-122"/>
                </a:rPr>
                <a:t>隐蔽性</a:t>
              </a:r>
              <a:endParaRPr lang="zh-CN" altLang="en-US" sz="2000" dirty="0">
                <a:solidFill>
                  <a:schemeClr val="bg1"/>
                </a:solidFill>
                <a:latin typeface="汉仪旗黑-55简" panose="00020600040101010101" pitchFamily="18" charset="-122"/>
                <a:ea typeface="汉仪旗黑-55简" panose="00020600040101010101" pitchFamily="18" charset="-122"/>
              </a:endParaRPr>
            </a:p>
          </p:txBody>
        </p:sp>
        <p:sp>
          <p:nvSpPr>
            <p:cNvPr id="46" name="椭圆 45"/>
            <p:cNvSpPr/>
            <p:nvPr/>
          </p:nvSpPr>
          <p:spPr>
            <a:xfrm>
              <a:off x="2726798" y="4662685"/>
              <a:ext cx="1219200" cy="12192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46"/>
            <p:cNvSpPr txBox="1"/>
            <p:nvPr/>
          </p:nvSpPr>
          <p:spPr>
            <a:xfrm>
              <a:off x="2726798" y="5072230"/>
              <a:ext cx="1219200" cy="400110"/>
            </a:xfrm>
            <a:prstGeom prst="rect">
              <a:avLst/>
            </a:prstGeom>
            <a:noFill/>
          </p:spPr>
          <p:txBody>
            <a:bodyPr wrap="square">
              <a:spAutoFit/>
            </a:bodyPr>
            <a:lstStyle/>
            <a:p>
              <a:pPr algn="ctr"/>
              <a:r>
                <a:rPr lang="zh-CN" altLang="en-US" sz="2000" dirty="0">
                  <a:solidFill>
                    <a:schemeClr val="bg1"/>
                  </a:solidFill>
                  <a:latin typeface="汉仪旗黑-55简" panose="00020600040101010101" pitchFamily="18" charset="-122"/>
                  <a:ea typeface="汉仪旗黑-55简" panose="00020600040101010101" pitchFamily="18" charset="-122"/>
                </a:rPr>
                <a:t>突发性</a:t>
              </a:r>
              <a:endParaRPr lang="zh-CN" altLang="en-US" sz="2000" dirty="0">
                <a:solidFill>
                  <a:schemeClr val="bg1"/>
                </a:solidFill>
                <a:latin typeface="汉仪旗黑-55简" panose="00020600040101010101" pitchFamily="18" charset="-122"/>
                <a:ea typeface="汉仪旗黑-55简" panose="00020600040101010101" pitchFamily="18" charset="-122"/>
              </a:endParaRPr>
            </a:p>
          </p:txBody>
        </p:sp>
        <p:sp>
          <p:nvSpPr>
            <p:cNvPr id="48" name="椭圆 47"/>
            <p:cNvSpPr/>
            <p:nvPr/>
          </p:nvSpPr>
          <p:spPr>
            <a:xfrm>
              <a:off x="3844252" y="4668026"/>
              <a:ext cx="1219200" cy="12192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3866531" y="4938991"/>
              <a:ext cx="1219200" cy="707886"/>
            </a:xfrm>
            <a:prstGeom prst="rect">
              <a:avLst/>
            </a:prstGeom>
            <a:noFill/>
          </p:spPr>
          <p:txBody>
            <a:bodyPr wrap="square">
              <a:spAutoFit/>
            </a:bodyPr>
            <a:lstStyle/>
            <a:p>
              <a:pPr algn="ctr"/>
              <a:r>
                <a:rPr lang="zh-CN" altLang="en-US" sz="2000" dirty="0">
                  <a:solidFill>
                    <a:schemeClr val="bg1"/>
                  </a:solidFill>
                  <a:latin typeface="汉仪旗黑-55简" panose="00020600040101010101" pitchFamily="18" charset="-122"/>
                  <a:ea typeface="汉仪旗黑-55简" panose="00020600040101010101" pitchFamily="18" charset="-122"/>
                </a:rPr>
                <a:t>迅速</a:t>
              </a:r>
              <a:endParaRPr lang="en-US" altLang="zh-CN" sz="2000" dirty="0">
                <a:solidFill>
                  <a:schemeClr val="bg1"/>
                </a:solidFill>
                <a:latin typeface="汉仪旗黑-55简" panose="00020600040101010101" pitchFamily="18" charset="-122"/>
                <a:ea typeface="汉仪旗黑-55简" panose="00020600040101010101" pitchFamily="18" charset="-122"/>
              </a:endParaRPr>
            </a:p>
            <a:p>
              <a:pPr algn="ctr"/>
              <a:r>
                <a:rPr lang="zh-CN" altLang="en-US" sz="2000" dirty="0">
                  <a:solidFill>
                    <a:schemeClr val="bg1"/>
                  </a:solidFill>
                  <a:latin typeface="汉仪旗黑-55简" panose="00020600040101010101" pitchFamily="18" charset="-122"/>
                  <a:ea typeface="汉仪旗黑-55简" panose="00020600040101010101" pitchFamily="18" charset="-122"/>
                </a:rPr>
                <a:t>成灾性</a:t>
              </a:r>
              <a:endParaRPr lang="zh-CN" altLang="en-US" sz="2000" dirty="0">
                <a:solidFill>
                  <a:schemeClr val="bg1"/>
                </a:solidFill>
                <a:latin typeface="汉仪旗黑-55简" panose="00020600040101010101" pitchFamily="18" charset="-122"/>
                <a:ea typeface="汉仪旗黑-55简" panose="00020600040101010101" pitchFamily="18" charset="-122"/>
              </a:endParaRPr>
            </a:p>
          </p:txBody>
        </p:sp>
      </p:grpSp>
      <p:grpSp>
        <p:nvGrpSpPr>
          <p:cNvPr id="51" name="组合 50"/>
          <p:cNvGrpSpPr/>
          <p:nvPr/>
        </p:nvGrpSpPr>
        <p:grpSpPr>
          <a:xfrm>
            <a:off x="6153150" y="1427480"/>
            <a:ext cx="5330190" cy="4936490"/>
            <a:chOff x="7283128" y="2138677"/>
            <a:chExt cx="3651571" cy="4825847"/>
          </a:xfrm>
        </p:grpSpPr>
        <p:sp>
          <p:nvSpPr>
            <p:cNvPr id="52" name="矩形 51"/>
            <p:cNvSpPr/>
            <p:nvPr/>
          </p:nvSpPr>
          <p:spPr>
            <a:xfrm>
              <a:off x="7283128" y="2138677"/>
              <a:ext cx="3651571" cy="4825847"/>
            </a:xfrm>
            <a:prstGeom prst="rect">
              <a:avLst/>
            </a:prstGeom>
            <a:solidFill>
              <a:srgbClr val="1E9ED1"/>
            </a:solidFill>
            <a:ln>
              <a:solidFill>
                <a:srgbClr val="1E9E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p:cNvSpPr txBox="1"/>
            <p:nvPr/>
          </p:nvSpPr>
          <p:spPr>
            <a:xfrm>
              <a:off x="7474675" y="3409236"/>
              <a:ext cx="3377715" cy="3173364"/>
            </a:xfrm>
            <a:prstGeom prst="rect">
              <a:avLst/>
            </a:prstGeom>
            <a:noFill/>
          </p:spPr>
          <p:txBody>
            <a:bodyPr wrap="square">
              <a:spAutoFit/>
            </a:bodyPr>
            <a:lstStyle/>
            <a:p>
              <a:pPr>
                <a:lnSpc>
                  <a:spcPct val="150000"/>
                </a:lnSpc>
                <a:spcBef>
                  <a:spcPts val="2400"/>
                </a:spcBef>
              </a:pPr>
              <a:r>
                <a:rPr lang="en-US" altLang="zh-CN" sz="2200" dirty="0">
                  <a:solidFill>
                    <a:schemeClr val="bg1"/>
                  </a:solidFill>
                  <a:latin typeface="汉仪旗黑-55简" panose="00020600040101010101" pitchFamily="18" charset="-122"/>
                  <a:ea typeface="汉仪旗黑-55简" panose="00020600040101010101" pitchFamily="18" charset="-122"/>
                </a:rPr>
                <a:t>1</a:t>
              </a:r>
              <a:r>
                <a:rPr lang="zh-CN" altLang="en-US" sz="2200" dirty="0">
                  <a:solidFill>
                    <a:schemeClr val="bg1"/>
                  </a:solidFill>
                  <a:latin typeface="汉仪旗黑-55简" panose="00020600040101010101" pitchFamily="18" charset="-122"/>
                  <a:ea typeface="汉仪旗黑-55简" panose="00020600040101010101" pitchFamily="18" charset="-122"/>
                </a:rPr>
                <a:t>、不要乱拉乱接电线，保险丝不可用铜、铁丝代替</a:t>
              </a:r>
              <a:endParaRPr lang="zh-CN" altLang="en-US" sz="2200" dirty="0">
                <a:solidFill>
                  <a:schemeClr val="bg1"/>
                </a:solidFill>
                <a:latin typeface="汉仪旗黑-55简" panose="00020600040101010101" pitchFamily="18" charset="-122"/>
                <a:ea typeface="汉仪旗黑-55简" panose="00020600040101010101" pitchFamily="18" charset="-122"/>
              </a:endParaRPr>
            </a:p>
            <a:p>
              <a:pPr>
                <a:lnSpc>
                  <a:spcPct val="150000"/>
                </a:lnSpc>
                <a:spcBef>
                  <a:spcPts val="2400"/>
                </a:spcBef>
              </a:pPr>
              <a:r>
                <a:rPr lang="en-US" altLang="zh-CN" sz="2200" dirty="0">
                  <a:solidFill>
                    <a:schemeClr val="bg1"/>
                  </a:solidFill>
                  <a:latin typeface="汉仪旗黑-55简" panose="00020600040101010101" pitchFamily="18" charset="-122"/>
                  <a:ea typeface="汉仪旗黑-55简" panose="00020600040101010101" pitchFamily="18" charset="-122"/>
                </a:rPr>
                <a:t>2</a:t>
              </a:r>
              <a:r>
                <a:rPr lang="zh-CN" altLang="en-US" sz="2200" dirty="0">
                  <a:solidFill>
                    <a:schemeClr val="bg1"/>
                  </a:solidFill>
                  <a:latin typeface="汉仪旗黑-55简" panose="00020600040101010101" pitchFamily="18" charset="-122"/>
                  <a:ea typeface="汉仪旗黑-55简" panose="00020600040101010101" pitchFamily="18" charset="-122"/>
                </a:rPr>
                <a:t>、使用电炉、电暖器时，要注意安全</a:t>
              </a:r>
              <a:endParaRPr lang="zh-CN" altLang="en-US" sz="2200" dirty="0">
                <a:solidFill>
                  <a:schemeClr val="bg1"/>
                </a:solidFill>
                <a:latin typeface="汉仪旗黑-55简" panose="00020600040101010101" pitchFamily="18" charset="-122"/>
                <a:ea typeface="汉仪旗黑-55简" panose="00020600040101010101" pitchFamily="18" charset="-122"/>
              </a:endParaRPr>
            </a:p>
            <a:p>
              <a:pPr>
                <a:lnSpc>
                  <a:spcPct val="150000"/>
                </a:lnSpc>
                <a:spcBef>
                  <a:spcPts val="2400"/>
                </a:spcBef>
              </a:pPr>
              <a:r>
                <a:rPr lang="en-US" altLang="zh-CN" sz="2200" dirty="0">
                  <a:solidFill>
                    <a:schemeClr val="bg1"/>
                  </a:solidFill>
                  <a:latin typeface="汉仪旗黑-55简" panose="00020600040101010101" pitchFamily="18" charset="-122"/>
                  <a:ea typeface="汉仪旗黑-55简" panose="00020600040101010101" pitchFamily="18" charset="-122"/>
                </a:rPr>
                <a:t>3</a:t>
              </a:r>
              <a:r>
                <a:rPr lang="zh-CN" altLang="en-US" sz="2200" dirty="0">
                  <a:solidFill>
                    <a:schemeClr val="bg1"/>
                  </a:solidFill>
                  <a:latin typeface="汉仪旗黑-55简" panose="00020600040101010101" pitchFamily="18" charset="-122"/>
                  <a:ea typeface="汉仪旗黑-55简" panose="00020600040101010101" pitchFamily="18" charset="-122"/>
                </a:rPr>
                <a:t>、离开宿舍或睡觉时，应检查电器具是否断电</a:t>
              </a:r>
              <a:endParaRPr lang="zh-CN" altLang="en-US" sz="2200" dirty="0">
                <a:solidFill>
                  <a:schemeClr val="bg1"/>
                </a:solidFill>
                <a:latin typeface="汉仪旗黑-55简" panose="00020600040101010101" pitchFamily="18" charset="-122"/>
                <a:ea typeface="汉仪旗黑-55简" panose="00020600040101010101" pitchFamily="18" charset="-122"/>
              </a:endParaRPr>
            </a:p>
          </p:txBody>
        </p:sp>
        <p:grpSp>
          <p:nvGrpSpPr>
            <p:cNvPr id="54" name="组合 53"/>
            <p:cNvGrpSpPr/>
            <p:nvPr/>
          </p:nvGrpSpPr>
          <p:grpSpPr>
            <a:xfrm>
              <a:off x="7621267" y="2550157"/>
              <a:ext cx="2975294" cy="571500"/>
              <a:chOff x="7907018" y="2484426"/>
              <a:chExt cx="2975294" cy="571500"/>
            </a:xfrm>
          </p:grpSpPr>
          <p:sp>
            <p:nvSpPr>
              <p:cNvPr id="55" name="矩形: 圆角 54"/>
              <p:cNvSpPr/>
              <p:nvPr/>
            </p:nvSpPr>
            <p:spPr>
              <a:xfrm>
                <a:off x="7907018" y="2484426"/>
                <a:ext cx="2975294" cy="5715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E9ED1"/>
                  </a:solidFill>
                </a:endParaRPr>
              </a:p>
            </p:txBody>
          </p:sp>
          <p:sp>
            <p:nvSpPr>
              <p:cNvPr id="56" name="文本框 55"/>
              <p:cNvSpPr txBox="1"/>
              <p:nvPr/>
            </p:nvSpPr>
            <p:spPr>
              <a:xfrm>
                <a:off x="8445294" y="2558908"/>
                <a:ext cx="1898741" cy="450056"/>
              </a:xfrm>
              <a:prstGeom prst="rect">
                <a:avLst/>
              </a:prstGeom>
              <a:noFill/>
            </p:spPr>
            <p:txBody>
              <a:bodyPr wrap="square">
                <a:spAutoFit/>
              </a:bodyPr>
              <a:lstStyle/>
              <a:p>
                <a:pPr algn="ctr"/>
                <a:r>
                  <a:rPr lang="zh-CN" altLang="en-US" sz="2400" dirty="0">
                    <a:solidFill>
                      <a:srgbClr val="1E9ED1"/>
                    </a:solidFill>
                  </a:rPr>
                  <a:t>用电起火预防措施</a:t>
                </a:r>
                <a:endParaRPr lang="zh-CN" altLang="en-US" sz="2400" dirty="0">
                  <a:solidFill>
                    <a:srgbClr val="1E9ED1"/>
                  </a:solidFill>
                </a:endParaRPr>
              </a:p>
            </p:txBody>
          </p:sp>
        </p:grpSp>
      </p:grpSp>
      <p:cxnSp>
        <p:nvCxnSpPr>
          <p:cNvPr id="58" name="直接连接符 57"/>
          <p:cNvCxnSpPr/>
          <p:nvPr/>
        </p:nvCxnSpPr>
        <p:spPr>
          <a:xfrm>
            <a:off x="6475581" y="3858638"/>
            <a:ext cx="4763037" cy="0"/>
          </a:xfrm>
          <a:prstGeom prst="line">
            <a:avLst/>
          </a:prstGeom>
          <a:ln w="12700">
            <a:solidFill>
              <a:schemeClr val="tx1">
                <a:alpha val="47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6475581" y="4647597"/>
            <a:ext cx="4763037" cy="0"/>
          </a:xfrm>
          <a:prstGeom prst="line">
            <a:avLst/>
          </a:prstGeom>
          <a:ln w="12700">
            <a:solidFill>
              <a:schemeClr val="tx1">
                <a:alpha val="47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6475581" y="5942997"/>
            <a:ext cx="4763037" cy="0"/>
          </a:xfrm>
          <a:prstGeom prst="line">
            <a:avLst/>
          </a:prstGeom>
          <a:ln w="12700">
            <a:solidFill>
              <a:schemeClr val="tx1">
                <a:alpha val="47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1030290" y="883668"/>
            <a:ext cx="3257692" cy="523220"/>
          </a:xfrm>
          <a:prstGeom prst="rect">
            <a:avLst/>
          </a:prstGeom>
          <a:noFill/>
        </p:spPr>
        <p:txBody>
          <a:bodyPr wrap="square">
            <a:spAutoFit/>
          </a:bodyPr>
          <a:lstStyle/>
          <a:p>
            <a:r>
              <a:rPr lang="zh-CN" altLang="en-US" sz="2800" dirty="0">
                <a:solidFill>
                  <a:srgbClr val="1E9ED1"/>
                </a:solidFill>
              </a:rPr>
              <a:t>常见火灾的起因</a:t>
            </a:r>
            <a:endParaRPr lang="zh-CN" altLang="en-US" sz="2800" dirty="0">
              <a:solidFill>
                <a:srgbClr val="1E9ED1"/>
              </a:solidFill>
            </a:endParaRPr>
          </a:p>
        </p:txBody>
      </p:sp>
      <p:sp>
        <p:nvSpPr>
          <p:cNvPr id="15" name="文本框 14"/>
          <p:cNvSpPr txBox="1"/>
          <p:nvPr/>
        </p:nvSpPr>
        <p:spPr>
          <a:xfrm>
            <a:off x="102034" y="828250"/>
            <a:ext cx="659965" cy="521970"/>
          </a:xfrm>
          <a:prstGeom prst="rect">
            <a:avLst/>
          </a:prstGeom>
          <a:noFill/>
        </p:spPr>
        <p:txBody>
          <a:bodyPr wrap="square">
            <a:spAutoFit/>
          </a:bodyPr>
          <a:lstStyle/>
          <a:p>
            <a:pPr algn="ctr"/>
            <a:r>
              <a:rPr lang="en-US" altLang="zh-CN" sz="2800" dirty="0">
                <a:solidFill>
                  <a:schemeClr val="bg1"/>
                </a:solidFill>
              </a:rPr>
              <a:t>03</a:t>
            </a:r>
            <a:endParaRPr lang="zh-CN" altLang="en-US" sz="2800" dirty="0">
              <a:solidFill>
                <a:schemeClr val="bg1"/>
              </a:solidFill>
            </a:endParaRPr>
          </a:p>
        </p:txBody>
      </p:sp>
      <p:sp>
        <p:nvSpPr>
          <p:cNvPr id="24" name="平行四边形 23"/>
          <p:cNvSpPr/>
          <p:nvPr/>
        </p:nvSpPr>
        <p:spPr>
          <a:xfrm>
            <a:off x="3945998" y="828250"/>
            <a:ext cx="3201562" cy="523220"/>
          </a:xfrm>
          <a:prstGeom prst="parallelogram">
            <a:avLst>
              <a:gd name="adj" fmla="val 38328"/>
            </a:avLst>
          </a:prstGeom>
          <a:solidFill>
            <a:srgbClr val="1E9ED1">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4373896" y="928477"/>
            <a:ext cx="2829794" cy="368300"/>
          </a:xfrm>
          <a:prstGeom prst="rect">
            <a:avLst/>
          </a:prstGeom>
          <a:noFill/>
        </p:spPr>
        <p:txBody>
          <a:bodyPr wrap="square">
            <a:spAutoFit/>
          </a:bodyPr>
          <a:lstStyle/>
          <a:p>
            <a:r>
              <a:rPr lang="en-US" altLang="zh-CN" dirty="0"/>
              <a:t>3</a:t>
            </a:r>
            <a:r>
              <a:rPr lang="zh-CN" altLang="en-US" dirty="0"/>
              <a:t>、办公场所防火</a:t>
            </a:r>
            <a:r>
              <a:rPr lang="zh-CN" altLang="en-US" dirty="0"/>
              <a:t>须知</a:t>
            </a:r>
            <a:endParaRPr lang="zh-CN" altLang="en-US" dirty="0"/>
          </a:p>
        </p:txBody>
      </p:sp>
      <p:sp>
        <p:nvSpPr>
          <p:cNvPr id="30" name="灯片编号占位符 5"/>
          <p:cNvSpPr txBox="1"/>
          <p:nvPr/>
        </p:nvSpPr>
        <p:spPr>
          <a:xfrm>
            <a:off x="11483339" y="6424930"/>
            <a:ext cx="510539"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947DC70-7DC9-4C19-BF6D-4CA7B69A19E0}" type="slidenum">
              <a:rPr lang="zh-CN" altLang="en-US" sz="1400" smtClean="0"/>
            </a:fld>
            <a:endParaRPr lang="zh-CN" altLang="en-US" sz="1400" dirty="0"/>
          </a:p>
        </p:txBody>
      </p:sp>
      <p:grpSp>
        <p:nvGrpSpPr>
          <p:cNvPr id="10" name="组合 9"/>
          <p:cNvGrpSpPr/>
          <p:nvPr/>
        </p:nvGrpSpPr>
        <p:grpSpPr>
          <a:xfrm>
            <a:off x="430530" y="2009775"/>
            <a:ext cx="1609725" cy="4156710"/>
            <a:chOff x="826264" y="1281547"/>
            <a:chExt cx="2154312" cy="3899879"/>
          </a:xfrm>
        </p:grpSpPr>
        <p:sp>
          <p:nvSpPr>
            <p:cNvPr id="13" name="矩形 12"/>
            <p:cNvSpPr/>
            <p:nvPr/>
          </p:nvSpPr>
          <p:spPr>
            <a:xfrm>
              <a:off x="838199" y="1281547"/>
              <a:ext cx="2131767" cy="3899879"/>
            </a:xfrm>
            <a:prstGeom prst="rect">
              <a:avLst/>
            </a:prstGeom>
            <a:solidFill>
              <a:srgbClr val="FD80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826264" y="1956964"/>
              <a:ext cx="2154312" cy="2395572"/>
            </a:xfrm>
            <a:prstGeom prst="rect">
              <a:avLst/>
            </a:prstGeom>
            <a:noFill/>
          </p:spPr>
          <p:txBody>
            <a:bodyPr wrap="square">
              <a:spAutoFit/>
            </a:bodyPr>
            <a:lstStyle/>
            <a:p>
              <a:pPr indent="0" algn="l" fontAlgn="auto"/>
              <a:r>
                <a:rPr lang="zh-CN" altLang="en-US" sz="2000" dirty="0">
                  <a:solidFill>
                    <a:schemeClr val="bg1"/>
                  </a:solidFill>
                  <a:latin typeface="汉仪旗黑-55简" panose="00020600040101010101" pitchFamily="18" charset="-122"/>
                  <a:ea typeface="汉仪旗黑-55简" panose="00020600040101010101" pitchFamily="18" charset="-122"/>
                </a:rPr>
                <a:t>离</a:t>
              </a:r>
              <a:r>
                <a:rPr lang="en-US" altLang="zh-CN" sz="2000" dirty="0">
                  <a:solidFill>
                    <a:schemeClr val="bg1"/>
                  </a:solidFill>
                  <a:latin typeface="汉仪旗黑-55简" panose="00020600040101010101" pitchFamily="18" charset="-122"/>
                  <a:ea typeface="汉仪旗黑-55简" panose="00020600040101010101" pitchFamily="18" charset="-122"/>
                </a:rPr>
                <a:t> </a:t>
              </a:r>
              <a:r>
                <a:rPr lang="zh-CN" altLang="en-US" sz="2000" dirty="0">
                  <a:solidFill>
                    <a:schemeClr val="bg1"/>
                  </a:solidFill>
                  <a:latin typeface="汉仪旗黑-55简" panose="00020600040101010101" pitchFamily="18" charset="-122"/>
                  <a:ea typeface="汉仪旗黑-55简" panose="00020600040101010101" pitchFamily="18" charset="-122"/>
                </a:rPr>
                <a:t>开办公</a:t>
              </a:r>
              <a:r>
                <a:rPr lang="en-US" altLang="zh-CN" sz="2000" dirty="0">
                  <a:solidFill>
                    <a:schemeClr val="bg1"/>
                  </a:solidFill>
                  <a:latin typeface="汉仪旗黑-55简" panose="00020600040101010101" pitchFamily="18" charset="-122"/>
                  <a:ea typeface="汉仪旗黑-55简" panose="00020600040101010101" pitchFamily="18" charset="-122"/>
                </a:rPr>
                <a:t> </a:t>
              </a:r>
              <a:r>
                <a:rPr lang="zh-CN" altLang="en-US" sz="2000" dirty="0">
                  <a:solidFill>
                    <a:schemeClr val="bg1"/>
                  </a:solidFill>
                  <a:latin typeface="汉仪旗黑-55简" panose="00020600040101010101" pitchFamily="18" charset="-122"/>
                  <a:ea typeface="汉仪旗黑-55简" panose="00020600040101010101" pitchFamily="18" charset="-122"/>
                </a:rPr>
                <a:t>室前，要将饮水机、电风扇、空调、正在充电的电池等电源插头拔掉或将电源关掉。</a:t>
              </a:r>
              <a:endParaRPr lang="zh-CN" altLang="en-US" sz="2000" dirty="0">
                <a:solidFill>
                  <a:schemeClr val="bg1"/>
                </a:solidFill>
                <a:latin typeface="汉仪旗黑-55简" panose="00020600040101010101" pitchFamily="18" charset="-122"/>
                <a:ea typeface="汉仪旗黑-55简" panose="00020600040101010101" pitchFamily="18" charset="-122"/>
              </a:endParaRPr>
            </a:p>
          </p:txBody>
        </p:sp>
      </p:grpSp>
      <p:grpSp>
        <p:nvGrpSpPr>
          <p:cNvPr id="103" name="组合 102"/>
          <p:cNvGrpSpPr/>
          <p:nvPr/>
        </p:nvGrpSpPr>
        <p:grpSpPr>
          <a:xfrm>
            <a:off x="2246630" y="2009775"/>
            <a:ext cx="1609725" cy="4156710"/>
            <a:chOff x="826264" y="1281547"/>
            <a:chExt cx="2154312" cy="3899879"/>
          </a:xfrm>
        </p:grpSpPr>
        <p:sp>
          <p:nvSpPr>
            <p:cNvPr id="104" name="矩形 103"/>
            <p:cNvSpPr/>
            <p:nvPr/>
          </p:nvSpPr>
          <p:spPr>
            <a:xfrm>
              <a:off x="838199" y="1281547"/>
              <a:ext cx="2131767" cy="3899879"/>
            </a:xfrm>
            <a:prstGeom prst="rect">
              <a:avLst/>
            </a:prstGeom>
            <a:solidFill>
              <a:srgbClr val="FD80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文本框 104"/>
            <p:cNvSpPr txBox="1"/>
            <p:nvPr/>
          </p:nvSpPr>
          <p:spPr>
            <a:xfrm>
              <a:off x="826264" y="1956964"/>
              <a:ext cx="2154312" cy="2684518"/>
            </a:xfrm>
            <a:prstGeom prst="rect">
              <a:avLst/>
            </a:prstGeom>
            <a:noFill/>
          </p:spPr>
          <p:txBody>
            <a:bodyPr wrap="square">
              <a:spAutoFit/>
            </a:bodyPr>
            <a:lstStyle/>
            <a:p>
              <a:pPr indent="0" algn="l" fontAlgn="auto"/>
              <a:r>
                <a:rPr lang="zh-CN" altLang="en-US" sz="2000" dirty="0">
                  <a:solidFill>
                    <a:schemeClr val="bg1"/>
                  </a:solidFill>
                  <a:latin typeface="汉仪旗黑-55简" panose="00020600040101010101" pitchFamily="18" charset="-122"/>
                  <a:ea typeface="汉仪旗黑-55简" panose="00020600040101010101" pitchFamily="18" charset="-122"/>
                  <a:sym typeface="+mn-ea"/>
                </a:rPr>
                <a:t>办公室内配备微波炉电水壶、电磁炉、咖啡机等电器应按使用说明安全使用，不用时及时关掉电源</a:t>
              </a:r>
              <a:endParaRPr lang="zh-CN" altLang="en-US" sz="2000" dirty="0">
                <a:solidFill>
                  <a:schemeClr val="bg1"/>
                </a:solidFill>
                <a:latin typeface="汉仪旗黑-55简" panose="00020600040101010101" pitchFamily="18" charset="-122"/>
                <a:ea typeface="汉仪旗黑-55简" panose="00020600040101010101" pitchFamily="18" charset="-122"/>
              </a:endParaRPr>
            </a:p>
          </p:txBody>
        </p:sp>
      </p:grpSp>
      <p:grpSp>
        <p:nvGrpSpPr>
          <p:cNvPr id="107" name="组合 106"/>
          <p:cNvGrpSpPr/>
          <p:nvPr/>
        </p:nvGrpSpPr>
        <p:grpSpPr>
          <a:xfrm>
            <a:off x="4062730" y="2009775"/>
            <a:ext cx="1609725" cy="4156710"/>
            <a:chOff x="826264" y="1281547"/>
            <a:chExt cx="2154312" cy="3899879"/>
          </a:xfrm>
        </p:grpSpPr>
        <p:sp>
          <p:nvSpPr>
            <p:cNvPr id="108" name="矩形 107"/>
            <p:cNvSpPr/>
            <p:nvPr/>
          </p:nvSpPr>
          <p:spPr>
            <a:xfrm>
              <a:off x="838199" y="1281547"/>
              <a:ext cx="2131767" cy="3899879"/>
            </a:xfrm>
            <a:prstGeom prst="rect">
              <a:avLst/>
            </a:prstGeom>
            <a:solidFill>
              <a:srgbClr val="FD80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文本框 108"/>
            <p:cNvSpPr txBox="1"/>
            <p:nvPr/>
          </p:nvSpPr>
          <p:spPr>
            <a:xfrm>
              <a:off x="826264" y="1956964"/>
              <a:ext cx="2154312" cy="2106626"/>
            </a:xfrm>
            <a:prstGeom prst="rect">
              <a:avLst/>
            </a:prstGeom>
            <a:noFill/>
          </p:spPr>
          <p:txBody>
            <a:bodyPr wrap="square">
              <a:spAutoFit/>
            </a:bodyPr>
            <a:lstStyle/>
            <a:p>
              <a:pPr indent="0" algn="l" fontAlgn="auto"/>
              <a:r>
                <a:rPr lang="zh-CN" altLang="en-US" sz="2000" dirty="0">
                  <a:solidFill>
                    <a:schemeClr val="bg1"/>
                  </a:solidFill>
                  <a:latin typeface="汉仪旗黑-55简" panose="00020600040101010101" pitchFamily="18" charset="-122"/>
                  <a:ea typeface="汉仪旗黑-55简" panose="00020600040101010101" pitchFamily="18" charset="-122"/>
                  <a:sym typeface="+mn-ea"/>
                </a:rPr>
                <a:t>办公室内应严禁明火，吸烟应到专门的吸烟区，并确保人走烟熄。</a:t>
              </a:r>
              <a:endParaRPr lang="zh-CN" altLang="en-US" sz="2000" dirty="0">
                <a:solidFill>
                  <a:schemeClr val="bg1"/>
                </a:solidFill>
                <a:latin typeface="汉仪旗黑-55简" panose="00020600040101010101" pitchFamily="18" charset="-122"/>
                <a:ea typeface="汉仪旗黑-55简" panose="00020600040101010101" pitchFamily="18" charset="-122"/>
              </a:endParaRPr>
            </a:p>
            <a:p>
              <a:pPr indent="0" algn="l" fontAlgn="auto"/>
              <a:endParaRPr lang="zh-CN" altLang="en-US" sz="2000" dirty="0">
                <a:solidFill>
                  <a:schemeClr val="bg1"/>
                </a:solidFill>
                <a:latin typeface="汉仪旗黑-55简" panose="00020600040101010101" pitchFamily="18" charset="-122"/>
                <a:ea typeface="汉仪旗黑-55简" panose="00020600040101010101" pitchFamily="18" charset="-122"/>
              </a:endParaRPr>
            </a:p>
          </p:txBody>
        </p:sp>
      </p:grpSp>
      <p:grpSp>
        <p:nvGrpSpPr>
          <p:cNvPr id="110" name="组合 109"/>
          <p:cNvGrpSpPr/>
          <p:nvPr/>
        </p:nvGrpSpPr>
        <p:grpSpPr>
          <a:xfrm>
            <a:off x="5878830" y="2009775"/>
            <a:ext cx="1609725" cy="4156710"/>
            <a:chOff x="826264" y="1162394"/>
            <a:chExt cx="2154312" cy="3899879"/>
          </a:xfrm>
        </p:grpSpPr>
        <p:sp>
          <p:nvSpPr>
            <p:cNvPr id="111" name="矩形 110"/>
            <p:cNvSpPr/>
            <p:nvPr/>
          </p:nvSpPr>
          <p:spPr>
            <a:xfrm>
              <a:off x="838199" y="1162394"/>
              <a:ext cx="2131767" cy="3899879"/>
            </a:xfrm>
            <a:prstGeom prst="rect">
              <a:avLst/>
            </a:prstGeom>
            <a:solidFill>
              <a:srgbClr val="FD80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文本框 111"/>
            <p:cNvSpPr txBox="1"/>
            <p:nvPr/>
          </p:nvSpPr>
          <p:spPr>
            <a:xfrm>
              <a:off x="826264" y="1837811"/>
              <a:ext cx="2154312" cy="2106626"/>
            </a:xfrm>
            <a:prstGeom prst="rect">
              <a:avLst/>
            </a:prstGeom>
            <a:noFill/>
          </p:spPr>
          <p:txBody>
            <a:bodyPr wrap="square">
              <a:spAutoFit/>
            </a:bodyPr>
            <a:lstStyle/>
            <a:p>
              <a:pPr indent="0" algn="l" fontAlgn="auto"/>
              <a:r>
                <a:rPr lang="zh-CN" altLang="en-US" sz="2000" dirty="0">
                  <a:solidFill>
                    <a:schemeClr val="bg1"/>
                  </a:solidFill>
                  <a:latin typeface="汉仪旗黑-55简" panose="00020600040101010101" pitchFamily="18" charset="-122"/>
                  <a:ea typeface="汉仪旗黑-55简" panose="00020600040101010101" pitchFamily="18" charset="-122"/>
                  <a:sym typeface="+mn-ea"/>
                </a:rPr>
                <a:t>碎纸机、验钞机等办公常用的体积较小电器，散热性差不使用时应及时拔掉电源。</a:t>
              </a:r>
              <a:endParaRPr lang="zh-CN" altLang="en-US" sz="2000" dirty="0">
                <a:solidFill>
                  <a:schemeClr val="bg1"/>
                </a:solidFill>
                <a:latin typeface="汉仪旗黑-55简" panose="00020600040101010101" pitchFamily="18" charset="-122"/>
                <a:ea typeface="汉仪旗黑-55简" panose="00020600040101010101" pitchFamily="18" charset="-122"/>
              </a:endParaRPr>
            </a:p>
          </p:txBody>
        </p:sp>
      </p:grpSp>
      <p:grpSp>
        <p:nvGrpSpPr>
          <p:cNvPr id="113" name="组合 112"/>
          <p:cNvGrpSpPr/>
          <p:nvPr/>
        </p:nvGrpSpPr>
        <p:grpSpPr>
          <a:xfrm>
            <a:off x="7694930" y="2009775"/>
            <a:ext cx="1609725" cy="4156710"/>
            <a:chOff x="826264" y="1162394"/>
            <a:chExt cx="2154312" cy="3899879"/>
          </a:xfrm>
        </p:grpSpPr>
        <p:sp>
          <p:nvSpPr>
            <p:cNvPr id="114" name="矩形 113"/>
            <p:cNvSpPr/>
            <p:nvPr/>
          </p:nvSpPr>
          <p:spPr>
            <a:xfrm>
              <a:off x="838199" y="1162394"/>
              <a:ext cx="2131767" cy="3899879"/>
            </a:xfrm>
            <a:prstGeom prst="rect">
              <a:avLst/>
            </a:prstGeom>
            <a:solidFill>
              <a:srgbClr val="FD80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文本框 114"/>
            <p:cNvSpPr txBox="1"/>
            <p:nvPr/>
          </p:nvSpPr>
          <p:spPr>
            <a:xfrm>
              <a:off x="826264" y="1837811"/>
              <a:ext cx="2154312" cy="2395572"/>
            </a:xfrm>
            <a:prstGeom prst="rect">
              <a:avLst/>
            </a:prstGeom>
            <a:noFill/>
          </p:spPr>
          <p:txBody>
            <a:bodyPr wrap="square">
              <a:spAutoFit/>
            </a:bodyPr>
            <a:lstStyle/>
            <a:p>
              <a:pPr indent="0" algn="l" fontAlgn="auto"/>
              <a:r>
                <a:rPr lang="zh-CN" altLang="en-US" sz="2000" dirty="0">
                  <a:solidFill>
                    <a:schemeClr val="bg1"/>
                  </a:solidFill>
                  <a:latin typeface="汉仪旗黑-55简" panose="00020600040101010101" pitchFamily="18" charset="-122"/>
                  <a:ea typeface="汉仪旗黑-55简" panose="00020600040101010101" pitchFamily="18" charset="-122"/>
                </a:rPr>
                <a:t>下班关闭电脑，不要让电脑长时间待机。关闭电脑时记得关闭插板的每个独立开关。</a:t>
              </a:r>
              <a:endParaRPr lang="zh-CN" altLang="en-US" sz="2000" dirty="0">
                <a:solidFill>
                  <a:schemeClr val="bg1"/>
                </a:solidFill>
                <a:latin typeface="汉仪旗黑-55简" panose="00020600040101010101" pitchFamily="18" charset="-122"/>
                <a:ea typeface="汉仪旗黑-55简" panose="00020600040101010101" pitchFamily="18" charset="-122"/>
              </a:endParaRPr>
            </a:p>
          </p:txBody>
        </p:sp>
      </p:grpSp>
      <p:grpSp>
        <p:nvGrpSpPr>
          <p:cNvPr id="116" name="组合 115"/>
          <p:cNvGrpSpPr/>
          <p:nvPr/>
        </p:nvGrpSpPr>
        <p:grpSpPr>
          <a:xfrm>
            <a:off x="9519920" y="2009775"/>
            <a:ext cx="1609725" cy="4156710"/>
            <a:chOff x="838162" y="1162394"/>
            <a:chExt cx="2154312" cy="3899879"/>
          </a:xfrm>
        </p:grpSpPr>
        <p:sp>
          <p:nvSpPr>
            <p:cNvPr id="117" name="矩形 116"/>
            <p:cNvSpPr/>
            <p:nvPr/>
          </p:nvSpPr>
          <p:spPr>
            <a:xfrm>
              <a:off x="838199" y="1162394"/>
              <a:ext cx="2131767" cy="3899879"/>
            </a:xfrm>
            <a:prstGeom prst="rect">
              <a:avLst/>
            </a:prstGeom>
            <a:solidFill>
              <a:srgbClr val="FD80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文本框 117"/>
            <p:cNvSpPr txBox="1"/>
            <p:nvPr/>
          </p:nvSpPr>
          <p:spPr>
            <a:xfrm>
              <a:off x="838162" y="1837811"/>
              <a:ext cx="2154312" cy="2395572"/>
            </a:xfrm>
            <a:prstGeom prst="rect">
              <a:avLst/>
            </a:prstGeom>
            <a:noFill/>
          </p:spPr>
          <p:txBody>
            <a:bodyPr wrap="square">
              <a:spAutoFit/>
            </a:bodyPr>
            <a:lstStyle/>
            <a:p>
              <a:pPr indent="0" algn="l" fontAlgn="auto"/>
              <a:r>
                <a:rPr lang="zh-CN" altLang="en-US" sz="2000" dirty="0">
                  <a:solidFill>
                    <a:schemeClr val="bg1"/>
                  </a:solidFill>
                  <a:latin typeface="汉仪旗黑-55简" panose="00020600040101010101" pitchFamily="18" charset="-122"/>
                  <a:ea typeface="汉仪旗黑-55简" panose="00020600040101010101" pitchFamily="18" charset="-122"/>
                </a:rPr>
                <a:t>办公室内禁止</a:t>
              </a:r>
              <a:r>
                <a:rPr lang="en-US" altLang="zh-CN" sz="2000" dirty="0">
                  <a:solidFill>
                    <a:schemeClr val="bg1"/>
                  </a:solidFill>
                  <a:latin typeface="汉仪旗黑-55简" panose="00020600040101010101" pitchFamily="18" charset="-122"/>
                  <a:ea typeface="汉仪旗黑-55简" panose="00020600040101010101" pitchFamily="18" charset="-122"/>
                </a:rPr>
                <a:t> </a:t>
              </a:r>
              <a:r>
                <a:rPr lang="zh-CN" altLang="en-US" sz="2000" dirty="0">
                  <a:solidFill>
                    <a:schemeClr val="bg1"/>
                  </a:solidFill>
                  <a:latin typeface="汉仪旗黑-55简" panose="00020600040101010101" pitchFamily="18" charset="-122"/>
                  <a:ea typeface="汉仪旗黑-55简" panose="00020600040101010101" pitchFamily="18" charset="-122"/>
                </a:rPr>
                <a:t>堆</a:t>
              </a:r>
              <a:r>
                <a:rPr lang="en-US" altLang="zh-CN" sz="2000" dirty="0">
                  <a:solidFill>
                    <a:schemeClr val="bg1"/>
                  </a:solidFill>
                  <a:latin typeface="汉仪旗黑-55简" panose="00020600040101010101" pitchFamily="18" charset="-122"/>
                  <a:ea typeface="汉仪旗黑-55简" panose="00020600040101010101" pitchFamily="18" charset="-122"/>
                </a:rPr>
                <a:t> </a:t>
              </a:r>
              <a:r>
                <a:rPr lang="zh-CN" altLang="en-US" sz="2000" dirty="0">
                  <a:solidFill>
                    <a:schemeClr val="bg1"/>
                  </a:solidFill>
                  <a:latin typeface="汉仪旗黑-55简" panose="00020600040101010101" pitchFamily="18" charset="-122"/>
                  <a:ea typeface="汉仪旗黑-55简" panose="00020600040101010101" pitchFamily="18" charset="-122"/>
                </a:rPr>
                <a:t>放</a:t>
              </a:r>
              <a:r>
                <a:rPr lang="en-US" altLang="zh-CN" sz="2000" dirty="0">
                  <a:solidFill>
                    <a:schemeClr val="bg1"/>
                  </a:solidFill>
                  <a:latin typeface="汉仪旗黑-55简" panose="00020600040101010101" pitchFamily="18" charset="-122"/>
                  <a:ea typeface="汉仪旗黑-55简" panose="00020600040101010101" pitchFamily="18" charset="-122"/>
                </a:rPr>
                <a:t> </a:t>
              </a:r>
              <a:r>
                <a:rPr lang="zh-CN" altLang="en-US" sz="2000" dirty="0">
                  <a:solidFill>
                    <a:schemeClr val="bg1"/>
                  </a:solidFill>
                  <a:latin typeface="汉仪旗黑-55简" panose="00020600040101010101" pitchFamily="18" charset="-122"/>
                  <a:ea typeface="汉仪旗黑-55简" panose="00020600040101010101" pitchFamily="18" charset="-122"/>
                </a:rPr>
                <a:t>杂物，库房物品</a:t>
              </a:r>
              <a:r>
                <a:rPr lang="en-US" altLang="zh-CN" sz="2000" dirty="0">
                  <a:solidFill>
                    <a:schemeClr val="bg1"/>
                  </a:solidFill>
                  <a:latin typeface="汉仪旗黑-55简" panose="00020600040101010101" pitchFamily="18" charset="-122"/>
                  <a:ea typeface="汉仪旗黑-55简" panose="00020600040101010101" pitchFamily="18" charset="-122"/>
                </a:rPr>
                <a:t> </a:t>
              </a:r>
              <a:r>
                <a:rPr lang="zh-CN" altLang="en-US" sz="2000" dirty="0">
                  <a:solidFill>
                    <a:schemeClr val="bg1"/>
                  </a:solidFill>
                  <a:latin typeface="汉仪旗黑-55简" panose="00020600040101010101" pitchFamily="18" charset="-122"/>
                  <a:ea typeface="汉仪旗黑-55简" panose="00020600040101010101" pitchFamily="18" charset="-122"/>
                </a:rPr>
                <a:t>分类</a:t>
              </a:r>
              <a:r>
                <a:rPr lang="en-US" altLang="zh-CN" sz="2000" dirty="0">
                  <a:solidFill>
                    <a:schemeClr val="bg1"/>
                  </a:solidFill>
                  <a:latin typeface="汉仪旗黑-55简" panose="00020600040101010101" pitchFamily="18" charset="-122"/>
                  <a:ea typeface="汉仪旗黑-55简" panose="00020600040101010101" pitchFamily="18" charset="-122"/>
                </a:rPr>
                <a:t> </a:t>
              </a:r>
              <a:r>
                <a:rPr lang="zh-CN" altLang="en-US" sz="2000" dirty="0">
                  <a:solidFill>
                    <a:schemeClr val="bg1"/>
                  </a:solidFill>
                  <a:latin typeface="汉仪旗黑-55简" panose="00020600040101010101" pitchFamily="18" charset="-122"/>
                  <a:ea typeface="汉仪旗黑-55简" panose="00020600040101010101" pitchFamily="18" charset="-122"/>
                </a:rPr>
                <a:t>摆放，易燃易爆物品严格按照储存说明存放。</a:t>
              </a:r>
              <a:endParaRPr lang="zh-CN" altLang="en-US" sz="2000" dirty="0">
                <a:solidFill>
                  <a:schemeClr val="bg1"/>
                </a:solidFill>
                <a:latin typeface="汉仪旗黑-55简" panose="00020600040101010101" pitchFamily="18" charset="-122"/>
                <a:ea typeface="汉仪旗黑-55简" panose="00020600040101010101" pitchFamily="18" charset="-122"/>
              </a:endParaRPr>
            </a:p>
          </p:txBody>
        </p:sp>
      </p:grpSp>
      <p:sp>
        <p:nvSpPr>
          <p:cNvPr id="4" name="椭圆 3"/>
          <p:cNvSpPr/>
          <p:nvPr/>
        </p:nvSpPr>
        <p:spPr>
          <a:xfrm>
            <a:off x="915670" y="2165985"/>
            <a:ext cx="556260" cy="508635"/>
          </a:xfrm>
          <a:prstGeom prst="ellipse">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3600" b="1">
                <a:solidFill>
                  <a:srgbClr val="FD7F23"/>
                </a:solidFill>
              </a:rPr>
              <a:t>1</a:t>
            </a:r>
            <a:endParaRPr lang="en-US" altLang="zh-CN" sz="3600" b="1">
              <a:solidFill>
                <a:srgbClr val="FD7F23"/>
              </a:solidFill>
            </a:endParaRPr>
          </a:p>
        </p:txBody>
      </p:sp>
      <p:sp>
        <p:nvSpPr>
          <p:cNvPr id="5" name="椭圆 4"/>
          <p:cNvSpPr/>
          <p:nvPr/>
        </p:nvSpPr>
        <p:spPr>
          <a:xfrm>
            <a:off x="2740660" y="2165985"/>
            <a:ext cx="556260" cy="508635"/>
          </a:xfrm>
          <a:prstGeom prst="ellipse">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3600" b="1">
                <a:solidFill>
                  <a:srgbClr val="FD7F23"/>
                </a:solidFill>
              </a:rPr>
              <a:t>2</a:t>
            </a:r>
            <a:endParaRPr lang="en-US" altLang="zh-CN" sz="3600" b="1">
              <a:solidFill>
                <a:srgbClr val="FD7F23"/>
              </a:solidFill>
            </a:endParaRPr>
          </a:p>
        </p:txBody>
      </p:sp>
      <p:sp>
        <p:nvSpPr>
          <p:cNvPr id="6" name="椭圆 5"/>
          <p:cNvSpPr/>
          <p:nvPr/>
        </p:nvSpPr>
        <p:spPr>
          <a:xfrm>
            <a:off x="4565650" y="2165985"/>
            <a:ext cx="556260" cy="508635"/>
          </a:xfrm>
          <a:prstGeom prst="ellipse">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3600" b="1">
                <a:solidFill>
                  <a:srgbClr val="FD7F23"/>
                </a:solidFill>
              </a:rPr>
              <a:t>3</a:t>
            </a:r>
            <a:endParaRPr lang="en-US" altLang="zh-CN" sz="3600" b="1">
              <a:solidFill>
                <a:srgbClr val="FD7F23"/>
              </a:solidFill>
            </a:endParaRPr>
          </a:p>
        </p:txBody>
      </p:sp>
      <p:sp>
        <p:nvSpPr>
          <p:cNvPr id="7" name="椭圆 6"/>
          <p:cNvSpPr/>
          <p:nvPr/>
        </p:nvSpPr>
        <p:spPr>
          <a:xfrm>
            <a:off x="6390640" y="2165985"/>
            <a:ext cx="556260" cy="508635"/>
          </a:xfrm>
          <a:prstGeom prst="ellipse">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3600" b="1">
                <a:solidFill>
                  <a:srgbClr val="FD7F23"/>
                </a:solidFill>
              </a:rPr>
              <a:t>4</a:t>
            </a:r>
            <a:endParaRPr lang="en-US" altLang="zh-CN" sz="3600" b="1">
              <a:solidFill>
                <a:srgbClr val="FD7F23"/>
              </a:solidFill>
            </a:endParaRPr>
          </a:p>
        </p:txBody>
      </p:sp>
      <p:sp>
        <p:nvSpPr>
          <p:cNvPr id="8" name="椭圆 7"/>
          <p:cNvSpPr/>
          <p:nvPr/>
        </p:nvSpPr>
        <p:spPr>
          <a:xfrm>
            <a:off x="8215630" y="2165985"/>
            <a:ext cx="556260" cy="508635"/>
          </a:xfrm>
          <a:prstGeom prst="ellipse">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3600" b="1">
                <a:solidFill>
                  <a:srgbClr val="FD7F23"/>
                </a:solidFill>
              </a:rPr>
              <a:t>5</a:t>
            </a:r>
            <a:endParaRPr lang="en-US" altLang="zh-CN" sz="3600" b="1">
              <a:solidFill>
                <a:srgbClr val="FD7F23"/>
              </a:solidFill>
            </a:endParaRPr>
          </a:p>
        </p:txBody>
      </p:sp>
      <p:sp>
        <p:nvSpPr>
          <p:cNvPr id="9" name="椭圆 8"/>
          <p:cNvSpPr/>
          <p:nvPr/>
        </p:nvSpPr>
        <p:spPr>
          <a:xfrm>
            <a:off x="10040620" y="2165985"/>
            <a:ext cx="556260" cy="508635"/>
          </a:xfrm>
          <a:prstGeom prst="ellipse">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3600" b="1">
                <a:solidFill>
                  <a:srgbClr val="FD7F23"/>
                </a:solidFill>
              </a:rPr>
              <a:t>6</a:t>
            </a:r>
            <a:endParaRPr lang="en-US" altLang="zh-CN" sz="3600" b="1">
              <a:solidFill>
                <a:srgbClr val="FD7F23"/>
              </a:solidFill>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1030290" y="883668"/>
            <a:ext cx="3257692" cy="523220"/>
          </a:xfrm>
          <a:prstGeom prst="rect">
            <a:avLst/>
          </a:prstGeom>
          <a:noFill/>
        </p:spPr>
        <p:txBody>
          <a:bodyPr wrap="square">
            <a:spAutoFit/>
          </a:bodyPr>
          <a:lstStyle/>
          <a:p>
            <a:r>
              <a:rPr lang="zh-CN" altLang="en-US" sz="2800" dirty="0">
                <a:solidFill>
                  <a:srgbClr val="1E9ED1"/>
                </a:solidFill>
              </a:rPr>
              <a:t>常见火灾的起因</a:t>
            </a:r>
            <a:endParaRPr lang="zh-CN" altLang="en-US" sz="2800" dirty="0">
              <a:solidFill>
                <a:srgbClr val="1E9ED1"/>
              </a:solidFill>
            </a:endParaRPr>
          </a:p>
        </p:txBody>
      </p:sp>
      <p:sp>
        <p:nvSpPr>
          <p:cNvPr id="15" name="文本框 14"/>
          <p:cNvSpPr txBox="1"/>
          <p:nvPr/>
        </p:nvSpPr>
        <p:spPr>
          <a:xfrm>
            <a:off x="102034" y="828250"/>
            <a:ext cx="659965" cy="521970"/>
          </a:xfrm>
          <a:prstGeom prst="rect">
            <a:avLst/>
          </a:prstGeom>
          <a:noFill/>
        </p:spPr>
        <p:txBody>
          <a:bodyPr wrap="square">
            <a:spAutoFit/>
          </a:bodyPr>
          <a:lstStyle/>
          <a:p>
            <a:pPr algn="ctr"/>
            <a:r>
              <a:rPr lang="en-US" altLang="zh-CN" sz="2800" dirty="0">
                <a:solidFill>
                  <a:schemeClr val="bg1"/>
                </a:solidFill>
              </a:rPr>
              <a:t>03</a:t>
            </a:r>
            <a:endParaRPr lang="zh-CN" altLang="en-US" sz="2800" dirty="0">
              <a:solidFill>
                <a:schemeClr val="bg1"/>
              </a:solidFill>
            </a:endParaRPr>
          </a:p>
        </p:txBody>
      </p:sp>
      <p:sp>
        <p:nvSpPr>
          <p:cNvPr id="24" name="平行四边形 23"/>
          <p:cNvSpPr/>
          <p:nvPr/>
        </p:nvSpPr>
        <p:spPr>
          <a:xfrm>
            <a:off x="3945998" y="828250"/>
            <a:ext cx="3201562" cy="523220"/>
          </a:xfrm>
          <a:prstGeom prst="parallelogram">
            <a:avLst>
              <a:gd name="adj" fmla="val 38328"/>
            </a:avLst>
          </a:prstGeom>
          <a:solidFill>
            <a:srgbClr val="1E9ED1">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4373896" y="928477"/>
            <a:ext cx="2829794" cy="368300"/>
          </a:xfrm>
          <a:prstGeom prst="rect">
            <a:avLst/>
          </a:prstGeom>
          <a:noFill/>
        </p:spPr>
        <p:txBody>
          <a:bodyPr wrap="square">
            <a:spAutoFit/>
          </a:bodyPr>
          <a:lstStyle/>
          <a:p>
            <a:r>
              <a:rPr lang="en-US" altLang="zh-CN" dirty="0"/>
              <a:t>4</a:t>
            </a:r>
            <a:r>
              <a:rPr lang="zh-CN" altLang="en-US" dirty="0"/>
              <a:t>、冷藏库的</a:t>
            </a:r>
            <a:r>
              <a:rPr lang="zh-CN" altLang="en-US" dirty="0"/>
              <a:t>防火须知</a:t>
            </a:r>
            <a:endParaRPr lang="zh-CN" altLang="en-US" dirty="0"/>
          </a:p>
        </p:txBody>
      </p:sp>
      <p:sp>
        <p:nvSpPr>
          <p:cNvPr id="30" name="灯片编号占位符 5"/>
          <p:cNvSpPr txBox="1"/>
          <p:nvPr/>
        </p:nvSpPr>
        <p:spPr>
          <a:xfrm>
            <a:off x="11483339" y="6424930"/>
            <a:ext cx="510539"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947DC70-7DC9-4C19-BF6D-4CA7B69A19E0}" type="slidenum">
              <a:rPr lang="zh-CN" altLang="en-US" sz="1400" smtClean="0"/>
            </a:fld>
            <a:endParaRPr lang="zh-CN" altLang="en-US" sz="1400" dirty="0"/>
          </a:p>
        </p:txBody>
      </p:sp>
      <p:grpSp>
        <p:nvGrpSpPr>
          <p:cNvPr id="20" name="组合 19"/>
          <p:cNvGrpSpPr/>
          <p:nvPr/>
        </p:nvGrpSpPr>
        <p:grpSpPr>
          <a:xfrm>
            <a:off x="865135" y="1663362"/>
            <a:ext cx="3094990" cy="4712335"/>
            <a:chOff x="1030290" y="1739562"/>
            <a:chExt cx="3094990" cy="4712335"/>
          </a:xfrm>
        </p:grpSpPr>
        <p:grpSp>
          <p:nvGrpSpPr>
            <p:cNvPr id="13" name="组合 12"/>
            <p:cNvGrpSpPr/>
            <p:nvPr/>
          </p:nvGrpSpPr>
          <p:grpSpPr>
            <a:xfrm>
              <a:off x="1030290" y="1739562"/>
              <a:ext cx="3094882" cy="457200"/>
              <a:chOff x="958958" y="1999000"/>
              <a:chExt cx="2567940" cy="457200"/>
            </a:xfrm>
          </p:grpSpPr>
          <p:sp>
            <p:nvSpPr>
              <p:cNvPr id="9" name="矩形 8"/>
              <p:cNvSpPr/>
              <p:nvPr/>
            </p:nvSpPr>
            <p:spPr>
              <a:xfrm>
                <a:off x="958958" y="1999000"/>
                <a:ext cx="2567940" cy="457200"/>
              </a:xfrm>
              <a:prstGeom prst="rect">
                <a:avLst/>
              </a:prstGeom>
              <a:solidFill>
                <a:srgbClr val="1E9E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245661" y="2042934"/>
                <a:ext cx="1994535" cy="368300"/>
              </a:xfrm>
              <a:prstGeom prst="rect">
                <a:avLst/>
              </a:prstGeom>
              <a:noFill/>
            </p:spPr>
            <p:txBody>
              <a:bodyPr wrap="square">
                <a:spAutoFit/>
              </a:bodyPr>
              <a:lstStyle/>
              <a:p>
                <a:pPr algn="ctr"/>
                <a:r>
                  <a:rPr lang="zh-CN" altLang="en-US" dirty="0">
                    <a:solidFill>
                      <a:schemeClr val="bg1"/>
                    </a:solidFill>
                  </a:rPr>
                  <a:t>冷库的环境特点</a:t>
                </a:r>
                <a:endParaRPr lang="zh-CN" altLang="en-US" dirty="0">
                  <a:solidFill>
                    <a:schemeClr val="bg1"/>
                  </a:solidFill>
                </a:endParaRPr>
              </a:p>
            </p:txBody>
          </p:sp>
        </p:grpSp>
        <p:sp>
          <p:nvSpPr>
            <p:cNvPr id="18" name="文本框 17"/>
            <p:cNvSpPr txBox="1"/>
            <p:nvPr/>
          </p:nvSpPr>
          <p:spPr>
            <a:xfrm>
              <a:off x="1082219" y="2374639"/>
              <a:ext cx="2991023" cy="4076700"/>
            </a:xfrm>
            <a:prstGeom prst="rect">
              <a:avLst/>
            </a:prstGeom>
            <a:noFill/>
          </p:spPr>
          <p:txBody>
            <a:bodyPr wrap="square">
              <a:spAutoFit/>
            </a:bodyPr>
            <a:lstStyle/>
            <a:p>
              <a:pPr>
                <a:lnSpc>
                  <a:spcPct val="135000"/>
                </a:lnSpc>
              </a:pPr>
              <a:r>
                <a:rPr lang="zh-CN" altLang="en-US" sz="1600" dirty="0">
                  <a:latin typeface="汉仪旗黑-55简" panose="00020600040101010101" pitchFamily="18" charset="-122"/>
                  <a:ea typeface="汉仪旗黑-55简" panose="00020600040101010101" pitchFamily="18" charset="-122"/>
                </a:rPr>
                <a:t>因为冷库温度低，环境中的水汽都凝结或结冰了，所以冷库中的</a:t>
              </a:r>
              <a:r>
                <a:rPr lang="zh-CN" altLang="en-US" sz="1600" b="1" dirty="0">
                  <a:solidFill>
                    <a:srgbClr val="FD7F23"/>
                  </a:solidFill>
                  <a:latin typeface="汉仪旗黑-55简" panose="00020600040101010101" pitchFamily="18" charset="-122"/>
                  <a:ea typeface="汉仪旗黑-55简" panose="00020600040101010101" pitchFamily="18" charset="-122"/>
                </a:rPr>
                <a:t>空气是非常干燥</a:t>
              </a:r>
              <a:r>
                <a:rPr lang="zh-CN" altLang="en-US" sz="1600" dirty="0">
                  <a:latin typeface="汉仪旗黑-55简" panose="00020600040101010101" pitchFamily="18" charset="-122"/>
                  <a:ea typeface="汉仪旗黑-55简" panose="00020600040101010101" pitchFamily="18" charset="-122"/>
                </a:rPr>
                <a:t>的。</a:t>
              </a:r>
              <a:endParaRPr lang="zh-CN" altLang="en-US" sz="1600" dirty="0">
                <a:latin typeface="汉仪旗黑-55简" panose="00020600040101010101" pitchFamily="18" charset="-122"/>
                <a:ea typeface="汉仪旗黑-55简" panose="00020600040101010101" pitchFamily="18" charset="-122"/>
              </a:endParaRPr>
            </a:p>
            <a:p>
              <a:pPr>
                <a:lnSpc>
                  <a:spcPct val="135000"/>
                </a:lnSpc>
              </a:pPr>
              <a:r>
                <a:rPr lang="zh-CN" altLang="en-US" sz="1600" dirty="0">
                  <a:latin typeface="汉仪旗黑-55简" panose="00020600040101010101" pitchFamily="18" charset="-122"/>
                  <a:ea typeface="汉仪旗黑-55简" panose="00020600040101010101" pitchFamily="18" charset="-122"/>
                </a:rPr>
                <a:t>冷库中常用建筑</a:t>
              </a:r>
              <a:r>
                <a:rPr lang="zh-CN" altLang="en-US" sz="1600" b="1" dirty="0">
                  <a:solidFill>
                    <a:srgbClr val="FD7F23"/>
                  </a:solidFill>
                  <a:latin typeface="汉仪旗黑-55简" panose="00020600040101010101" pitchFamily="18" charset="-122"/>
                  <a:ea typeface="汉仪旗黑-55简" panose="00020600040101010101" pitchFamily="18" charset="-122"/>
                </a:rPr>
                <a:t>泡沫塑料作保温材料</a:t>
              </a:r>
              <a:r>
                <a:rPr lang="zh-CN" altLang="en-US" sz="1600" dirty="0">
                  <a:latin typeface="汉仪旗黑-55简" panose="00020600040101010101" pitchFamily="18" charset="-122"/>
                  <a:ea typeface="汉仪旗黑-55简" panose="00020600040101010101" pitchFamily="18" charset="-122"/>
                </a:rPr>
                <a:t>，这种材料易燃，有很大的危险性。</a:t>
              </a:r>
              <a:endParaRPr lang="zh-CN" altLang="en-US" sz="1600" dirty="0">
                <a:latin typeface="汉仪旗黑-55简" panose="00020600040101010101" pitchFamily="18" charset="-122"/>
                <a:ea typeface="汉仪旗黑-55简" panose="00020600040101010101" pitchFamily="18" charset="-122"/>
              </a:endParaRPr>
            </a:p>
            <a:p>
              <a:pPr>
                <a:lnSpc>
                  <a:spcPct val="135000"/>
                </a:lnSpc>
              </a:pPr>
              <a:r>
                <a:rPr lang="zh-CN" altLang="en-US" sz="1600" dirty="0">
                  <a:latin typeface="汉仪旗黑-55简" panose="00020600040101010101" pitchFamily="18" charset="-122"/>
                  <a:ea typeface="汉仪旗黑-55简" panose="00020600040101010101" pitchFamily="18" charset="-122"/>
                </a:rPr>
                <a:t>冷库通常是在</a:t>
              </a:r>
              <a:r>
                <a:rPr lang="zh-CN" altLang="en-US" sz="1600" b="1" dirty="0">
                  <a:solidFill>
                    <a:srgbClr val="FD7F23"/>
                  </a:solidFill>
                  <a:latin typeface="汉仪旗黑-55简" panose="00020600040101010101" pitchFamily="18" charset="-122"/>
                  <a:ea typeface="汉仪旗黑-55简" panose="00020600040101010101" pitchFamily="18" charset="-122"/>
                </a:rPr>
                <a:t>密闭空间</a:t>
              </a:r>
              <a:r>
                <a:rPr lang="zh-CN" altLang="en-US" sz="1600" dirty="0">
                  <a:latin typeface="汉仪旗黑-55简" panose="00020600040101010101" pitchFamily="18" charset="-122"/>
                  <a:ea typeface="汉仪旗黑-55简" panose="00020600040101010101" pitchFamily="18" charset="-122"/>
                </a:rPr>
                <a:t>储存大量可燃固体，这意味着容易发生阴燃（无明火，产生烟和温度上升等现象，并分解出可燃气）</a:t>
              </a:r>
              <a:r>
                <a:rPr lang="en-US" altLang="zh-CN" sz="1600" dirty="0">
                  <a:latin typeface="汉仪旗黑-55简" panose="00020600040101010101" pitchFamily="18" charset="-122"/>
                  <a:ea typeface="汉仪旗黑-55简" panose="00020600040101010101" pitchFamily="18" charset="-122"/>
                </a:rPr>
                <a:t>... ....</a:t>
              </a:r>
              <a:endParaRPr lang="zh-CN" altLang="en-US" sz="1600" dirty="0">
                <a:latin typeface="汉仪旗黑-55简" panose="00020600040101010101" pitchFamily="18" charset="-122"/>
                <a:ea typeface="汉仪旗黑-55简" panose="00020600040101010101" pitchFamily="18" charset="-122"/>
              </a:endParaRPr>
            </a:p>
            <a:p>
              <a:pPr>
                <a:lnSpc>
                  <a:spcPct val="135000"/>
                </a:lnSpc>
              </a:pPr>
              <a:endParaRPr lang="zh-CN" altLang="en-US" sz="1600" dirty="0">
                <a:latin typeface="汉仪旗黑-55简" panose="00020600040101010101" pitchFamily="18" charset="-122"/>
                <a:ea typeface="汉仪旗黑-55简" panose="00020600040101010101" pitchFamily="18" charset="-122"/>
              </a:endParaRPr>
            </a:p>
          </p:txBody>
        </p:sp>
        <p:sp>
          <p:nvSpPr>
            <p:cNvPr id="19" name="矩形 18"/>
            <p:cNvSpPr/>
            <p:nvPr/>
          </p:nvSpPr>
          <p:spPr>
            <a:xfrm>
              <a:off x="1030290" y="1783377"/>
              <a:ext cx="3094990" cy="4668520"/>
            </a:xfrm>
            <a:prstGeom prst="rect">
              <a:avLst/>
            </a:prstGeom>
            <a:noFill/>
            <a:ln>
              <a:solidFill>
                <a:srgbClr val="1E9E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21" name="组合 20"/>
          <p:cNvGrpSpPr/>
          <p:nvPr/>
        </p:nvGrpSpPr>
        <p:grpSpPr>
          <a:xfrm>
            <a:off x="4510459" y="1663362"/>
            <a:ext cx="3094990" cy="4712335"/>
            <a:chOff x="1030290" y="1739562"/>
            <a:chExt cx="3094990" cy="4712335"/>
          </a:xfrm>
        </p:grpSpPr>
        <p:grpSp>
          <p:nvGrpSpPr>
            <p:cNvPr id="22" name="组合 21"/>
            <p:cNvGrpSpPr/>
            <p:nvPr/>
          </p:nvGrpSpPr>
          <p:grpSpPr>
            <a:xfrm>
              <a:off x="1030290" y="1739562"/>
              <a:ext cx="3094882" cy="457200"/>
              <a:chOff x="958958" y="1999000"/>
              <a:chExt cx="2567940" cy="457200"/>
            </a:xfrm>
          </p:grpSpPr>
          <p:sp>
            <p:nvSpPr>
              <p:cNvPr id="28" name="矩形 27"/>
              <p:cNvSpPr/>
              <p:nvPr/>
            </p:nvSpPr>
            <p:spPr>
              <a:xfrm>
                <a:off x="958958" y="1999000"/>
                <a:ext cx="2567940" cy="457200"/>
              </a:xfrm>
              <a:prstGeom prst="rect">
                <a:avLst/>
              </a:prstGeom>
              <a:solidFill>
                <a:srgbClr val="1E9E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245661" y="2042934"/>
                <a:ext cx="1994535" cy="368300"/>
              </a:xfrm>
              <a:prstGeom prst="rect">
                <a:avLst/>
              </a:prstGeom>
              <a:noFill/>
            </p:spPr>
            <p:txBody>
              <a:bodyPr wrap="square">
                <a:spAutoFit/>
              </a:bodyPr>
              <a:lstStyle/>
              <a:p>
                <a:pPr algn="ctr"/>
                <a:r>
                  <a:rPr lang="zh-CN" altLang="en-US" dirty="0">
                    <a:solidFill>
                      <a:schemeClr val="bg1"/>
                    </a:solidFill>
                    <a:sym typeface="+mn-ea"/>
                  </a:rPr>
                  <a:t>冷库常见的火灾原因</a:t>
                </a:r>
                <a:endParaRPr lang="zh-CN" altLang="en-US" dirty="0">
                  <a:solidFill>
                    <a:schemeClr val="bg1"/>
                  </a:solidFill>
                </a:endParaRPr>
              </a:p>
            </p:txBody>
          </p:sp>
        </p:grpSp>
        <p:sp>
          <p:nvSpPr>
            <p:cNvPr id="23" name="文本框 22"/>
            <p:cNvSpPr txBox="1"/>
            <p:nvPr/>
          </p:nvSpPr>
          <p:spPr>
            <a:xfrm>
              <a:off x="1082360" y="2374562"/>
              <a:ext cx="2990850" cy="3697605"/>
            </a:xfrm>
            <a:prstGeom prst="rect">
              <a:avLst/>
            </a:prstGeom>
            <a:noFill/>
          </p:spPr>
          <p:txBody>
            <a:bodyPr wrap="square">
              <a:noAutofit/>
            </a:bodyPr>
            <a:lstStyle/>
            <a:p>
              <a:pPr>
                <a:lnSpc>
                  <a:spcPct val="135000"/>
                </a:lnSpc>
              </a:pPr>
              <a:r>
                <a:rPr lang="zh-CN" altLang="en-US" sz="1600" b="1" dirty="0">
                  <a:solidFill>
                    <a:srgbClr val="FD7F23"/>
                  </a:solidFill>
                  <a:latin typeface="汉仪旗黑-55简" panose="00020600040101010101" pitchFamily="18" charset="-122"/>
                  <a:ea typeface="汉仪旗黑-55简" panose="00020600040101010101" pitchFamily="18" charset="-122"/>
                </a:rPr>
                <a:t>建造过程中易发生火灾</a:t>
              </a:r>
              <a:r>
                <a:rPr lang="zh-CN" altLang="en-US" sz="1600" b="1" dirty="0">
                  <a:solidFill>
                    <a:schemeClr val="tx1"/>
                  </a:solidFill>
                  <a:latin typeface="汉仪旗黑-55简" panose="00020600040101010101" pitchFamily="18" charset="-122"/>
                  <a:ea typeface="汉仪旗黑-55简" panose="00020600040101010101" pitchFamily="18" charset="-122"/>
                </a:rPr>
                <a:t>（建筑材料原因）</a:t>
              </a:r>
              <a:endParaRPr lang="zh-CN" altLang="en-US" sz="1600" dirty="0">
                <a:solidFill>
                  <a:schemeClr val="tx1"/>
                </a:solidFill>
                <a:latin typeface="汉仪旗黑-55简" panose="00020600040101010101" pitchFamily="18" charset="-122"/>
                <a:ea typeface="汉仪旗黑-55简" panose="00020600040101010101" pitchFamily="18" charset="-122"/>
              </a:endParaRPr>
            </a:p>
            <a:p>
              <a:pPr>
                <a:lnSpc>
                  <a:spcPct val="135000"/>
                </a:lnSpc>
              </a:pPr>
              <a:r>
                <a:rPr lang="zh-CN" altLang="en-US" sz="1600" b="1" dirty="0">
                  <a:solidFill>
                    <a:srgbClr val="FD7F23"/>
                  </a:solidFill>
                  <a:latin typeface="汉仪旗黑-55简" panose="00020600040101010101" pitchFamily="18" charset="-122"/>
                  <a:ea typeface="汉仪旗黑-55简" panose="00020600040101010101" pitchFamily="18" charset="-122"/>
                </a:rPr>
                <a:t>检修时易发生火灾</a:t>
              </a:r>
              <a:r>
                <a:rPr lang="zh-CN" altLang="en-US" sz="1600" dirty="0">
                  <a:latin typeface="汉仪旗黑-55简" panose="00020600040101010101" pitchFamily="18" charset="-122"/>
                  <a:ea typeface="汉仪旗黑-55简" panose="00020600040101010101" pitchFamily="18" charset="-122"/>
                </a:rPr>
                <a:t>，在进行管道检修时，管道焊接时。</a:t>
              </a:r>
              <a:endParaRPr lang="zh-CN" altLang="en-US" sz="1600" dirty="0">
                <a:latin typeface="汉仪旗黑-55简" panose="00020600040101010101" pitchFamily="18" charset="-122"/>
                <a:ea typeface="汉仪旗黑-55简" panose="00020600040101010101" pitchFamily="18" charset="-122"/>
              </a:endParaRPr>
            </a:p>
            <a:p>
              <a:pPr>
                <a:lnSpc>
                  <a:spcPct val="135000"/>
                </a:lnSpc>
              </a:pPr>
              <a:r>
                <a:rPr lang="zh-CN" altLang="en-US" sz="1600" b="1" dirty="0">
                  <a:solidFill>
                    <a:srgbClr val="FD7F23"/>
                  </a:solidFill>
                  <a:latin typeface="汉仪旗黑-55简" panose="00020600040101010101" pitchFamily="18" charset="-122"/>
                  <a:ea typeface="汉仪旗黑-55简" panose="00020600040101010101" pitchFamily="18" charset="-122"/>
                </a:rPr>
                <a:t>冷库拆除时易发生火灾</a:t>
              </a:r>
              <a:r>
                <a:rPr lang="zh-CN" altLang="en-US" sz="1600" dirty="0">
                  <a:latin typeface="汉仪旗黑-55简" panose="00020600040101010101" pitchFamily="18" charset="-122"/>
                  <a:ea typeface="汉仪旗黑-55简" panose="00020600040101010101" pitchFamily="18" charset="-122"/>
                </a:rPr>
                <a:t>，冷库拆除时管道中的残余气体以及隔热层中大量的可燃材料。</a:t>
              </a:r>
              <a:endParaRPr lang="zh-CN" altLang="en-US" sz="1600" dirty="0">
                <a:latin typeface="汉仪旗黑-55简" panose="00020600040101010101" pitchFamily="18" charset="-122"/>
                <a:ea typeface="汉仪旗黑-55简" panose="00020600040101010101" pitchFamily="18" charset="-122"/>
              </a:endParaRPr>
            </a:p>
            <a:p>
              <a:pPr>
                <a:lnSpc>
                  <a:spcPct val="135000"/>
                </a:lnSpc>
              </a:pPr>
              <a:r>
                <a:rPr lang="zh-CN" altLang="en-US" sz="1600" b="1" dirty="0">
                  <a:solidFill>
                    <a:srgbClr val="FD7F23"/>
                  </a:solidFill>
                  <a:latin typeface="汉仪旗黑-55简" panose="00020600040101010101" pitchFamily="18" charset="-122"/>
                  <a:ea typeface="汉仪旗黑-55简" panose="00020600040101010101" pitchFamily="18" charset="-122"/>
                </a:rPr>
                <a:t>线路问题引发火灾</a:t>
              </a:r>
              <a:r>
                <a:rPr lang="zh-CN" altLang="en-US" sz="1600" dirty="0">
                  <a:latin typeface="汉仪旗黑-55简" panose="00020600040101010101" pitchFamily="18" charset="-122"/>
                  <a:ea typeface="汉仪旗黑-55简" panose="00020600040101010101" pitchFamily="18" charset="-122"/>
                </a:rPr>
                <a:t>，在冷库火灾中，线路问题引起的火灾占据大半。</a:t>
              </a:r>
              <a:endParaRPr lang="zh-CN" altLang="en-US" sz="1600" dirty="0">
                <a:latin typeface="汉仪旗黑-55简" panose="00020600040101010101" pitchFamily="18" charset="-122"/>
                <a:ea typeface="汉仪旗黑-55简" panose="00020600040101010101" pitchFamily="18" charset="-122"/>
              </a:endParaRPr>
            </a:p>
          </p:txBody>
        </p:sp>
        <p:sp>
          <p:nvSpPr>
            <p:cNvPr id="26" name="矩形 25"/>
            <p:cNvSpPr/>
            <p:nvPr/>
          </p:nvSpPr>
          <p:spPr>
            <a:xfrm>
              <a:off x="1030290" y="1783377"/>
              <a:ext cx="3094990" cy="4668520"/>
            </a:xfrm>
            <a:prstGeom prst="rect">
              <a:avLst/>
            </a:prstGeom>
            <a:noFill/>
            <a:ln>
              <a:solidFill>
                <a:srgbClr val="1E9E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8202413" y="1663362"/>
            <a:ext cx="3094990" cy="4712335"/>
            <a:chOff x="1030290" y="1739562"/>
            <a:chExt cx="3094990" cy="4712335"/>
          </a:xfrm>
        </p:grpSpPr>
        <p:grpSp>
          <p:nvGrpSpPr>
            <p:cNvPr id="35" name="组合 34"/>
            <p:cNvGrpSpPr/>
            <p:nvPr/>
          </p:nvGrpSpPr>
          <p:grpSpPr>
            <a:xfrm>
              <a:off x="1030290" y="1739562"/>
              <a:ext cx="3094882" cy="457200"/>
              <a:chOff x="958958" y="1999000"/>
              <a:chExt cx="2567940" cy="457200"/>
            </a:xfrm>
          </p:grpSpPr>
          <p:sp>
            <p:nvSpPr>
              <p:cNvPr id="38" name="矩形 37"/>
              <p:cNvSpPr/>
              <p:nvPr/>
            </p:nvSpPr>
            <p:spPr>
              <a:xfrm>
                <a:off x="958958" y="1999000"/>
                <a:ext cx="2567940" cy="457200"/>
              </a:xfrm>
              <a:prstGeom prst="rect">
                <a:avLst/>
              </a:prstGeom>
              <a:solidFill>
                <a:srgbClr val="EE6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nvSpPr>
            <p:spPr>
              <a:xfrm>
                <a:off x="1245661" y="2042934"/>
                <a:ext cx="1994535" cy="368300"/>
              </a:xfrm>
              <a:prstGeom prst="rect">
                <a:avLst/>
              </a:prstGeom>
              <a:noFill/>
            </p:spPr>
            <p:txBody>
              <a:bodyPr wrap="square">
                <a:spAutoFit/>
              </a:bodyPr>
              <a:lstStyle/>
              <a:p>
                <a:pPr algn="ctr"/>
                <a:r>
                  <a:rPr lang="zh-CN" altLang="en-US" dirty="0">
                    <a:solidFill>
                      <a:schemeClr val="bg1"/>
                    </a:solidFill>
                  </a:rPr>
                  <a:t>预防措施</a:t>
                </a:r>
                <a:endParaRPr lang="zh-CN" altLang="en-US" dirty="0">
                  <a:solidFill>
                    <a:schemeClr val="bg1"/>
                  </a:solidFill>
                </a:endParaRPr>
              </a:p>
            </p:txBody>
          </p:sp>
        </p:grpSp>
        <p:sp>
          <p:nvSpPr>
            <p:cNvPr id="36" name="文本框 35"/>
            <p:cNvSpPr txBox="1"/>
            <p:nvPr/>
          </p:nvSpPr>
          <p:spPr>
            <a:xfrm>
              <a:off x="1082219" y="2374639"/>
              <a:ext cx="2991023" cy="3744595"/>
            </a:xfrm>
            <a:prstGeom prst="rect">
              <a:avLst/>
            </a:prstGeom>
            <a:noFill/>
          </p:spPr>
          <p:txBody>
            <a:bodyPr wrap="square">
              <a:spAutoFit/>
            </a:bodyPr>
            <a:lstStyle/>
            <a:p>
              <a:pPr>
                <a:lnSpc>
                  <a:spcPct val="135000"/>
                </a:lnSpc>
              </a:pPr>
              <a:r>
                <a:rPr lang="zh-CN" altLang="en-US" sz="1600" b="1" dirty="0">
                  <a:solidFill>
                    <a:srgbClr val="FD7F23"/>
                  </a:solidFill>
                  <a:latin typeface="汉仪旗黑-55简" panose="00020600040101010101" pitchFamily="18" charset="-122"/>
                  <a:ea typeface="汉仪旗黑-55简" panose="00020600040101010101" pitchFamily="18" charset="-122"/>
                </a:rPr>
                <a:t>定期开展冷库消防安全检查</a:t>
              </a:r>
              <a:r>
                <a:rPr lang="zh-CN" altLang="en-US" sz="1600" dirty="0">
                  <a:latin typeface="汉仪旗黑-55简" panose="00020600040101010101" pitchFamily="18" charset="-122"/>
                  <a:ea typeface="汉仪旗黑-55简" panose="00020600040101010101" pitchFamily="18" charset="-122"/>
                </a:rPr>
                <a:t>，消除火灾隐患，确保消防设施完整好用。</a:t>
              </a:r>
              <a:endParaRPr lang="zh-CN" altLang="en-US" sz="1600" dirty="0">
                <a:latin typeface="汉仪旗黑-55简" panose="00020600040101010101" pitchFamily="18" charset="-122"/>
                <a:ea typeface="汉仪旗黑-55简" panose="00020600040101010101" pitchFamily="18" charset="-122"/>
              </a:endParaRPr>
            </a:p>
            <a:p>
              <a:pPr>
                <a:lnSpc>
                  <a:spcPct val="135000"/>
                </a:lnSpc>
              </a:pPr>
              <a:r>
                <a:rPr lang="zh-CN" altLang="en-US" sz="1600" dirty="0">
                  <a:latin typeface="汉仪旗黑-55简" panose="00020600040101010101" pitchFamily="18" charset="-122"/>
                  <a:ea typeface="汉仪旗黑-55简" panose="00020600040101010101" pitchFamily="18" charset="-122"/>
                </a:rPr>
                <a:t>冷库使用的聚氨酯泡沫材料要</a:t>
              </a:r>
              <a:r>
                <a:rPr lang="zh-CN" altLang="en-US" sz="1600" b="1" dirty="0">
                  <a:solidFill>
                    <a:srgbClr val="FD7F23"/>
                  </a:solidFill>
                  <a:latin typeface="汉仪旗黑-55简" panose="00020600040101010101" pitchFamily="18" charset="-122"/>
                  <a:ea typeface="汉仪旗黑-55简" panose="00020600040101010101" pitchFamily="18" charset="-122"/>
                </a:rPr>
                <a:t>用水泥等不燃材料涂抹覆盖</a:t>
              </a:r>
              <a:r>
                <a:rPr lang="zh-CN" altLang="en-US" sz="1600" dirty="0">
                  <a:latin typeface="汉仪旗黑-55简" panose="00020600040101010101" pitchFamily="18" charset="-122"/>
                  <a:ea typeface="汉仪旗黑-55简" panose="00020600040101010101" pitchFamily="18" charset="-122"/>
                </a:rPr>
                <a:t>，避免其裸露在外。</a:t>
              </a:r>
              <a:endParaRPr lang="zh-CN" altLang="en-US" sz="1600" dirty="0">
                <a:latin typeface="汉仪旗黑-55简" panose="00020600040101010101" pitchFamily="18" charset="-122"/>
                <a:ea typeface="汉仪旗黑-55简" panose="00020600040101010101" pitchFamily="18" charset="-122"/>
              </a:endParaRPr>
            </a:p>
            <a:p>
              <a:pPr>
                <a:lnSpc>
                  <a:spcPct val="135000"/>
                </a:lnSpc>
              </a:pPr>
              <a:r>
                <a:rPr lang="zh-CN" altLang="en-US" sz="1600" dirty="0">
                  <a:latin typeface="汉仪旗黑-55简" panose="00020600040101010101" pitchFamily="18" charset="-122"/>
                  <a:ea typeface="汉仪旗黑-55简" panose="00020600040101010101" pitchFamily="18" charset="-122"/>
                </a:rPr>
                <a:t>冷库内的</a:t>
              </a:r>
              <a:r>
                <a:rPr lang="zh-CN" altLang="en-US" sz="1600" b="1" dirty="0">
                  <a:solidFill>
                    <a:srgbClr val="FD7F23"/>
                  </a:solidFill>
                  <a:latin typeface="汉仪旗黑-55简" panose="00020600040101010101" pitchFamily="18" charset="-122"/>
                  <a:ea typeface="汉仪旗黑-55简" panose="00020600040101010101" pitchFamily="18" charset="-122"/>
                </a:rPr>
                <a:t>电线、电缆在</a:t>
              </a:r>
              <a:r>
                <a:rPr lang="zh-CN" altLang="en-US" sz="1600" dirty="0">
                  <a:latin typeface="汉仪旗黑-55简" panose="00020600040101010101" pitchFamily="18" charset="-122"/>
                  <a:ea typeface="汉仪旗黑-55简" panose="00020600040101010101" pitchFamily="18" charset="-122"/>
                </a:rPr>
                <a:t>敷设时应进行</a:t>
              </a:r>
              <a:r>
                <a:rPr lang="zh-CN" altLang="en-US" sz="1600" b="1" dirty="0">
                  <a:solidFill>
                    <a:srgbClr val="FD7F23"/>
                  </a:solidFill>
                  <a:latin typeface="汉仪旗黑-55简" panose="00020600040101010101" pitchFamily="18" charset="-122"/>
                  <a:ea typeface="汉仪旗黑-55简" panose="00020600040101010101" pitchFamily="18" charset="-122"/>
                </a:rPr>
                <a:t>穿管</a:t>
              </a:r>
              <a:r>
                <a:rPr lang="zh-CN" altLang="en-US" sz="1600" dirty="0">
                  <a:latin typeface="汉仪旗黑-55简" panose="00020600040101010101" pitchFamily="18" charset="-122"/>
                  <a:ea typeface="汉仪旗黑-55简" panose="00020600040101010101" pitchFamily="18" charset="-122"/>
                </a:rPr>
                <a:t>保护，并且不要和聚氨酯保温材料直接接触，要</a:t>
              </a:r>
              <a:r>
                <a:rPr lang="zh-CN" altLang="en-US" sz="1600" b="1" dirty="0">
                  <a:solidFill>
                    <a:srgbClr val="FD7F23"/>
                  </a:solidFill>
                  <a:latin typeface="汉仪旗黑-55简" panose="00020600040101010101" pitchFamily="18" charset="-122"/>
                  <a:ea typeface="汉仪旗黑-55简" panose="00020600040101010101" pitchFamily="18" charset="-122"/>
                </a:rPr>
                <a:t>经常检查电气线路</a:t>
              </a:r>
              <a:r>
                <a:rPr lang="zh-CN" altLang="en-US" sz="1600" dirty="0">
                  <a:latin typeface="汉仪旗黑-55简" panose="00020600040101010101" pitchFamily="18" charset="-122"/>
                  <a:ea typeface="汉仪旗黑-55简" panose="00020600040101010101" pitchFamily="18" charset="-122"/>
                </a:rPr>
                <a:t>有无老化、接头松动等异常状况。</a:t>
              </a:r>
              <a:endParaRPr lang="zh-CN" altLang="en-US" sz="1600" dirty="0">
                <a:latin typeface="汉仪旗黑-55简" panose="00020600040101010101" pitchFamily="18" charset="-122"/>
                <a:ea typeface="汉仪旗黑-55简" panose="00020600040101010101" pitchFamily="18" charset="-122"/>
              </a:endParaRPr>
            </a:p>
          </p:txBody>
        </p:sp>
        <p:sp>
          <p:nvSpPr>
            <p:cNvPr id="37" name="矩形 36"/>
            <p:cNvSpPr/>
            <p:nvPr/>
          </p:nvSpPr>
          <p:spPr>
            <a:xfrm>
              <a:off x="1030290" y="1783377"/>
              <a:ext cx="3094990" cy="4668520"/>
            </a:xfrm>
            <a:prstGeom prst="rect">
              <a:avLst/>
            </a:prstGeom>
            <a:noFill/>
            <a:ln>
              <a:gradFill flip="none" rotWithShape="1">
                <a:gsLst>
                  <a:gs pos="0">
                    <a:srgbClr val="EE6D55"/>
                  </a:gs>
                  <a:gs pos="100000">
                    <a:srgbClr val="EE6D55">
                      <a:alpha val="0"/>
                    </a:srgbClr>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1030290" y="883668"/>
            <a:ext cx="3257692" cy="523220"/>
          </a:xfrm>
          <a:prstGeom prst="rect">
            <a:avLst/>
          </a:prstGeom>
          <a:noFill/>
        </p:spPr>
        <p:txBody>
          <a:bodyPr wrap="square">
            <a:spAutoFit/>
          </a:bodyPr>
          <a:lstStyle/>
          <a:p>
            <a:r>
              <a:rPr lang="zh-CN" altLang="en-US" sz="2800" dirty="0">
                <a:solidFill>
                  <a:srgbClr val="1E9ED1"/>
                </a:solidFill>
              </a:rPr>
              <a:t>常见火灾的起因</a:t>
            </a:r>
            <a:endParaRPr lang="zh-CN" altLang="en-US" sz="2800" dirty="0">
              <a:solidFill>
                <a:srgbClr val="1E9ED1"/>
              </a:solidFill>
            </a:endParaRPr>
          </a:p>
        </p:txBody>
      </p:sp>
      <p:sp>
        <p:nvSpPr>
          <p:cNvPr id="15" name="文本框 14"/>
          <p:cNvSpPr txBox="1"/>
          <p:nvPr/>
        </p:nvSpPr>
        <p:spPr>
          <a:xfrm>
            <a:off x="102034" y="828250"/>
            <a:ext cx="659965" cy="521970"/>
          </a:xfrm>
          <a:prstGeom prst="rect">
            <a:avLst/>
          </a:prstGeom>
          <a:noFill/>
        </p:spPr>
        <p:txBody>
          <a:bodyPr wrap="square">
            <a:spAutoFit/>
          </a:bodyPr>
          <a:lstStyle/>
          <a:p>
            <a:pPr algn="ctr"/>
            <a:r>
              <a:rPr lang="en-US" altLang="zh-CN" sz="2800" dirty="0">
                <a:solidFill>
                  <a:schemeClr val="bg1"/>
                </a:solidFill>
              </a:rPr>
              <a:t>03</a:t>
            </a:r>
            <a:endParaRPr lang="zh-CN" altLang="en-US" sz="2800" dirty="0">
              <a:solidFill>
                <a:schemeClr val="bg1"/>
              </a:solidFill>
            </a:endParaRPr>
          </a:p>
        </p:txBody>
      </p:sp>
      <p:sp>
        <p:nvSpPr>
          <p:cNvPr id="24" name="平行四边形 23"/>
          <p:cNvSpPr/>
          <p:nvPr/>
        </p:nvSpPr>
        <p:spPr>
          <a:xfrm>
            <a:off x="3945998" y="828250"/>
            <a:ext cx="3201562" cy="523220"/>
          </a:xfrm>
          <a:prstGeom prst="parallelogram">
            <a:avLst>
              <a:gd name="adj" fmla="val 38328"/>
            </a:avLst>
          </a:prstGeom>
          <a:solidFill>
            <a:srgbClr val="1E9ED1">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4373896" y="928477"/>
            <a:ext cx="2829794" cy="368300"/>
          </a:xfrm>
          <a:prstGeom prst="rect">
            <a:avLst/>
          </a:prstGeom>
          <a:noFill/>
        </p:spPr>
        <p:txBody>
          <a:bodyPr wrap="square">
            <a:spAutoFit/>
          </a:bodyPr>
          <a:lstStyle/>
          <a:p>
            <a:r>
              <a:rPr lang="en-US" altLang="zh-CN" dirty="0"/>
              <a:t>5</a:t>
            </a:r>
            <a:r>
              <a:rPr lang="zh-CN" altLang="en-US" dirty="0"/>
              <a:t>、车</a:t>
            </a:r>
            <a:r>
              <a:rPr lang="zh-CN" altLang="en-US" dirty="0"/>
              <a:t>辆的</a:t>
            </a:r>
            <a:r>
              <a:rPr lang="zh-CN" altLang="en-US" dirty="0"/>
              <a:t>防火须知</a:t>
            </a:r>
            <a:endParaRPr lang="zh-CN" altLang="en-US" dirty="0"/>
          </a:p>
        </p:txBody>
      </p:sp>
      <p:sp>
        <p:nvSpPr>
          <p:cNvPr id="30" name="灯片编号占位符 5"/>
          <p:cNvSpPr txBox="1"/>
          <p:nvPr/>
        </p:nvSpPr>
        <p:spPr>
          <a:xfrm>
            <a:off x="11483339" y="6424930"/>
            <a:ext cx="510539"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947DC70-7DC9-4C19-BF6D-4CA7B69A19E0}" type="slidenum">
              <a:rPr lang="zh-CN" altLang="en-US" sz="1400" smtClean="0"/>
            </a:fld>
            <a:endParaRPr lang="zh-CN" altLang="en-US" sz="1400" dirty="0"/>
          </a:p>
        </p:txBody>
      </p:sp>
      <p:pic>
        <p:nvPicPr>
          <p:cNvPr id="4" name="图片 3"/>
          <p:cNvPicPr>
            <a:picLocks noChangeAspect="1"/>
          </p:cNvPicPr>
          <p:nvPr/>
        </p:nvPicPr>
        <p:blipFill>
          <a:blip r:embed="rId1"/>
          <a:stretch>
            <a:fillRect/>
          </a:stretch>
        </p:blipFill>
        <p:spPr>
          <a:xfrm>
            <a:off x="7807325" y="928370"/>
            <a:ext cx="4186555" cy="5561330"/>
          </a:xfrm>
          <a:prstGeom prst="rect">
            <a:avLst/>
          </a:prstGeom>
        </p:spPr>
      </p:pic>
      <p:pic>
        <p:nvPicPr>
          <p:cNvPr id="8" name="图片 7"/>
          <p:cNvPicPr>
            <a:picLocks noChangeAspect="1"/>
          </p:cNvPicPr>
          <p:nvPr/>
        </p:nvPicPr>
        <p:blipFill>
          <a:blip r:embed="rId2"/>
          <a:stretch>
            <a:fillRect/>
          </a:stretch>
        </p:blipFill>
        <p:spPr>
          <a:xfrm>
            <a:off x="101600" y="1407160"/>
            <a:ext cx="7479665" cy="438785"/>
          </a:xfrm>
          <a:prstGeom prst="rect">
            <a:avLst/>
          </a:prstGeom>
        </p:spPr>
      </p:pic>
      <p:sp>
        <p:nvSpPr>
          <p:cNvPr id="36" name="椭圆"/>
          <p:cNvSpPr/>
          <p:nvPr>
            <p:custDataLst>
              <p:tags r:id="rId3"/>
            </p:custDataLst>
          </p:nvPr>
        </p:nvSpPr>
        <p:spPr>
          <a:xfrm>
            <a:off x="1096730" y="4009115"/>
            <a:ext cx="815319" cy="815720"/>
          </a:xfrm>
          <a:prstGeom prst="ellipse">
            <a:avLst/>
          </a:prstGeom>
          <a:noFill/>
          <a:ln w="6350">
            <a:gradFill flip="none" rotWithShape="1">
              <a:gsLst>
                <a:gs pos="0">
                  <a:schemeClr val="accent1">
                    <a:alpha val="100000"/>
                  </a:schemeClr>
                </a:gs>
                <a:gs pos="88000">
                  <a:schemeClr val="accent1">
                    <a:alpha val="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noAutofit/>
          </a:bodyPr>
          <a:p>
            <a:pPr marL="0" marR="0" lvl="0" indent="0" algn="ctr" defTabSz="914400" rtl="0" eaLnBrk="1" fontAlgn="auto" latinLnBrk="0" hangingPunct="1">
              <a:lnSpc>
                <a:spcPct val="100000"/>
              </a:lnSpc>
              <a:spcBef>
                <a:spcPts val="0"/>
              </a:spcBef>
              <a:spcAft>
                <a:spcPts val="0"/>
              </a:spcAft>
              <a:buClrTx/>
              <a:buSzTx/>
              <a:buFontTx/>
              <a:buNone/>
            </a:pPr>
            <a:endParaRPr kumimoji="0" lang="bg-BG" sz="2400" b="0" i="0" baseline="0" noProof="0" dirty="0">
              <a:ln>
                <a:noFill/>
              </a:ln>
              <a:solidFill>
                <a:prstClr val="white"/>
              </a:solidFill>
              <a:effectLst/>
              <a:uLnTx/>
              <a:uFillTx/>
              <a:latin typeface="+mn-ea"/>
              <a:cs typeface="OPPOSans M" panose="00020600040101010101" pitchFamily="18" charset="-122"/>
              <a:sym typeface="OPPOSans M" panose="00020600040101010101" pitchFamily="18" charset="-122"/>
            </a:endParaRPr>
          </a:p>
        </p:txBody>
      </p:sp>
      <p:sp>
        <p:nvSpPr>
          <p:cNvPr id="20" name="椭圆 19"/>
          <p:cNvSpPr/>
          <p:nvPr>
            <p:custDataLst>
              <p:tags r:id="rId4"/>
            </p:custDataLst>
          </p:nvPr>
        </p:nvSpPr>
        <p:spPr>
          <a:xfrm>
            <a:off x="1172136" y="4084942"/>
            <a:ext cx="664424" cy="664826"/>
          </a:xfrm>
          <a:prstGeom prst="ellipse">
            <a:avLst/>
          </a:prstGeom>
          <a:solidFill>
            <a:schemeClr val="accent1"/>
          </a:solidFill>
        </p:spPr>
        <p:txBody>
          <a:bodyPr wrap="none" lIns="0" tIns="0" rIns="0" bIns="0" rtlCol="0" anchor="ctr" anchorCtr="0">
            <a:noAutofit/>
          </a:bodyPr>
          <a:p>
            <a:pPr algn="ctr">
              <a:spcBef>
                <a:spcPct val="0"/>
              </a:spcBef>
              <a:spcAft>
                <a:spcPct val="0"/>
              </a:spcAft>
            </a:pPr>
            <a:r>
              <a:rPr lang="en-US" altLang="zh-CN" sz="2400" b="1">
                <a:solidFill>
                  <a:srgbClr val="FFFFFF"/>
                </a:solidFill>
                <a:latin typeface="+mn-ea"/>
                <a:cs typeface="+mn-ea"/>
                <a:sym typeface="+mn-ea"/>
              </a:rPr>
              <a:t>01</a:t>
            </a:r>
            <a:endParaRPr lang="en-US" altLang="zh-CN" sz="2400" b="1">
              <a:solidFill>
                <a:srgbClr val="FFFFFF"/>
              </a:solidFill>
              <a:latin typeface="+mn-ea"/>
              <a:cs typeface="+mn-ea"/>
              <a:sym typeface="+mn-ea"/>
            </a:endParaRPr>
          </a:p>
        </p:txBody>
      </p:sp>
      <p:sp>
        <p:nvSpPr>
          <p:cNvPr id="38" name="弧形 85"/>
          <p:cNvSpPr/>
          <p:nvPr>
            <p:custDataLst>
              <p:tags r:id="rId5"/>
            </p:custDataLst>
          </p:nvPr>
        </p:nvSpPr>
        <p:spPr>
          <a:xfrm rot="16200000">
            <a:off x="1036490" y="3977520"/>
            <a:ext cx="875753" cy="875758"/>
          </a:xfrm>
          <a:prstGeom prst="arc">
            <a:avLst>
              <a:gd name="adj1" fmla="val 2657162"/>
              <a:gd name="adj2" fmla="val 8176062"/>
            </a:avLst>
          </a:prstGeom>
          <a:noFill/>
          <a:ln w="381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p>
            <a:pPr algn="ctr"/>
            <a:endParaRPr lang="zh-CN" altLang="en-US" sz="2400" dirty="0">
              <a:solidFill>
                <a:prstClr val="white"/>
              </a:solidFill>
              <a:latin typeface="+mn-ea"/>
              <a:sym typeface="OPPOSans M" panose="00020600040101010101" pitchFamily="18" charset="-122"/>
            </a:endParaRPr>
          </a:p>
        </p:txBody>
      </p:sp>
      <p:sp>
        <p:nvSpPr>
          <p:cNvPr id="43" name="椭圆"/>
          <p:cNvSpPr/>
          <p:nvPr>
            <p:custDataLst>
              <p:tags r:id="rId6"/>
            </p:custDataLst>
          </p:nvPr>
        </p:nvSpPr>
        <p:spPr>
          <a:xfrm>
            <a:off x="2662981" y="4009115"/>
            <a:ext cx="815319" cy="815720"/>
          </a:xfrm>
          <a:prstGeom prst="ellipse">
            <a:avLst/>
          </a:prstGeom>
          <a:noFill/>
          <a:ln w="6350">
            <a:gradFill flip="none" rotWithShape="1">
              <a:gsLst>
                <a:gs pos="0">
                  <a:schemeClr val="accent2">
                    <a:alpha val="100000"/>
                  </a:schemeClr>
                </a:gs>
                <a:gs pos="88000">
                  <a:schemeClr val="accent2">
                    <a:alpha val="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noAutofit/>
          </a:bodyPr>
          <a:p>
            <a:pPr marL="0" marR="0" lvl="0" indent="0" algn="ctr" defTabSz="914400" rtl="0" eaLnBrk="1" fontAlgn="auto" latinLnBrk="0" hangingPunct="1">
              <a:lnSpc>
                <a:spcPct val="100000"/>
              </a:lnSpc>
              <a:spcBef>
                <a:spcPts val="0"/>
              </a:spcBef>
              <a:spcAft>
                <a:spcPts val="0"/>
              </a:spcAft>
              <a:buClrTx/>
              <a:buSzTx/>
              <a:buFontTx/>
              <a:buNone/>
            </a:pPr>
            <a:endParaRPr kumimoji="0" lang="bg-BG" sz="2400" b="0" i="0" baseline="0" noProof="0" dirty="0">
              <a:ln>
                <a:noFill/>
              </a:ln>
              <a:solidFill>
                <a:prstClr val="white"/>
              </a:solidFill>
              <a:effectLst/>
              <a:uLnTx/>
              <a:uFillTx/>
              <a:latin typeface="+mn-ea"/>
              <a:cs typeface="OPPOSans M" panose="00020600040101010101" pitchFamily="18" charset="-122"/>
              <a:sym typeface="OPPOSans M" panose="00020600040101010101" pitchFamily="18" charset="-122"/>
            </a:endParaRPr>
          </a:p>
        </p:txBody>
      </p:sp>
      <p:sp>
        <p:nvSpPr>
          <p:cNvPr id="21" name="椭圆 20"/>
          <p:cNvSpPr/>
          <p:nvPr>
            <p:custDataLst>
              <p:tags r:id="rId7"/>
            </p:custDataLst>
          </p:nvPr>
        </p:nvSpPr>
        <p:spPr>
          <a:xfrm>
            <a:off x="2738387" y="4084942"/>
            <a:ext cx="664424" cy="664826"/>
          </a:xfrm>
          <a:prstGeom prst="ellipse">
            <a:avLst/>
          </a:prstGeom>
          <a:solidFill>
            <a:schemeClr val="accent2"/>
          </a:solidFill>
        </p:spPr>
        <p:txBody>
          <a:bodyPr wrap="none" lIns="0" tIns="0" rIns="0" bIns="0" rtlCol="0" anchor="ctr" anchorCtr="0">
            <a:noAutofit/>
          </a:bodyPr>
          <a:p>
            <a:pPr algn="ctr">
              <a:spcBef>
                <a:spcPct val="0"/>
              </a:spcBef>
              <a:spcAft>
                <a:spcPct val="0"/>
              </a:spcAft>
            </a:pPr>
            <a:r>
              <a:rPr lang="en-US" altLang="zh-CN" sz="2400" b="1">
                <a:solidFill>
                  <a:srgbClr val="FFFFFF"/>
                </a:solidFill>
                <a:latin typeface="+mn-ea"/>
                <a:cs typeface="+mn-ea"/>
                <a:sym typeface="+mn-ea"/>
              </a:rPr>
              <a:t>02</a:t>
            </a:r>
            <a:endParaRPr lang="en-US" altLang="zh-CN" sz="2400" b="1">
              <a:solidFill>
                <a:srgbClr val="FFFFFF"/>
              </a:solidFill>
              <a:latin typeface="+mn-ea"/>
              <a:cs typeface="+mn-ea"/>
              <a:sym typeface="+mn-ea"/>
            </a:endParaRPr>
          </a:p>
        </p:txBody>
      </p:sp>
      <p:sp>
        <p:nvSpPr>
          <p:cNvPr id="23" name="弧形 85"/>
          <p:cNvSpPr/>
          <p:nvPr>
            <p:custDataLst>
              <p:tags r:id="rId8"/>
            </p:custDataLst>
          </p:nvPr>
        </p:nvSpPr>
        <p:spPr>
          <a:xfrm rot="16200000">
            <a:off x="2602741" y="3977520"/>
            <a:ext cx="875753" cy="875758"/>
          </a:xfrm>
          <a:prstGeom prst="arc">
            <a:avLst>
              <a:gd name="adj1" fmla="val 2657162"/>
              <a:gd name="adj2" fmla="val 8176062"/>
            </a:avLst>
          </a:prstGeom>
          <a:noFill/>
          <a:ln w="38100"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2400" b="0" i="0" baseline="0" noProof="0" dirty="0">
              <a:ln>
                <a:noFill/>
              </a:ln>
              <a:solidFill>
                <a:prstClr val="white"/>
              </a:solidFill>
              <a:effectLst/>
              <a:uLnTx/>
              <a:uFillTx/>
              <a:latin typeface="+mn-ea"/>
              <a:cs typeface="OPPOSans M" panose="00020600040101010101" pitchFamily="18" charset="-122"/>
              <a:sym typeface="OPPOSans M" panose="00020600040101010101" pitchFamily="18" charset="-122"/>
            </a:endParaRPr>
          </a:p>
        </p:txBody>
      </p:sp>
      <p:sp>
        <p:nvSpPr>
          <p:cNvPr id="48" name="椭圆"/>
          <p:cNvSpPr/>
          <p:nvPr>
            <p:custDataLst>
              <p:tags r:id="rId9"/>
            </p:custDataLst>
          </p:nvPr>
        </p:nvSpPr>
        <p:spPr>
          <a:xfrm>
            <a:off x="4229232" y="4009115"/>
            <a:ext cx="815319" cy="815720"/>
          </a:xfrm>
          <a:prstGeom prst="ellipse">
            <a:avLst/>
          </a:prstGeom>
          <a:noFill/>
          <a:ln w="6350">
            <a:gradFill flip="none" rotWithShape="1">
              <a:gsLst>
                <a:gs pos="0">
                  <a:schemeClr val="accent1">
                    <a:alpha val="100000"/>
                  </a:schemeClr>
                </a:gs>
                <a:gs pos="88000">
                  <a:schemeClr val="accent1">
                    <a:alpha val="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noAutofit/>
          </a:bodyPr>
          <a:p>
            <a:pPr marL="0" marR="0" lvl="0" indent="0" algn="ctr" defTabSz="914400" rtl="0" eaLnBrk="1" fontAlgn="auto" latinLnBrk="0" hangingPunct="1">
              <a:lnSpc>
                <a:spcPct val="100000"/>
              </a:lnSpc>
              <a:spcBef>
                <a:spcPts val="0"/>
              </a:spcBef>
              <a:spcAft>
                <a:spcPts val="0"/>
              </a:spcAft>
              <a:buClrTx/>
              <a:buSzTx/>
              <a:buFontTx/>
              <a:buNone/>
            </a:pPr>
            <a:endParaRPr kumimoji="0" lang="bg-BG" sz="2400" b="0" i="0" baseline="0" noProof="0" dirty="0">
              <a:ln>
                <a:noFill/>
              </a:ln>
              <a:solidFill>
                <a:prstClr val="white"/>
              </a:solidFill>
              <a:effectLst/>
              <a:uLnTx/>
              <a:uFillTx/>
              <a:latin typeface="+mn-ea"/>
              <a:cs typeface="OPPOSans M" panose="00020600040101010101" pitchFamily="18" charset="-122"/>
              <a:sym typeface="OPPOSans M" panose="00020600040101010101" pitchFamily="18" charset="-122"/>
            </a:endParaRPr>
          </a:p>
        </p:txBody>
      </p:sp>
      <p:sp>
        <p:nvSpPr>
          <p:cNvPr id="26" name="椭圆 25"/>
          <p:cNvSpPr/>
          <p:nvPr>
            <p:custDataLst>
              <p:tags r:id="rId10"/>
            </p:custDataLst>
          </p:nvPr>
        </p:nvSpPr>
        <p:spPr>
          <a:xfrm>
            <a:off x="4305059" y="4084942"/>
            <a:ext cx="664424" cy="664826"/>
          </a:xfrm>
          <a:prstGeom prst="ellipse">
            <a:avLst/>
          </a:prstGeom>
          <a:solidFill>
            <a:schemeClr val="accent1"/>
          </a:solidFill>
        </p:spPr>
        <p:txBody>
          <a:bodyPr wrap="none" lIns="0" tIns="0" rIns="0" bIns="0" rtlCol="0" anchor="ctr" anchorCtr="0">
            <a:noAutofit/>
          </a:bodyPr>
          <a:p>
            <a:pPr algn="ctr">
              <a:spcBef>
                <a:spcPct val="0"/>
              </a:spcBef>
              <a:spcAft>
                <a:spcPct val="0"/>
              </a:spcAft>
            </a:pPr>
            <a:r>
              <a:rPr lang="en-US" altLang="zh-CN" sz="2400" b="1">
                <a:solidFill>
                  <a:srgbClr val="FFFFFF"/>
                </a:solidFill>
                <a:latin typeface="+mn-ea"/>
                <a:cs typeface="+mn-ea"/>
                <a:sym typeface="+mn-ea"/>
              </a:rPr>
              <a:t>03</a:t>
            </a:r>
            <a:endParaRPr lang="en-US" altLang="zh-CN" sz="2400" b="1">
              <a:solidFill>
                <a:srgbClr val="FFFFFF"/>
              </a:solidFill>
              <a:latin typeface="+mn-ea"/>
              <a:cs typeface="+mn-ea"/>
              <a:sym typeface="+mn-ea"/>
            </a:endParaRPr>
          </a:p>
        </p:txBody>
      </p:sp>
      <p:sp>
        <p:nvSpPr>
          <p:cNvPr id="28" name="弧形 85"/>
          <p:cNvSpPr/>
          <p:nvPr>
            <p:custDataLst>
              <p:tags r:id="rId11"/>
            </p:custDataLst>
          </p:nvPr>
        </p:nvSpPr>
        <p:spPr>
          <a:xfrm rot="16200000">
            <a:off x="4168991" y="3977520"/>
            <a:ext cx="875753" cy="875758"/>
          </a:xfrm>
          <a:prstGeom prst="arc">
            <a:avLst>
              <a:gd name="adj1" fmla="val 2657162"/>
              <a:gd name="adj2" fmla="val 8176062"/>
            </a:avLst>
          </a:prstGeom>
          <a:noFill/>
          <a:ln w="381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2400" b="0" i="0" baseline="0" noProof="0" dirty="0">
              <a:ln>
                <a:noFill/>
              </a:ln>
              <a:solidFill>
                <a:prstClr val="white"/>
              </a:solidFill>
              <a:effectLst/>
              <a:uLnTx/>
              <a:uFillTx/>
              <a:latin typeface="+mn-ea"/>
              <a:cs typeface="OPPOSans M" panose="00020600040101010101" pitchFamily="18" charset="-122"/>
              <a:sym typeface="OPPOSans M" panose="00020600040101010101" pitchFamily="18" charset="-122"/>
            </a:endParaRPr>
          </a:p>
        </p:txBody>
      </p:sp>
      <p:sp>
        <p:nvSpPr>
          <p:cNvPr id="33" name="椭圆"/>
          <p:cNvSpPr/>
          <p:nvPr>
            <p:custDataLst>
              <p:tags r:id="rId12"/>
            </p:custDataLst>
          </p:nvPr>
        </p:nvSpPr>
        <p:spPr>
          <a:xfrm>
            <a:off x="5795061" y="4009115"/>
            <a:ext cx="815319" cy="815720"/>
          </a:xfrm>
          <a:prstGeom prst="ellipse">
            <a:avLst/>
          </a:prstGeom>
          <a:noFill/>
          <a:ln w="6350">
            <a:gradFill flip="none" rotWithShape="1">
              <a:gsLst>
                <a:gs pos="0">
                  <a:schemeClr val="accent2">
                    <a:alpha val="100000"/>
                  </a:schemeClr>
                </a:gs>
                <a:gs pos="88000">
                  <a:schemeClr val="accent2">
                    <a:alpha val="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noAutofit/>
          </a:bodyPr>
          <a:p>
            <a:pPr algn="ctr"/>
            <a:endParaRPr lang="bg-BG" sz="2400" dirty="0">
              <a:solidFill>
                <a:prstClr val="white"/>
              </a:solidFill>
              <a:latin typeface="+mn-ea"/>
              <a:cs typeface="OPPOSans M" panose="00020600040101010101" pitchFamily="18" charset="-122"/>
              <a:sym typeface="OPPOSans M" panose="00020600040101010101" pitchFamily="18" charset="-122"/>
            </a:endParaRPr>
          </a:p>
        </p:txBody>
      </p:sp>
      <p:sp>
        <p:nvSpPr>
          <p:cNvPr id="34" name="椭圆 33"/>
          <p:cNvSpPr/>
          <p:nvPr>
            <p:custDataLst>
              <p:tags r:id="rId13"/>
            </p:custDataLst>
          </p:nvPr>
        </p:nvSpPr>
        <p:spPr>
          <a:xfrm>
            <a:off x="5870888" y="4084942"/>
            <a:ext cx="664424" cy="664826"/>
          </a:xfrm>
          <a:prstGeom prst="ellipse">
            <a:avLst/>
          </a:prstGeom>
          <a:solidFill>
            <a:schemeClr val="accent2"/>
          </a:solidFill>
        </p:spPr>
        <p:txBody>
          <a:bodyPr wrap="none" lIns="0" tIns="0" rIns="0" bIns="0" rtlCol="0" anchor="ctr" anchorCtr="0">
            <a:noAutofit/>
          </a:bodyPr>
          <a:p>
            <a:pPr algn="ctr">
              <a:spcBef>
                <a:spcPct val="0"/>
              </a:spcBef>
              <a:spcAft>
                <a:spcPct val="0"/>
              </a:spcAft>
            </a:pPr>
            <a:r>
              <a:rPr lang="en-US" altLang="zh-CN" sz="2400" b="1">
                <a:solidFill>
                  <a:srgbClr val="FFFFFF"/>
                </a:solidFill>
                <a:latin typeface="+mn-ea"/>
                <a:cs typeface="+mn-ea"/>
                <a:sym typeface="+mn-ea"/>
              </a:rPr>
              <a:t>04</a:t>
            </a:r>
            <a:endParaRPr lang="en-US" altLang="zh-CN" sz="2400" b="1">
              <a:solidFill>
                <a:srgbClr val="FFFFFF"/>
              </a:solidFill>
              <a:latin typeface="+mn-ea"/>
              <a:cs typeface="+mn-ea"/>
              <a:sym typeface="+mn-ea"/>
            </a:endParaRPr>
          </a:p>
        </p:txBody>
      </p:sp>
      <p:sp>
        <p:nvSpPr>
          <p:cNvPr id="35" name="弧形 85"/>
          <p:cNvSpPr/>
          <p:nvPr>
            <p:custDataLst>
              <p:tags r:id="rId14"/>
            </p:custDataLst>
          </p:nvPr>
        </p:nvSpPr>
        <p:spPr>
          <a:xfrm rot="16200000">
            <a:off x="5735242" y="3977520"/>
            <a:ext cx="875753" cy="875758"/>
          </a:xfrm>
          <a:prstGeom prst="arc">
            <a:avLst>
              <a:gd name="adj1" fmla="val 2657162"/>
              <a:gd name="adj2" fmla="val 8176062"/>
            </a:avLst>
          </a:prstGeom>
          <a:noFill/>
          <a:ln w="38100"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2400" b="0" i="0" baseline="0" noProof="0" dirty="0">
              <a:ln>
                <a:noFill/>
              </a:ln>
              <a:solidFill>
                <a:prstClr val="white"/>
              </a:solidFill>
              <a:effectLst/>
              <a:uLnTx/>
              <a:uFillTx/>
              <a:latin typeface="+mn-ea"/>
              <a:cs typeface="OPPOSans M" panose="00020600040101010101" pitchFamily="18" charset="-122"/>
              <a:sym typeface="OPPOSans M" panose="00020600040101010101" pitchFamily="18" charset="-122"/>
            </a:endParaRPr>
          </a:p>
        </p:txBody>
      </p:sp>
      <p:cxnSp>
        <p:nvCxnSpPr>
          <p:cNvPr id="66" name="直接连接符 65"/>
          <p:cNvCxnSpPr/>
          <p:nvPr>
            <p:custDataLst>
              <p:tags r:id="rId15"/>
            </p:custDataLst>
          </p:nvPr>
        </p:nvCxnSpPr>
        <p:spPr>
          <a:xfrm>
            <a:off x="1927038" y="4415211"/>
            <a:ext cx="735886" cy="2028"/>
          </a:xfrm>
          <a:prstGeom prst="line">
            <a:avLst/>
          </a:prstGeom>
          <a:ln w="15875">
            <a:solidFill>
              <a:schemeClr val="accent2"/>
            </a:solidFill>
            <a:tailEnd type="ova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custDataLst>
              <p:tags r:id="rId16"/>
            </p:custDataLst>
          </p:nvPr>
        </p:nvCxnSpPr>
        <p:spPr>
          <a:xfrm>
            <a:off x="3493288" y="4414790"/>
            <a:ext cx="735886" cy="2028"/>
          </a:xfrm>
          <a:prstGeom prst="line">
            <a:avLst/>
          </a:prstGeom>
          <a:ln w="15875">
            <a:solidFill>
              <a:schemeClr val="accent1"/>
            </a:solidFill>
            <a:tailEnd type="ova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custDataLst>
              <p:tags r:id="rId17"/>
            </p:custDataLst>
          </p:nvPr>
        </p:nvCxnSpPr>
        <p:spPr>
          <a:xfrm>
            <a:off x="5059538" y="4414790"/>
            <a:ext cx="735886" cy="2028"/>
          </a:xfrm>
          <a:prstGeom prst="line">
            <a:avLst/>
          </a:prstGeom>
          <a:ln w="15875">
            <a:solidFill>
              <a:schemeClr val="accent2"/>
            </a:solidFill>
            <a:tailEnd type="oval"/>
          </a:ln>
        </p:spPr>
        <p:style>
          <a:lnRef idx="1">
            <a:schemeClr val="accent1"/>
          </a:lnRef>
          <a:fillRef idx="0">
            <a:schemeClr val="accent1"/>
          </a:fillRef>
          <a:effectRef idx="0">
            <a:schemeClr val="accent1"/>
          </a:effectRef>
          <a:fontRef idx="minor">
            <a:schemeClr val="tx1"/>
          </a:fontRef>
        </p:style>
      </p:cxnSp>
      <p:sp>
        <p:nvSpPr>
          <p:cNvPr id="39" name="矩形 38"/>
          <p:cNvSpPr/>
          <p:nvPr>
            <p:custDataLst>
              <p:tags r:id="rId18"/>
            </p:custDataLst>
          </p:nvPr>
        </p:nvSpPr>
        <p:spPr>
          <a:xfrm>
            <a:off x="335280" y="2370455"/>
            <a:ext cx="2844800" cy="1101090"/>
          </a:xfrm>
          <a:prstGeom prst="rect">
            <a:avLst/>
          </a:prstGeom>
          <a:noFill/>
          <a:extLst>
            <a:ext uri="{909E8E84-426E-40DD-AFC4-6F175D3DCCD1}">
              <a14:hiddenFill xmlns:a14="http://schemas.microsoft.com/office/drawing/2010/main">
                <a:solidFill>
                  <a:schemeClr val="accent1"/>
                </a:solidFill>
              </a14:hiddenFill>
            </a:ext>
          </a:extLst>
        </p:spPr>
        <p:txBody>
          <a:bodyPr wrap="square" lIns="0" tIns="0" rIns="0" bIns="0" rtlCol="0" anchor="b" anchorCtr="0">
            <a:noAutofit/>
          </a:bodyPr>
          <a:p>
            <a:pPr indent="0" algn="l" fontAlgn="auto">
              <a:lnSpc>
                <a:spcPct val="100000"/>
              </a:lnSpc>
              <a:spcBef>
                <a:spcPct val="0"/>
              </a:spcBef>
              <a:spcAft>
                <a:spcPct val="0"/>
              </a:spcAft>
            </a:pPr>
            <a:r>
              <a:rPr lang="zh-CN" altLang="en-US" sz="2000" dirty="0">
                <a:solidFill>
                  <a:schemeClr val="tx1">
                    <a:lumMod val="85000"/>
                    <a:lumOff val="15000"/>
                  </a:schemeClr>
                </a:solidFill>
                <a:latin typeface="方正黑体_GBK" panose="02010600010101010101" charset="-122"/>
                <a:ea typeface="方正黑体_GBK" panose="02010600010101010101" charset="-122"/>
                <a:cs typeface="+mn-ea"/>
                <a:sym typeface="+mn-ea"/>
              </a:rPr>
              <a:t>车辆需要按时保养。定期检查电气、开关、灯座、制动灯等插接头或连接头是否松动等</a:t>
            </a:r>
            <a:endParaRPr lang="zh-CN" altLang="en-US" sz="2000" dirty="0">
              <a:solidFill>
                <a:schemeClr val="tx1">
                  <a:lumMod val="85000"/>
                  <a:lumOff val="15000"/>
                </a:schemeClr>
              </a:solidFill>
              <a:latin typeface="方正黑体_GBK" panose="02010600010101010101" charset="-122"/>
              <a:ea typeface="方正黑体_GBK" panose="02010600010101010101" charset="-122"/>
              <a:cs typeface="+mn-ea"/>
              <a:sym typeface="+mn-ea"/>
            </a:endParaRPr>
          </a:p>
        </p:txBody>
      </p:sp>
      <p:sp>
        <p:nvSpPr>
          <p:cNvPr id="40" name="矩形 39"/>
          <p:cNvSpPr/>
          <p:nvPr>
            <p:custDataLst>
              <p:tags r:id="rId19"/>
            </p:custDataLst>
          </p:nvPr>
        </p:nvSpPr>
        <p:spPr>
          <a:xfrm>
            <a:off x="455992" y="3574373"/>
            <a:ext cx="2099288" cy="334356"/>
          </a:xfrm>
          <a:prstGeom prst="rect">
            <a:avLst/>
          </a:prstGeom>
          <a:noFill/>
          <a:extLst>
            <a:ext uri="{909E8E84-426E-40DD-AFC4-6F175D3DCCD1}">
              <a14:hiddenFill xmlns:a14="http://schemas.microsoft.com/office/drawing/2010/main">
                <a:solidFill>
                  <a:schemeClr val="accent1"/>
                </a:solidFill>
              </a14:hiddenFill>
            </a:ext>
          </a:extLst>
        </p:spPr>
        <p:txBody>
          <a:bodyPr wrap="square" lIns="0" tIns="0" rIns="0" bIns="0" rtlCol="0" anchor="t" anchorCtr="0">
            <a:noAutofit/>
          </a:bodyPr>
          <a:p>
            <a:pPr algn="ctr">
              <a:spcBef>
                <a:spcPct val="0"/>
              </a:spcBef>
              <a:spcAft>
                <a:spcPct val="0"/>
              </a:spcAft>
            </a:pPr>
            <a:r>
              <a:rPr lang="zh-CN" altLang="en-US" sz="2400">
                <a:solidFill>
                  <a:schemeClr val="accent1"/>
                </a:solidFill>
                <a:latin typeface="+mn-ea"/>
                <a:cs typeface="+mn-ea"/>
                <a:sym typeface="+mn-ea"/>
              </a:rPr>
              <a:t>车辆保养</a:t>
            </a:r>
            <a:endParaRPr lang="zh-CN" altLang="en-US" sz="2400">
              <a:solidFill>
                <a:schemeClr val="accent1"/>
              </a:solidFill>
              <a:latin typeface="+mn-ea"/>
              <a:cs typeface="+mn-ea"/>
              <a:sym typeface="+mn-ea"/>
            </a:endParaRPr>
          </a:p>
        </p:txBody>
      </p:sp>
      <p:sp>
        <p:nvSpPr>
          <p:cNvPr id="44" name="矩形 43"/>
          <p:cNvSpPr/>
          <p:nvPr>
            <p:custDataLst>
              <p:tags r:id="rId20"/>
            </p:custDataLst>
          </p:nvPr>
        </p:nvSpPr>
        <p:spPr>
          <a:xfrm>
            <a:off x="3572510" y="3573780"/>
            <a:ext cx="2099310" cy="511810"/>
          </a:xfrm>
          <a:prstGeom prst="rect">
            <a:avLst/>
          </a:prstGeom>
          <a:noFill/>
          <a:extLst>
            <a:ext uri="{909E8E84-426E-40DD-AFC4-6F175D3DCCD1}">
              <a14:hiddenFill xmlns:a14="http://schemas.microsoft.com/office/drawing/2010/main">
                <a:solidFill>
                  <a:schemeClr val="accent1"/>
                </a:solidFill>
              </a14:hiddenFill>
            </a:ext>
          </a:extLst>
        </p:spPr>
        <p:txBody>
          <a:bodyPr wrap="square" lIns="0" tIns="0" rIns="0" bIns="0" rtlCol="0" anchor="t" anchorCtr="0">
            <a:noAutofit/>
          </a:bodyPr>
          <a:p>
            <a:pPr algn="ctr">
              <a:spcBef>
                <a:spcPct val="0"/>
              </a:spcBef>
              <a:spcAft>
                <a:spcPct val="0"/>
              </a:spcAft>
            </a:pPr>
            <a:r>
              <a:rPr lang="zh-CN" altLang="en-US" sz="2400">
                <a:solidFill>
                  <a:schemeClr val="accent1"/>
                </a:solidFill>
                <a:latin typeface="+mn-ea"/>
                <a:cs typeface="+mn-ea"/>
                <a:sym typeface="+mn-ea"/>
              </a:rPr>
              <a:t>避免</a:t>
            </a:r>
            <a:r>
              <a:rPr lang="zh-CN" altLang="en-US" sz="2400">
                <a:solidFill>
                  <a:schemeClr val="accent1"/>
                </a:solidFill>
                <a:latin typeface="+mn-ea"/>
                <a:cs typeface="+mn-ea"/>
                <a:sym typeface="+mn-ea"/>
              </a:rPr>
              <a:t>易爆品</a:t>
            </a:r>
            <a:endParaRPr lang="zh-CN" altLang="en-US" sz="2400">
              <a:solidFill>
                <a:schemeClr val="accent1"/>
              </a:solidFill>
              <a:latin typeface="+mn-ea"/>
              <a:cs typeface="+mn-ea"/>
              <a:sym typeface="+mn-ea"/>
            </a:endParaRPr>
          </a:p>
        </p:txBody>
      </p:sp>
      <p:sp>
        <p:nvSpPr>
          <p:cNvPr id="45" name="矩形 44"/>
          <p:cNvSpPr/>
          <p:nvPr>
            <p:custDataLst>
              <p:tags r:id="rId21"/>
            </p:custDataLst>
          </p:nvPr>
        </p:nvSpPr>
        <p:spPr>
          <a:xfrm>
            <a:off x="2011045" y="4857750"/>
            <a:ext cx="2099310" cy="398145"/>
          </a:xfrm>
          <a:prstGeom prst="rect">
            <a:avLst/>
          </a:prstGeom>
          <a:noFill/>
          <a:extLst>
            <a:ext uri="{909E8E84-426E-40DD-AFC4-6F175D3DCCD1}">
              <a14:hiddenFill xmlns:a14="http://schemas.microsoft.com/office/drawing/2010/main">
                <a:solidFill>
                  <a:schemeClr val="accent1"/>
                </a:solidFill>
              </a14:hiddenFill>
            </a:ext>
          </a:extLst>
        </p:spPr>
        <p:txBody>
          <a:bodyPr wrap="square" lIns="0" tIns="0" rIns="0" bIns="0" rtlCol="0" anchor="b" anchorCtr="0">
            <a:noAutofit/>
          </a:bodyPr>
          <a:p>
            <a:pPr algn="ctr">
              <a:spcBef>
                <a:spcPct val="0"/>
              </a:spcBef>
              <a:spcAft>
                <a:spcPct val="0"/>
              </a:spcAft>
            </a:pPr>
            <a:r>
              <a:rPr lang="zh-CN" altLang="en-US" sz="2400">
                <a:solidFill>
                  <a:schemeClr val="accent2"/>
                </a:solidFill>
                <a:latin typeface="+mn-ea"/>
                <a:cs typeface="+mn-ea"/>
                <a:sym typeface="+mn-ea"/>
              </a:rPr>
              <a:t>排查故障</a:t>
            </a:r>
            <a:endParaRPr lang="zh-CN" altLang="en-US" sz="2400">
              <a:solidFill>
                <a:schemeClr val="accent2"/>
              </a:solidFill>
              <a:latin typeface="+mn-ea"/>
              <a:cs typeface="+mn-ea"/>
              <a:sym typeface="+mn-ea"/>
            </a:endParaRPr>
          </a:p>
        </p:txBody>
      </p:sp>
      <p:sp>
        <p:nvSpPr>
          <p:cNvPr id="46" name="矩形 45"/>
          <p:cNvSpPr/>
          <p:nvPr>
            <p:custDataLst>
              <p:tags r:id="rId22"/>
            </p:custDataLst>
          </p:nvPr>
        </p:nvSpPr>
        <p:spPr>
          <a:xfrm>
            <a:off x="4288155" y="5379720"/>
            <a:ext cx="3169920" cy="932815"/>
          </a:xfrm>
          <a:prstGeom prst="rect">
            <a:avLst/>
          </a:prstGeom>
          <a:noFill/>
          <a:extLst>
            <a:ext uri="{909E8E84-426E-40DD-AFC4-6F175D3DCCD1}">
              <a14:hiddenFill xmlns:a14="http://schemas.microsoft.com/office/drawing/2010/main">
                <a:solidFill>
                  <a:schemeClr val="accent1"/>
                </a:solidFill>
              </a14:hiddenFill>
            </a:ext>
          </a:extLst>
        </p:spPr>
        <p:txBody>
          <a:bodyPr wrap="square" lIns="0" tIns="0" rIns="0" bIns="0" rtlCol="0" anchor="t" anchorCtr="0">
            <a:noAutofit/>
          </a:bodyPr>
          <a:p>
            <a:pPr indent="0" algn="l" fontAlgn="auto">
              <a:lnSpc>
                <a:spcPct val="100000"/>
              </a:lnSpc>
              <a:spcBef>
                <a:spcPct val="0"/>
              </a:spcBef>
              <a:spcAft>
                <a:spcPct val="0"/>
              </a:spcAft>
            </a:pPr>
            <a:r>
              <a:rPr lang="zh-CN" altLang="en-US" sz="2000" dirty="0">
                <a:solidFill>
                  <a:schemeClr val="tx1">
                    <a:lumMod val="85000"/>
                    <a:lumOff val="15000"/>
                  </a:schemeClr>
                </a:solidFill>
                <a:latin typeface="方正黑体_GBK" panose="02010600010101010101" charset="-122"/>
                <a:ea typeface="方正黑体_GBK" panose="02010600010101010101" charset="-122"/>
                <a:cs typeface="+mn-ea"/>
                <a:sym typeface="+mn-ea"/>
              </a:rPr>
              <a:t>改装车辆的易引发线路老化、过载、接触不良等问题，造成火灾隐患，</a:t>
            </a:r>
            <a:endParaRPr lang="zh-CN" altLang="en-US" sz="2000" dirty="0">
              <a:solidFill>
                <a:schemeClr val="tx1">
                  <a:lumMod val="85000"/>
                  <a:lumOff val="15000"/>
                </a:schemeClr>
              </a:solidFill>
              <a:latin typeface="方正黑体_GBK" panose="02010600010101010101" charset="-122"/>
              <a:ea typeface="方正黑体_GBK" panose="02010600010101010101" charset="-122"/>
              <a:cs typeface="+mn-ea"/>
              <a:sym typeface="+mn-ea"/>
            </a:endParaRPr>
          </a:p>
        </p:txBody>
      </p:sp>
      <p:sp>
        <p:nvSpPr>
          <p:cNvPr id="50" name="矩形 49"/>
          <p:cNvSpPr/>
          <p:nvPr>
            <p:custDataLst>
              <p:tags r:id="rId23"/>
            </p:custDataLst>
          </p:nvPr>
        </p:nvSpPr>
        <p:spPr>
          <a:xfrm>
            <a:off x="5158740" y="4925695"/>
            <a:ext cx="2099310" cy="396240"/>
          </a:xfrm>
          <a:prstGeom prst="rect">
            <a:avLst/>
          </a:prstGeom>
          <a:noFill/>
          <a:extLst>
            <a:ext uri="{909E8E84-426E-40DD-AFC4-6F175D3DCCD1}">
              <a14:hiddenFill xmlns:a14="http://schemas.microsoft.com/office/drawing/2010/main">
                <a:solidFill>
                  <a:schemeClr val="accent1"/>
                </a:solidFill>
              </a14:hiddenFill>
            </a:ext>
          </a:extLst>
        </p:spPr>
        <p:txBody>
          <a:bodyPr wrap="square" lIns="0" tIns="0" rIns="0" bIns="0" rtlCol="0" anchor="b" anchorCtr="0">
            <a:noAutofit/>
          </a:bodyPr>
          <a:p>
            <a:pPr algn="ctr">
              <a:spcBef>
                <a:spcPct val="0"/>
              </a:spcBef>
              <a:spcAft>
                <a:spcPct val="0"/>
              </a:spcAft>
            </a:pPr>
            <a:r>
              <a:rPr lang="zh-CN" altLang="en-US" sz="2400">
                <a:solidFill>
                  <a:schemeClr val="accent2"/>
                </a:solidFill>
                <a:latin typeface="+mn-ea"/>
                <a:cs typeface="+mn-ea"/>
                <a:sym typeface="+mn-ea"/>
              </a:rPr>
              <a:t>改装车</a:t>
            </a:r>
            <a:endParaRPr lang="zh-CN" altLang="en-US" sz="2400">
              <a:solidFill>
                <a:schemeClr val="accent2"/>
              </a:solidFill>
              <a:latin typeface="+mn-ea"/>
              <a:cs typeface="+mn-ea"/>
              <a:sym typeface="+mn-ea"/>
            </a:endParaRPr>
          </a:p>
        </p:txBody>
      </p:sp>
      <p:sp>
        <p:nvSpPr>
          <p:cNvPr id="51" name="矩形 50"/>
          <p:cNvSpPr/>
          <p:nvPr>
            <p:custDataLst>
              <p:tags r:id="rId24"/>
            </p:custDataLst>
          </p:nvPr>
        </p:nvSpPr>
        <p:spPr>
          <a:xfrm>
            <a:off x="335280" y="5363210"/>
            <a:ext cx="3420745" cy="899795"/>
          </a:xfrm>
          <a:prstGeom prst="rect">
            <a:avLst/>
          </a:prstGeom>
          <a:noFill/>
          <a:extLst>
            <a:ext uri="{909E8E84-426E-40DD-AFC4-6F175D3DCCD1}">
              <a14:hiddenFill xmlns:a14="http://schemas.microsoft.com/office/drawing/2010/main">
                <a:solidFill>
                  <a:schemeClr val="accent1"/>
                </a:solidFill>
              </a14:hiddenFill>
            </a:ext>
          </a:extLst>
        </p:spPr>
        <p:txBody>
          <a:bodyPr wrap="square" lIns="0" tIns="0" rIns="0" bIns="0" rtlCol="0" anchor="t" anchorCtr="0">
            <a:noAutofit/>
          </a:bodyPr>
          <a:p>
            <a:pPr indent="0" algn="l" fontAlgn="auto">
              <a:lnSpc>
                <a:spcPct val="100000"/>
              </a:lnSpc>
              <a:spcBef>
                <a:spcPct val="0"/>
              </a:spcBef>
              <a:spcAft>
                <a:spcPct val="0"/>
              </a:spcAft>
            </a:pPr>
            <a:r>
              <a:rPr lang="zh-CN" altLang="en-US" sz="2000" dirty="0">
                <a:solidFill>
                  <a:schemeClr val="tx1">
                    <a:lumMod val="85000"/>
                    <a:lumOff val="15000"/>
                  </a:schemeClr>
                </a:solidFill>
                <a:latin typeface="方正黑体_GBK" panose="02010600010101010101" charset="-122"/>
                <a:ea typeface="方正黑体_GBK" panose="02010600010101010101" charset="-122"/>
                <a:cs typeface="+mn-ea"/>
                <a:sym typeface="+mn-ea"/>
              </a:rPr>
              <a:t>车辆行驶过程中发现用电中断或出现冒烟等异常情况，应靠边停车熄火，断开电源总开关，查找原因，排除故障。</a:t>
            </a:r>
            <a:endParaRPr lang="zh-CN" altLang="en-US" sz="2000" dirty="0">
              <a:solidFill>
                <a:schemeClr val="tx1">
                  <a:lumMod val="85000"/>
                  <a:lumOff val="15000"/>
                </a:schemeClr>
              </a:solidFill>
              <a:latin typeface="方正黑体_GBK" panose="02010600010101010101" charset="-122"/>
              <a:ea typeface="方正黑体_GBK" panose="02010600010101010101" charset="-122"/>
              <a:cs typeface="+mn-ea"/>
              <a:sym typeface="+mn-ea"/>
            </a:endParaRPr>
          </a:p>
        </p:txBody>
      </p:sp>
      <p:sp>
        <p:nvSpPr>
          <p:cNvPr id="56" name="矩形 55"/>
          <p:cNvSpPr/>
          <p:nvPr>
            <p:custDataLst>
              <p:tags r:id="rId25"/>
            </p:custDataLst>
          </p:nvPr>
        </p:nvSpPr>
        <p:spPr>
          <a:xfrm>
            <a:off x="3521075" y="2280920"/>
            <a:ext cx="3321050" cy="1293495"/>
          </a:xfrm>
          <a:prstGeom prst="rect">
            <a:avLst/>
          </a:prstGeom>
          <a:noFill/>
          <a:extLst>
            <a:ext uri="{909E8E84-426E-40DD-AFC4-6F175D3DCCD1}">
              <a14:hiddenFill xmlns:a14="http://schemas.microsoft.com/office/drawing/2010/main">
                <a:solidFill>
                  <a:schemeClr val="accent1"/>
                </a:solidFill>
              </a14:hiddenFill>
            </a:ext>
          </a:extLst>
        </p:spPr>
        <p:txBody>
          <a:bodyPr wrap="square" lIns="0" tIns="0" rIns="0" bIns="0" rtlCol="0" anchor="b" anchorCtr="0">
            <a:noAutofit/>
          </a:bodyPr>
          <a:p>
            <a:pPr indent="0" algn="l" fontAlgn="auto">
              <a:lnSpc>
                <a:spcPct val="100000"/>
              </a:lnSpc>
              <a:spcBef>
                <a:spcPct val="0"/>
              </a:spcBef>
              <a:spcAft>
                <a:spcPct val="0"/>
              </a:spcAft>
            </a:pPr>
            <a:r>
              <a:rPr lang="zh-CN" altLang="en-US" sz="2000" dirty="0">
                <a:solidFill>
                  <a:schemeClr val="tx1">
                    <a:lumMod val="85000"/>
                    <a:lumOff val="15000"/>
                  </a:schemeClr>
                </a:solidFill>
                <a:latin typeface="方正黑体_GBK" panose="02010600010101010101" charset="-122"/>
                <a:ea typeface="方正黑体_GBK" panose="02010600010101010101" charset="-122"/>
                <a:cs typeface="+mn-ea"/>
                <a:sym typeface="+mn-ea"/>
              </a:rPr>
              <a:t>打火机、香水、充电宝等都可能引发汽车火灾。勿将这些物品放在车内容易被太阳晒到的部位,避免引发火灾。</a:t>
            </a:r>
            <a:endParaRPr lang="zh-CN" altLang="en-US" sz="2000" dirty="0">
              <a:solidFill>
                <a:schemeClr val="tx1">
                  <a:lumMod val="85000"/>
                  <a:lumOff val="15000"/>
                </a:schemeClr>
              </a:solidFill>
              <a:latin typeface="方正黑体_GBK" panose="02010600010101010101" charset="-122"/>
              <a:ea typeface="方正黑体_GBK" panose="02010600010101010101" charset="-122"/>
              <a:cs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1097662" y="4784824"/>
            <a:ext cx="2872993" cy="398780"/>
          </a:xfrm>
          <a:prstGeom prst="rect">
            <a:avLst/>
          </a:prstGeom>
          <a:noFill/>
        </p:spPr>
        <p:txBody>
          <a:bodyPr wrap="square">
            <a:spAutoFit/>
          </a:bodyPr>
          <a:lstStyle/>
          <a:p>
            <a:r>
              <a:rPr lang="zh-CN" altLang="en-US" sz="2000" dirty="0">
                <a:solidFill>
                  <a:srgbClr val="1E3056"/>
                </a:solidFill>
                <a:cs typeface="+mn-ea"/>
                <a:sym typeface="+mn-lt"/>
              </a:rPr>
              <a:t>汉鑫消防安全知识</a:t>
            </a:r>
            <a:r>
              <a:rPr lang="zh-CN" altLang="en-US" sz="2000" dirty="0">
                <a:solidFill>
                  <a:srgbClr val="1E3056"/>
                </a:solidFill>
                <a:cs typeface="+mn-ea"/>
                <a:sym typeface="+mn-lt"/>
              </a:rPr>
              <a:t>宣讲</a:t>
            </a:r>
            <a:endParaRPr lang="zh-CN" altLang="en-US" sz="2000" dirty="0">
              <a:solidFill>
                <a:srgbClr val="1E3056"/>
              </a:solidFill>
              <a:cs typeface="+mn-ea"/>
              <a:sym typeface="+mn-lt"/>
            </a:endParaRPr>
          </a:p>
        </p:txBody>
      </p:sp>
      <p:grpSp>
        <p:nvGrpSpPr>
          <p:cNvPr id="15" name="组合 14"/>
          <p:cNvGrpSpPr/>
          <p:nvPr/>
        </p:nvGrpSpPr>
        <p:grpSpPr>
          <a:xfrm>
            <a:off x="3970655" y="4881060"/>
            <a:ext cx="1569117" cy="207638"/>
            <a:chOff x="3892899" y="1141050"/>
            <a:chExt cx="2703960" cy="430193"/>
          </a:xfrm>
        </p:grpSpPr>
        <p:sp>
          <p:nvSpPr>
            <p:cNvPr id="16" name="任意多边形: 形状 15"/>
            <p:cNvSpPr/>
            <p:nvPr/>
          </p:nvSpPr>
          <p:spPr>
            <a:xfrm>
              <a:off x="3892899"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7" name="任意多边形: 形状 16"/>
            <p:cNvSpPr/>
            <p:nvPr/>
          </p:nvSpPr>
          <p:spPr>
            <a:xfrm>
              <a:off x="4230894"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8" name="任意多边形: 形状 17"/>
            <p:cNvSpPr/>
            <p:nvPr/>
          </p:nvSpPr>
          <p:spPr>
            <a:xfrm>
              <a:off x="4568889"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9" name="任意多边形: 形状 18"/>
            <p:cNvSpPr/>
            <p:nvPr/>
          </p:nvSpPr>
          <p:spPr>
            <a:xfrm>
              <a:off x="4906884"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0" name="任意多边形: 形状 19"/>
            <p:cNvSpPr/>
            <p:nvPr/>
          </p:nvSpPr>
          <p:spPr>
            <a:xfrm>
              <a:off x="5244879"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1" name="任意多边形: 形状 20"/>
            <p:cNvSpPr/>
            <p:nvPr/>
          </p:nvSpPr>
          <p:spPr>
            <a:xfrm>
              <a:off x="5582874"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2" name="任意多边形: 形状 21"/>
            <p:cNvSpPr/>
            <p:nvPr/>
          </p:nvSpPr>
          <p:spPr>
            <a:xfrm>
              <a:off x="5920869"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3" name="任意多边形: 形状 22"/>
            <p:cNvSpPr/>
            <p:nvPr/>
          </p:nvSpPr>
          <p:spPr>
            <a:xfrm>
              <a:off x="6258864"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5" name="文本框 4"/>
          <p:cNvSpPr txBox="1"/>
          <p:nvPr/>
        </p:nvSpPr>
        <p:spPr>
          <a:xfrm>
            <a:off x="216535" y="238125"/>
            <a:ext cx="11976100" cy="538480"/>
          </a:xfrm>
          <a:prstGeom prst="rect">
            <a:avLst/>
          </a:prstGeom>
          <a:blipFill rotWithShape="1">
            <a:blip r:embed="rId1"/>
            <a:stretch>
              <a:fillRect/>
            </a:stretch>
          </a:blipFill>
        </p:spPr>
        <p:txBody>
          <a:bodyPr wrap="square" rtlCol="0">
            <a:noAutofit/>
          </a:bodyPr>
          <a:p>
            <a:endParaRPr lang="zh-CN" altLang="en-US"/>
          </a:p>
        </p:txBody>
      </p:sp>
      <p:sp>
        <p:nvSpPr>
          <p:cNvPr id="11" name="文本框 10"/>
          <p:cNvSpPr txBox="1"/>
          <p:nvPr/>
        </p:nvSpPr>
        <p:spPr>
          <a:xfrm>
            <a:off x="3709351" y="1129348"/>
            <a:ext cx="4773297" cy="337185"/>
          </a:xfrm>
          <a:prstGeom prst="rect">
            <a:avLst/>
          </a:prstGeom>
          <a:noFill/>
        </p:spPr>
        <p:txBody>
          <a:bodyPr wrap="square">
            <a:spAutoFit/>
          </a:bodyPr>
          <a:lstStyle/>
          <a:p>
            <a:pPr algn="ctr"/>
            <a:r>
              <a:rPr lang="zh-CN" altLang="en-US" sz="1600" dirty="0">
                <a:solidFill>
                  <a:srgbClr val="EE6D55"/>
                </a:solidFill>
                <a:latin typeface="汉仪旗黑-55简" panose="00020600040101010101" pitchFamily="18" charset="-122"/>
                <a:ea typeface="汉仪旗黑-55简" panose="00020600040101010101" pitchFamily="18" charset="-122"/>
                <a:cs typeface="+mn-ea"/>
                <a:sym typeface="+mn-ea"/>
              </a:rPr>
              <a:t>全民消防</a:t>
            </a:r>
            <a:r>
              <a:rPr lang="zh-CN" altLang="en-US" sz="1600" dirty="0">
                <a:solidFill>
                  <a:srgbClr val="EE6D55"/>
                </a:solidFill>
                <a:latin typeface="汉仪旗黑-55简" panose="00020600040101010101" pitchFamily="18" charset="-122"/>
                <a:ea typeface="汉仪旗黑-55简" panose="00020600040101010101" pitchFamily="18" charset="-122"/>
                <a:cs typeface="+mn-ea"/>
                <a:sym typeface="+mn-lt"/>
              </a:rPr>
              <a:t>·</a:t>
            </a:r>
            <a:r>
              <a:rPr lang="zh-CN" altLang="en-US" sz="1600" dirty="0">
                <a:solidFill>
                  <a:srgbClr val="EE6D55"/>
                </a:solidFill>
                <a:latin typeface="汉仪旗黑-55简" panose="00020600040101010101" pitchFamily="18" charset="-122"/>
                <a:ea typeface="汉仪旗黑-55简" panose="00020600040101010101" pitchFamily="18" charset="-122"/>
                <a:cs typeface="+mn-ea"/>
                <a:sym typeface="+mn-ea"/>
              </a:rPr>
              <a:t> 生命至上 </a:t>
            </a:r>
            <a:r>
              <a:rPr lang="zh-CN" altLang="en-US" sz="1600" dirty="0">
                <a:solidFill>
                  <a:srgbClr val="EE6D55"/>
                </a:solidFill>
                <a:latin typeface="汉仪旗黑-55简" panose="00020600040101010101" pitchFamily="18" charset="-122"/>
                <a:ea typeface="汉仪旗黑-55简" panose="00020600040101010101" pitchFamily="18" charset="-122"/>
                <a:cs typeface="+mn-ea"/>
                <a:sym typeface="+mn-lt"/>
              </a:rPr>
              <a:t>·</a:t>
            </a:r>
            <a:r>
              <a:rPr lang="zh-CN" altLang="en-US" sz="1600" dirty="0">
                <a:solidFill>
                  <a:srgbClr val="EE6D55"/>
                </a:solidFill>
                <a:latin typeface="汉仪旗黑-55简" panose="00020600040101010101" pitchFamily="18" charset="-122"/>
                <a:ea typeface="汉仪旗黑-55简" panose="00020600040101010101" pitchFamily="18" charset="-122"/>
                <a:cs typeface="+mn-ea"/>
                <a:sym typeface="+mn-ea"/>
              </a:rPr>
              <a:t>安全用火用电</a:t>
            </a:r>
            <a:endParaRPr lang="zh-CN" altLang="en-US" sz="1600" dirty="0">
              <a:solidFill>
                <a:srgbClr val="EE6D55"/>
              </a:solidFill>
              <a:latin typeface="汉仪旗黑-55简" panose="00020600040101010101" pitchFamily="18" charset="-122"/>
              <a:ea typeface="汉仪旗黑-55简" panose="00020600040101010101" pitchFamily="18" charset="-122"/>
              <a:cs typeface="+mn-ea"/>
              <a:sym typeface="+mn-lt"/>
            </a:endParaRPr>
          </a:p>
        </p:txBody>
      </p:sp>
      <p:sp>
        <p:nvSpPr>
          <p:cNvPr id="2" name="文本框 1"/>
          <p:cNvSpPr txBox="1"/>
          <p:nvPr/>
        </p:nvSpPr>
        <p:spPr>
          <a:xfrm>
            <a:off x="2477488" y="2938206"/>
            <a:ext cx="6455872" cy="1015663"/>
          </a:xfrm>
          <a:prstGeom prst="rect">
            <a:avLst/>
          </a:prstGeom>
          <a:noFill/>
        </p:spPr>
        <p:txBody>
          <a:bodyPr wrap="square">
            <a:spAutoFit/>
          </a:bodyPr>
          <a:lstStyle/>
          <a:p>
            <a:r>
              <a:rPr lang="zh-CN" altLang="en-US" sz="6000" dirty="0">
                <a:solidFill>
                  <a:schemeClr val="bg1"/>
                </a:solidFill>
              </a:rPr>
              <a:t>灭火器材的使用</a:t>
            </a:r>
            <a:endParaRPr lang="zh-CN" altLang="en-US" sz="6000" dirty="0">
              <a:solidFill>
                <a:schemeClr val="bg1"/>
              </a:solidFill>
            </a:endParaRPr>
          </a:p>
        </p:txBody>
      </p:sp>
      <p:sp>
        <p:nvSpPr>
          <p:cNvPr id="3" name="文本框 2"/>
          <p:cNvSpPr txBox="1"/>
          <p:nvPr/>
        </p:nvSpPr>
        <p:spPr>
          <a:xfrm>
            <a:off x="418892" y="1396782"/>
            <a:ext cx="2036271" cy="3770263"/>
          </a:xfrm>
          <a:prstGeom prst="rect">
            <a:avLst/>
          </a:prstGeom>
          <a:noFill/>
        </p:spPr>
        <p:txBody>
          <a:bodyPr wrap="square">
            <a:spAutoFit/>
          </a:bodyPr>
          <a:lstStyle/>
          <a:p>
            <a:r>
              <a:rPr lang="en-US" altLang="zh-CN" sz="23900" dirty="0">
                <a:solidFill>
                  <a:schemeClr val="bg1"/>
                </a:solidFill>
                <a:latin typeface="+mn-ea"/>
              </a:rPr>
              <a:t>4</a:t>
            </a:r>
            <a:endParaRPr lang="zh-CN" altLang="en-US" sz="23900" dirty="0">
              <a:solidFill>
                <a:schemeClr val="bg1"/>
              </a:solidFill>
              <a:latin typeface="+mn-ea"/>
            </a:endParaRPr>
          </a:p>
        </p:txBody>
      </p:sp>
      <p:sp>
        <p:nvSpPr>
          <p:cNvPr id="6" name="文本框 5"/>
          <p:cNvSpPr txBox="1"/>
          <p:nvPr/>
        </p:nvSpPr>
        <p:spPr>
          <a:xfrm>
            <a:off x="2668013" y="4050105"/>
            <a:ext cx="2434847" cy="338554"/>
          </a:xfrm>
          <a:prstGeom prst="rect">
            <a:avLst/>
          </a:prstGeom>
          <a:noFill/>
        </p:spPr>
        <p:txBody>
          <a:bodyPr wrap="square">
            <a:spAutoFit/>
          </a:bodyPr>
          <a:lstStyle/>
          <a:p>
            <a:pPr marL="285750" indent="-285750">
              <a:buFont typeface="Wingdings" panose="05000000000000000000" pitchFamily="2" charset="2"/>
              <a:buChar char="l"/>
            </a:pPr>
            <a:r>
              <a:rPr lang="zh-CN" altLang="en-US" sz="1600" dirty="0">
                <a:solidFill>
                  <a:schemeClr val="bg1"/>
                </a:solidFill>
                <a:latin typeface="汉仪旗黑-55简" panose="00020600040101010101" pitchFamily="18" charset="-122"/>
                <a:ea typeface="汉仪旗黑-55简" panose="00020600040101010101" pitchFamily="18" charset="-122"/>
              </a:rPr>
              <a:t>常见灭火器种类</a:t>
            </a:r>
            <a:endParaRPr lang="zh-CN" altLang="en-US" sz="1600" dirty="0">
              <a:solidFill>
                <a:schemeClr val="bg1"/>
              </a:solidFill>
              <a:latin typeface="汉仪旗黑-55简" panose="00020600040101010101" pitchFamily="18" charset="-122"/>
              <a:ea typeface="汉仪旗黑-55简" panose="00020600040101010101" pitchFamily="18" charset="-122"/>
            </a:endParaRPr>
          </a:p>
        </p:txBody>
      </p:sp>
      <p:sp>
        <p:nvSpPr>
          <p:cNvPr id="8" name="文本框 7"/>
          <p:cNvSpPr txBox="1"/>
          <p:nvPr/>
        </p:nvSpPr>
        <p:spPr>
          <a:xfrm>
            <a:off x="5194744" y="4050105"/>
            <a:ext cx="1614996" cy="338554"/>
          </a:xfrm>
          <a:prstGeom prst="rect">
            <a:avLst/>
          </a:prstGeom>
          <a:noFill/>
        </p:spPr>
        <p:txBody>
          <a:bodyPr wrap="square">
            <a:spAutoFit/>
          </a:bodyPr>
          <a:lstStyle/>
          <a:p>
            <a:pPr marL="285750" indent="-285750">
              <a:buFont typeface="Wingdings" panose="05000000000000000000" pitchFamily="2" charset="2"/>
              <a:buChar char="l"/>
            </a:pPr>
            <a:r>
              <a:rPr lang="zh-CN" altLang="en-US" sz="1600" dirty="0">
                <a:solidFill>
                  <a:schemeClr val="bg1"/>
                </a:solidFill>
                <a:latin typeface="汉仪旗黑-55简" panose="00020600040101010101" pitchFamily="18" charset="-122"/>
                <a:ea typeface="汉仪旗黑-55简" panose="00020600040101010101" pitchFamily="18" charset="-122"/>
              </a:rPr>
              <a:t>使用方法</a:t>
            </a:r>
            <a:endParaRPr lang="zh-CN" altLang="en-US" sz="1600" dirty="0">
              <a:solidFill>
                <a:schemeClr val="bg1"/>
              </a:solidFill>
              <a:latin typeface="汉仪旗黑-55简" panose="00020600040101010101" pitchFamily="18" charset="-122"/>
              <a:ea typeface="汉仪旗黑-55简"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1030290" y="902718"/>
            <a:ext cx="3257692" cy="523220"/>
          </a:xfrm>
          <a:prstGeom prst="rect">
            <a:avLst/>
          </a:prstGeom>
          <a:noFill/>
        </p:spPr>
        <p:txBody>
          <a:bodyPr wrap="square">
            <a:spAutoFit/>
          </a:bodyPr>
          <a:lstStyle/>
          <a:p>
            <a:r>
              <a:rPr lang="zh-CN" altLang="en-US" sz="2800" dirty="0">
                <a:solidFill>
                  <a:srgbClr val="1E9ED1"/>
                </a:solidFill>
              </a:rPr>
              <a:t>灭火器材的使用</a:t>
            </a:r>
            <a:endParaRPr lang="zh-CN" altLang="en-US" sz="2800" dirty="0">
              <a:solidFill>
                <a:srgbClr val="1E9ED1"/>
              </a:solidFill>
            </a:endParaRPr>
          </a:p>
        </p:txBody>
      </p:sp>
      <p:sp>
        <p:nvSpPr>
          <p:cNvPr id="15" name="文本框 14"/>
          <p:cNvSpPr txBox="1"/>
          <p:nvPr/>
        </p:nvSpPr>
        <p:spPr>
          <a:xfrm>
            <a:off x="102034" y="847300"/>
            <a:ext cx="659965" cy="523220"/>
          </a:xfrm>
          <a:prstGeom prst="rect">
            <a:avLst/>
          </a:prstGeom>
          <a:noFill/>
        </p:spPr>
        <p:txBody>
          <a:bodyPr wrap="square">
            <a:spAutoFit/>
          </a:bodyPr>
          <a:lstStyle/>
          <a:p>
            <a:pPr algn="ctr"/>
            <a:r>
              <a:rPr lang="en-US" altLang="zh-CN" sz="2800" dirty="0">
                <a:solidFill>
                  <a:schemeClr val="bg1"/>
                </a:solidFill>
              </a:rPr>
              <a:t>04</a:t>
            </a:r>
            <a:endParaRPr lang="zh-CN" altLang="en-US" sz="2800" dirty="0">
              <a:solidFill>
                <a:schemeClr val="bg1"/>
              </a:solidFill>
            </a:endParaRPr>
          </a:p>
        </p:txBody>
      </p:sp>
      <p:sp>
        <p:nvSpPr>
          <p:cNvPr id="24" name="平行四边形 23"/>
          <p:cNvSpPr/>
          <p:nvPr/>
        </p:nvSpPr>
        <p:spPr>
          <a:xfrm>
            <a:off x="3732638" y="847300"/>
            <a:ext cx="2851042" cy="523220"/>
          </a:xfrm>
          <a:prstGeom prst="parallelogram">
            <a:avLst>
              <a:gd name="adj" fmla="val 38328"/>
            </a:avLst>
          </a:prstGeom>
          <a:solidFill>
            <a:srgbClr val="1E9ED1">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4160536" y="947527"/>
            <a:ext cx="2156444" cy="369332"/>
          </a:xfrm>
          <a:prstGeom prst="rect">
            <a:avLst/>
          </a:prstGeom>
          <a:noFill/>
        </p:spPr>
        <p:txBody>
          <a:bodyPr wrap="square">
            <a:spAutoFit/>
          </a:bodyPr>
          <a:lstStyle/>
          <a:p>
            <a:r>
              <a:rPr lang="en-US" altLang="zh-CN" dirty="0"/>
              <a:t>1.</a:t>
            </a:r>
            <a:r>
              <a:rPr lang="zh-CN" altLang="en-US" dirty="0"/>
              <a:t>常见灭火器种类</a:t>
            </a:r>
            <a:endParaRPr lang="zh-CN" altLang="en-US" dirty="0"/>
          </a:p>
        </p:txBody>
      </p:sp>
      <p:sp>
        <p:nvSpPr>
          <p:cNvPr id="30" name="灯片编号占位符 5"/>
          <p:cNvSpPr txBox="1"/>
          <p:nvPr/>
        </p:nvSpPr>
        <p:spPr>
          <a:xfrm>
            <a:off x="11483339" y="6424930"/>
            <a:ext cx="510539"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947DC70-7DC9-4C19-BF6D-4CA7B69A19E0}" type="slidenum">
              <a:rPr lang="zh-CN" altLang="en-US" sz="1400" smtClean="0"/>
            </a:fld>
            <a:endParaRPr lang="zh-CN" altLang="en-US" sz="1400" dirty="0"/>
          </a:p>
        </p:txBody>
      </p:sp>
      <p:sp>
        <p:nvSpPr>
          <p:cNvPr id="12" name="文本框 11"/>
          <p:cNvSpPr txBox="1"/>
          <p:nvPr/>
        </p:nvSpPr>
        <p:spPr>
          <a:xfrm>
            <a:off x="4287916" y="2334751"/>
            <a:ext cx="1257300" cy="829945"/>
          </a:xfrm>
          <a:prstGeom prst="rect">
            <a:avLst/>
          </a:prstGeom>
          <a:noFill/>
        </p:spPr>
        <p:txBody>
          <a:bodyPr wrap="square">
            <a:spAutoFit/>
          </a:bodyPr>
          <a:lstStyle/>
          <a:p>
            <a:pPr algn="ctr"/>
            <a:r>
              <a:rPr lang="zh-CN" altLang="en-US" sz="2400" dirty="0">
                <a:solidFill>
                  <a:schemeClr val="bg1"/>
                </a:solidFill>
                <a:sym typeface="+mn-ea"/>
              </a:rPr>
              <a:t>干粉</a:t>
            </a:r>
            <a:endParaRPr lang="en-US" altLang="zh-CN" sz="2400" dirty="0">
              <a:solidFill>
                <a:schemeClr val="bg1"/>
              </a:solidFill>
            </a:endParaRPr>
          </a:p>
          <a:p>
            <a:pPr algn="ctr"/>
            <a:r>
              <a:rPr lang="zh-CN" altLang="en-US" sz="2400" dirty="0">
                <a:solidFill>
                  <a:schemeClr val="bg1"/>
                </a:solidFill>
                <a:sym typeface="+mn-ea"/>
              </a:rPr>
              <a:t>灭火器</a:t>
            </a:r>
            <a:endParaRPr lang="zh-CN" altLang="en-US" sz="2400" dirty="0">
              <a:solidFill>
                <a:schemeClr val="bg1"/>
              </a:solidFill>
            </a:endParaRPr>
          </a:p>
        </p:txBody>
      </p:sp>
      <p:sp>
        <p:nvSpPr>
          <p:cNvPr id="13" name="文本框 12"/>
          <p:cNvSpPr txBox="1"/>
          <p:nvPr/>
        </p:nvSpPr>
        <p:spPr>
          <a:xfrm>
            <a:off x="6687408" y="2333336"/>
            <a:ext cx="1257300" cy="830997"/>
          </a:xfrm>
          <a:prstGeom prst="rect">
            <a:avLst/>
          </a:prstGeom>
          <a:noFill/>
        </p:spPr>
        <p:txBody>
          <a:bodyPr wrap="square">
            <a:spAutoFit/>
          </a:bodyPr>
          <a:lstStyle/>
          <a:p>
            <a:pPr algn="ctr"/>
            <a:r>
              <a:rPr lang="en-US" altLang="zh-CN" sz="2400" dirty="0">
                <a:solidFill>
                  <a:schemeClr val="bg1"/>
                </a:solidFill>
              </a:rPr>
              <a:t>CO</a:t>
            </a:r>
            <a:r>
              <a:rPr lang="en-US" altLang="zh-CN" sz="2400" baseline="30000" dirty="0">
                <a:solidFill>
                  <a:schemeClr val="bg1"/>
                </a:solidFill>
              </a:rPr>
              <a:t>2</a:t>
            </a:r>
            <a:endParaRPr lang="en-US" altLang="zh-CN" sz="2400" baseline="30000" dirty="0">
              <a:solidFill>
                <a:schemeClr val="bg1"/>
              </a:solidFill>
            </a:endParaRPr>
          </a:p>
          <a:p>
            <a:pPr algn="ctr"/>
            <a:r>
              <a:rPr lang="zh-CN" altLang="en-US" sz="2400" dirty="0">
                <a:solidFill>
                  <a:schemeClr val="bg1"/>
                </a:solidFill>
              </a:rPr>
              <a:t>灭火器</a:t>
            </a:r>
            <a:endParaRPr lang="zh-CN" altLang="en-US" sz="2400" dirty="0">
              <a:solidFill>
                <a:schemeClr val="bg1"/>
              </a:solidFill>
            </a:endParaRPr>
          </a:p>
        </p:txBody>
      </p:sp>
      <p:sp>
        <p:nvSpPr>
          <p:cNvPr id="16" name="文本框 15"/>
          <p:cNvSpPr txBox="1"/>
          <p:nvPr/>
        </p:nvSpPr>
        <p:spPr>
          <a:xfrm>
            <a:off x="5505846" y="4504044"/>
            <a:ext cx="1257300" cy="829945"/>
          </a:xfrm>
          <a:prstGeom prst="rect">
            <a:avLst/>
          </a:prstGeom>
          <a:noFill/>
        </p:spPr>
        <p:txBody>
          <a:bodyPr wrap="square">
            <a:spAutoFit/>
          </a:bodyPr>
          <a:lstStyle/>
          <a:p>
            <a:pPr algn="ctr"/>
            <a:r>
              <a:rPr lang="zh-CN" altLang="en-US" sz="2400" dirty="0">
                <a:solidFill>
                  <a:schemeClr val="bg1"/>
                </a:solidFill>
                <a:sym typeface="+mn-ea"/>
              </a:rPr>
              <a:t>水基</a:t>
            </a:r>
            <a:endParaRPr lang="en-US" altLang="zh-CN" sz="2400" dirty="0">
              <a:solidFill>
                <a:schemeClr val="bg1"/>
              </a:solidFill>
            </a:endParaRPr>
          </a:p>
          <a:p>
            <a:pPr algn="ctr"/>
            <a:r>
              <a:rPr lang="zh-CN" altLang="en-US" sz="2400" dirty="0">
                <a:solidFill>
                  <a:schemeClr val="bg1"/>
                </a:solidFill>
                <a:sym typeface="+mn-ea"/>
              </a:rPr>
              <a:t>灭火器</a:t>
            </a:r>
            <a:endParaRPr lang="zh-CN" altLang="en-US" sz="2400" dirty="0">
              <a:solidFill>
                <a:schemeClr val="bg1"/>
              </a:solidFill>
            </a:endParaRPr>
          </a:p>
        </p:txBody>
      </p:sp>
      <p:pic>
        <p:nvPicPr>
          <p:cNvPr id="4" name="图片 3"/>
          <p:cNvPicPr>
            <a:picLocks noChangeAspect="1"/>
          </p:cNvPicPr>
          <p:nvPr/>
        </p:nvPicPr>
        <p:blipFill>
          <a:blip r:embed="rId1"/>
          <a:stretch>
            <a:fillRect/>
          </a:stretch>
        </p:blipFill>
        <p:spPr>
          <a:xfrm>
            <a:off x="312420" y="1703070"/>
            <a:ext cx="6450330" cy="2185670"/>
          </a:xfrm>
          <a:prstGeom prst="rect">
            <a:avLst/>
          </a:prstGeom>
        </p:spPr>
      </p:pic>
      <p:pic>
        <p:nvPicPr>
          <p:cNvPr id="5" name="图片 4"/>
          <p:cNvPicPr>
            <a:picLocks noChangeAspect="1"/>
          </p:cNvPicPr>
          <p:nvPr/>
        </p:nvPicPr>
        <p:blipFill>
          <a:blip r:embed="rId2"/>
          <a:stretch>
            <a:fillRect/>
          </a:stretch>
        </p:blipFill>
        <p:spPr>
          <a:xfrm>
            <a:off x="312420" y="3888740"/>
            <a:ext cx="6445250" cy="2178050"/>
          </a:xfrm>
          <a:prstGeom prst="rect">
            <a:avLst/>
          </a:prstGeom>
        </p:spPr>
      </p:pic>
      <p:pic>
        <p:nvPicPr>
          <p:cNvPr id="11" name="图片 10"/>
          <p:cNvPicPr>
            <a:picLocks noChangeAspect="1"/>
          </p:cNvPicPr>
          <p:nvPr/>
        </p:nvPicPr>
        <p:blipFill>
          <a:blip r:embed="rId3"/>
          <a:stretch>
            <a:fillRect/>
          </a:stretch>
        </p:blipFill>
        <p:spPr>
          <a:xfrm>
            <a:off x="6763385" y="1863725"/>
            <a:ext cx="5443220" cy="1864360"/>
          </a:xfrm>
          <a:prstGeom prst="rect">
            <a:avLst/>
          </a:prstGeom>
        </p:spPr>
      </p:pic>
      <p:sp>
        <p:nvSpPr>
          <p:cNvPr id="2" name="矩形 1"/>
          <p:cNvSpPr/>
          <p:nvPr/>
        </p:nvSpPr>
        <p:spPr>
          <a:xfrm>
            <a:off x="7021195" y="3728085"/>
            <a:ext cx="2436495" cy="2542540"/>
          </a:xfrm>
          <a:prstGeom prst="rect">
            <a:avLst/>
          </a:prstGeom>
          <a:blipFill rotWithShape="1">
            <a:blip r:embed="rId4"/>
            <a:stretch>
              <a:fillRect/>
            </a:stretch>
          </a:blip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6" name="矩形 25"/>
          <p:cNvSpPr/>
          <p:nvPr/>
        </p:nvSpPr>
        <p:spPr>
          <a:xfrm>
            <a:off x="3524885" y="6380584"/>
            <a:ext cx="5932805" cy="477416"/>
          </a:xfrm>
          <a:prstGeom prst="rect">
            <a:avLst/>
          </a:prstGeom>
          <a:solidFill>
            <a:srgbClr val="EE6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文本框 17"/>
          <p:cNvSpPr txBox="1"/>
          <p:nvPr/>
        </p:nvSpPr>
        <p:spPr>
          <a:xfrm>
            <a:off x="4288263" y="6424950"/>
            <a:ext cx="4420762" cy="461665"/>
          </a:xfrm>
          <a:prstGeom prst="rect">
            <a:avLst/>
          </a:prstGeom>
          <a:noFill/>
        </p:spPr>
        <p:txBody>
          <a:bodyPr wrap="square">
            <a:spAutoFit/>
          </a:bodyPr>
          <a:p>
            <a:r>
              <a:rPr lang="zh-CN" altLang="en-US" sz="2400" dirty="0">
                <a:solidFill>
                  <a:schemeClr val="bg1"/>
                </a:solidFill>
              </a:rPr>
              <a:t>注意：灭火时应顺风不宜逆风。</a:t>
            </a:r>
            <a:endParaRPr lang="zh-CN" altLang="en-US" sz="24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3825240"/>
            <a:ext cx="12192000" cy="2237460"/>
          </a:xfrm>
          <a:prstGeom prst="rect">
            <a:avLst/>
          </a:prstGeom>
          <a:solidFill>
            <a:srgbClr val="1E9E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30290" y="902718"/>
            <a:ext cx="3257692" cy="523220"/>
          </a:xfrm>
          <a:prstGeom prst="rect">
            <a:avLst/>
          </a:prstGeom>
          <a:noFill/>
        </p:spPr>
        <p:txBody>
          <a:bodyPr wrap="square">
            <a:spAutoFit/>
          </a:bodyPr>
          <a:lstStyle/>
          <a:p>
            <a:r>
              <a:rPr lang="zh-CN" altLang="en-US" sz="2800" dirty="0">
                <a:solidFill>
                  <a:srgbClr val="1E9ED1"/>
                </a:solidFill>
              </a:rPr>
              <a:t>灭火器材的使用</a:t>
            </a:r>
            <a:endParaRPr lang="zh-CN" altLang="en-US" sz="2800" dirty="0">
              <a:solidFill>
                <a:srgbClr val="1E9ED1"/>
              </a:solidFill>
            </a:endParaRPr>
          </a:p>
        </p:txBody>
      </p:sp>
      <p:sp>
        <p:nvSpPr>
          <p:cNvPr id="15" name="文本框 14"/>
          <p:cNvSpPr txBox="1"/>
          <p:nvPr/>
        </p:nvSpPr>
        <p:spPr>
          <a:xfrm>
            <a:off x="102034" y="847300"/>
            <a:ext cx="659965" cy="523220"/>
          </a:xfrm>
          <a:prstGeom prst="rect">
            <a:avLst/>
          </a:prstGeom>
          <a:noFill/>
        </p:spPr>
        <p:txBody>
          <a:bodyPr wrap="square">
            <a:spAutoFit/>
          </a:bodyPr>
          <a:lstStyle/>
          <a:p>
            <a:pPr algn="ctr"/>
            <a:r>
              <a:rPr lang="en-US" altLang="zh-CN" sz="2800" dirty="0">
                <a:solidFill>
                  <a:schemeClr val="bg1"/>
                </a:solidFill>
              </a:rPr>
              <a:t>04</a:t>
            </a:r>
            <a:endParaRPr lang="zh-CN" altLang="en-US" sz="2800" dirty="0">
              <a:solidFill>
                <a:schemeClr val="bg1"/>
              </a:solidFill>
            </a:endParaRPr>
          </a:p>
        </p:txBody>
      </p:sp>
      <p:sp>
        <p:nvSpPr>
          <p:cNvPr id="24" name="平行四边形 23"/>
          <p:cNvSpPr/>
          <p:nvPr/>
        </p:nvSpPr>
        <p:spPr>
          <a:xfrm>
            <a:off x="3732638" y="847300"/>
            <a:ext cx="2851042" cy="523220"/>
          </a:xfrm>
          <a:prstGeom prst="parallelogram">
            <a:avLst>
              <a:gd name="adj" fmla="val 38328"/>
            </a:avLst>
          </a:prstGeom>
          <a:solidFill>
            <a:srgbClr val="1E9ED1">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4160536" y="947527"/>
            <a:ext cx="2156444" cy="369332"/>
          </a:xfrm>
          <a:prstGeom prst="rect">
            <a:avLst/>
          </a:prstGeom>
          <a:noFill/>
        </p:spPr>
        <p:txBody>
          <a:bodyPr wrap="square">
            <a:spAutoFit/>
          </a:bodyPr>
          <a:lstStyle/>
          <a:p>
            <a:r>
              <a:rPr lang="en-US" altLang="zh-CN" dirty="0"/>
              <a:t>2.</a:t>
            </a:r>
            <a:r>
              <a:rPr lang="zh-CN" altLang="en-US" dirty="0"/>
              <a:t>使用方法</a:t>
            </a:r>
            <a:endParaRPr lang="zh-CN" altLang="en-US" dirty="0"/>
          </a:p>
        </p:txBody>
      </p:sp>
      <p:sp>
        <p:nvSpPr>
          <p:cNvPr id="30" name="灯片编号占位符 5"/>
          <p:cNvSpPr txBox="1"/>
          <p:nvPr/>
        </p:nvSpPr>
        <p:spPr>
          <a:xfrm>
            <a:off x="11483339" y="6424930"/>
            <a:ext cx="510539"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947DC70-7DC9-4C19-BF6D-4CA7B69A19E0}" type="slidenum">
              <a:rPr lang="zh-CN" altLang="en-US" sz="1400" smtClean="0"/>
            </a:fld>
            <a:endParaRPr lang="zh-CN" altLang="en-US" sz="1400" dirty="0"/>
          </a:p>
        </p:txBody>
      </p:sp>
      <p:pic>
        <p:nvPicPr>
          <p:cNvPr id="6" name="图片 5" descr="图标&#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62831" y="4079100"/>
            <a:ext cx="2008793" cy="1828800"/>
          </a:xfrm>
          <a:prstGeom prst="rect">
            <a:avLst/>
          </a:prstGeom>
        </p:spPr>
      </p:pic>
      <p:pic>
        <p:nvPicPr>
          <p:cNvPr id="8" name="图片 7" descr="图标&#10;&#10;描述已自动生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43064" y="4079100"/>
            <a:ext cx="1940275" cy="1828800"/>
          </a:xfrm>
          <a:prstGeom prst="rect">
            <a:avLst/>
          </a:prstGeom>
        </p:spPr>
      </p:pic>
      <p:pic>
        <p:nvPicPr>
          <p:cNvPr id="10" name="图片 9" descr="图标&#10;&#10;描述已自动生成"/>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6062" y="4079100"/>
            <a:ext cx="1872307" cy="1828800"/>
          </a:xfrm>
          <a:prstGeom prst="rect">
            <a:avLst/>
          </a:prstGeom>
        </p:spPr>
      </p:pic>
      <p:pic>
        <p:nvPicPr>
          <p:cNvPr id="12" name="图片 11" descr="徽标, 图标&#10;&#10;描述已自动生成"/>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0467" y="4079100"/>
            <a:ext cx="1920707" cy="1828800"/>
          </a:xfrm>
          <a:prstGeom prst="rect">
            <a:avLst/>
          </a:prstGeom>
        </p:spPr>
      </p:pic>
      <p:grpSp>
        <p:nvGrpSpPr>
          <p:cNvPr id="22" name="组合 21"/>
          <p:cNvGrpSpPr/>
          <p:nvPr/>
        </p:nvGrpSpPr>
        <p:grpSpPr>
          <a:xfrm>
            <a:off x="3854794" y="1811618"/>
            <a:ext cx="1535430" cy="1512785"/>
            <a:chOff x="1030290" y="1459126"/>
            <a:chExt cx="1535603" cy="1512785"/>
          </a:xfrm>
        </p:grpSpPr>
        <p:grpSp>
          <p:nvGrpSpPr>
            <p:cNvPr id="19" name="组合 18"/>
            <p:cNvGrpSpPr/>
            <p:nvPr/>
          </p:nvGrpSpPr>
          <p:grpSpPr>
            <a:xfrm>
              <a:off x="1341222" y="1459126"/>
              <a:ext cx="1026795" cy="1084020"/>
              <a:chOff x="1434465" y="1222243"/>
              <a:chExt cx="1026795" cy="1084020"/>
            </a:xfrm>
          </p:grpSpPr>
          <p:sp>
            <p:nvSpPr>
              <p:cNvPr id="18" name="椭圆 17"/>
              <p:cNvSpPr/>
              <p:nvPr/>
            </p:nvSpPr>
            <p:spPr>
              <a:xfrm>
                <a:off x="1440180" y="1222243"/>
                <a:ext cx="1005840" cy="1005840"/>
              </a:xfrm>
              <a:prstGeom prst="ellipse">
                <a:avLst/>
              </a:prstGeom>
              <a:solidFill>
                <a:srgbClr val="EE6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1434465" y="1290600"/>
                <a:ext cx="1026795" cy="1015663"/>
              </a:xfrm>
              <a:prstGeom prst="rect">
                <a:avLst/>
              </a:prstGeom>
              <a:noFill/>
            </p:spPr>
            <p:txBody>
              <a:bodyPr wrap="square">
                <a:spAutoFit/>
              </a:bodyPr>
              <a:lstStyle/>
              <a:p>
                <a:pPr algn="ctr"/>
                <a:r>
                  <a:rPr lang="zh-CN" altLang="en-US" sz="6000" dirty="0">
                    <a:solidFill>
                      <a:schemeClr val="bg1"/>
                    </a:solidFill>
                  </a:rPr>
                  <a:t>拔</a:t>
                </a:r>
                <a:endParaRPr lang="zh-CN" altLang="en-US" sz="6000" dirty="0">
                  <a:solidFill>
                    <a:schemeClr val="bg1"/>
                  </a:solidFill>
                </a:endParaRPr>
              </a:p>
            </p:txBody>
          </p:sp>
        </p:grpSp>
        <p:sp>
          <p:nvSpPr>
            <p:cNvPr id="21" name="文本框 20"/>
            <p:cNvSpPr txBox="1"/>
            <p:nvPr/>
          </p:nvSpPr>
          <p:spPr>
            <a:xfrm>
              <a:off x="1030290" y="2571801"/>
              <a:ext cx="1535603" cy="400110"/>
            </a:xfrm>
            <a:prstGeom prst="rect">
              <a:avLst/>
            </a:prstGeom>
            <a:noFill/>
          </p:spPr>
          <p:txBody>
            <a:bodyPr wrap="square">
              <a:spAutoFit/>
            </a:bodyPr>
            <a:lstStyle/>
            <a:p>
              <a:pPr algn="ctr"/>
              <a:r>
                <a:rPr lang="zh-CN" altLang="en-US" sz="2000" dirty="0">
                  <a:latin typeface="汉仪旗黑-55简" panose="00020600040101010101" pitchFamily="18" charset="-122"/>
                  <a:ea typeface="汉仪旗黑-55简" panose="00020600040101010101" pitchFamily="18" charset="-122"/>
                </a:rPr>
                <a:t>拔出保险销</a:t>
              </a:r>
              <a:endParaRPr lang="zh-CN" altLang="en-US" sz="2000" dirty="0">
                <a:latin typeface="汉仪旗黑-55简" panose="00020600040101010101" pitchFamily="18" charset="-122"/>
                <a:ea typeface="汉仪旗黑-55简" panose="00020600040101010101" pitchFamily="18" charset="-122"/>
              </a:endParaRPr>
            </a:p>
          </p:txBody>
        </p:sp>
      </p:grpSp>
      <p:grpSp>
        <p:nvGrpSpPr>
          <p:cNvPr id="23" name="组合 22"/>
          <p:cNvGrpSpPr/>
          <p:nvPr/>
        </p:nvGrpSpPr>
        <p:grpSpPr>
          <a:xfrm>
            <a:off x="6379554" y="1811618"/>
            <a:ext cx="1739265" cy="1512785"/>
            <a:chOff x="1022670" y="1459126"/>
            <a:chExt cx="1739541" cy="1512785"/>
          </a:xfrm>
        </p:grpSpPr>
        <p:grpSp>
          <p:nvGrpSpPr>
            <p:cNvPr id="26" name="组合 25"/>
            <p:cNvGrpSpPr/>
            <p:nvPr/>
          </p:nvGrpSpPr>
          <p:grpSpPr>
            <a:xfrm>
              <a:off x="1341222" y="1459126"/>
              <a:ext cx="1026795" cy="1084020"/>
              <a:chOff x="1434465" y="1222243"/>
              <a:chExt cx="1026795" cy="1084020"/>
            </a:xfrm>
          </p:grpSpPr>
          <p:sp>
            <p:nvSpPr>
              <p:cNvPr id="28" name="椭圆 27"/>
              <p:cNvSpPr/>
              <p:nvPr/>
            </p:nvSpPr>
            <p:spPr>
              <a:xfrm>
                <a:off x="1440180" y="1222243"/>
                <a:ext cx="1005840" cy="1005840"/>
              </a:xfrm>
              <a:prstGeom prst="ellipse">
                <a:avLst/>
              </a:prstGeom>
              <a:solidFill>
                <a:srgbClr val="EE6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1434465" y="1290600"/>
                <a:ext cx="1026795" cy="1015663"/>
              </a:xfrm>
              <a:prstGeom prst="rect">
                <a:avLst/>
              </a:prstGeom>
              <a:noFill/>
            </p:spPr>
            <p:txBody>
              <a:bodyPr wrap="square">
                <a:spAutoFit/>
              </a:bodyPr>
              <a:lstStyle/>
              <a:p>
                <a:pPr algn="ctr"/>
                <a:r>
                  <a:rPr lang="zh-CN" altLang="en-US" sz="6000" dirty="0">
                    <a:solidFill>
                      <a:schemeClr val="bg1"/>
                    </a:solidFill>
                  </a:rPr>
                  <a:t>握</a:t>
                </a:r>
                <a:endParaRPr lang="zh-CN" altLang="en-US" sz="6000" dirty="0">
                  <a:solidFill>
                    <a:schemeClr val="bg1"/>
                  </a:solidFill>
                </a:endParaRPr>
              </a:p>
            </p:txBody>
          </p:sp>
        </p:grpSp>
        <p:sp>
          <p:nvSpPr>
            <p:cNvPr id="27" name="文本框 26"/>
            <p:cNvSpPr txBox="1"/>
            <p:nvPr/>
          </p:nvSpPr>
          <p:spPr>
            <a:xfrm>
              <a:off x="1022670" y="2571801"/>
              <a:ext cx="1739541" cy="400110"/>
            </a:xfrm>
            <a:prstGeom prst="rect">
              <a:avLst/>
            </a:prstGeom>
            <a:noFill/>
          </p:spPr>
          <p:txBody>
            <a:bodyPr wrap="square">
              <a:spAutoFit/>
            </a:bodyPr>
            <a:lstStyle/>
            <a:p>
              <a:pPr algn="ctr"/>
              <a:r>
                <a:rPr lang="zh-CN" altLang="en-US" sz="2000" dirty="0">
                  <a:latin typeface="汉仪旗黑-55简" panose="00020600040101010101" pitchFamily="18" charset="-122"/>
                  <a:ea typeface="汉仪旗黑-55简" panose="00020600040101010101" pitchFamily="18" charset="-122"/>
                </a:rPr>
                <a:t>左手握住瓶体</a:t>
              </a:r>
              <a:endParaRPr lang="zh-CN" altLang="en-US" sz="2000" dirty="0">
                <a:latin typeface="汉仪旗黑-55简" panose="00020600040101010101" pitchFamily="18" charset="-122"/>
                <a:ea typeface="汉仪旗黑-55简" panose="00020600040101010101" pitchFamily="18" charset="-122"/>
              </a:endParaRPr>
            </a:p>
          </p:txBody>
        </p:sp>
      </p:grpSp>
      <p:grpSp>
        <p:nvGrpSpPr>
          <p:cNvPr id="31" name="组合 30"/>
          <p:cNvGrpSpPr/>
          <p:nvPr/>
        </p:nvGrpSpPr>
        <p:grpSpPr>
          <a:xfrm>
            <a:off x="1294654" y="1812283"/>
            <a:ext cx="1570810" cy="1511455"/>
            <a:chOff x="1030290" y="1459126"/>
            <a:chExt cx="1570810" cy="1511455"/>
          </a:xfrm>
        </p:grpSpPr>
        <p:grpSp>
          <p:nvGrpSpPr>
            <p:cNvPr id="32" name="组合 31"/>
            <p:cNvGrpSpPr/>
            <p:nvPr/>
          </p:nvGrpSpPr>
          <p:grpSpPr>
            <a:xfrm>
              <a:off x="1341222" y="1459126"/>
              <a:ext cx="1026795" cy="1083087"/>
              <a:chOff x="1434465" y="1222243"/>
              <a:chExt cx="1026795" cy="1083087"/>
            </a:xfrm>
          </p:grpSpPr>
          <p:sp>
            <p:nvSpPr>
              <p:cNvPr id="34" name="椭圆 33"/>
              <p:cNvSpPr/>
              <p:nvPr/>
            </p:nvSpPr>
            <p:spPr>
              <a:xfrm>
                <a:off x="1440180" y="1222243"/>
                <a:ext cx="1005840" cy="1005840"/>
              </a:xfrm>
              <a:prstGeom prst="ellipse">
                <a:avLst/>
              </a:prstGeom>
              <a:solidFill>
                <a:srgbClr val="EE6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1434465" y="1290600"/>
                <a:ext cx="1026795" cy="1014730"/>
              </a:xfrm>
              <a:prstGeom prst="rect">
                <a:avLst/>
              </a:prstGeom>
              <a:noFill/>
            </p:spPr>
            <p:txBody>
              <a:bodyPr wrap="square">
                <a:spAutoFit/>
              </a:bodyPr>
              <a:lstStyle/>
              <a:p>
                <a:pPr algn="ctr"/>
                <a:r>
                  <a:rPr lang="zh-CN" altLang="en-US" sz="6000" dirty="0">
                    <a:solidFill>
                      <a:schemeClr val="bg1"/>
                    </a:solidFill>
                  </a:rPr>
                  <a:t>提</a:t>
                </a:r>
                <a:endParaRPr lang="zh-CN" altLang="en-US" sz="6000" dirty="0">
                  <a:solidFill>
                    <a:schemeClr val="bg1"/>
                  </a:solidFill>
                </a:endParaRPr>
              </a:p>
            </p:txBody>
          </p:sp>
        </p:grpSp>
        <p:sp>
          <p:nvSpPr>
            <p:cNvPr id="33" name="文本框 32"/>
            <p:cNvSpPr txBox="1"/>
            <p:nvPr/>
          </p:nvSpPr>
          <p:spPr>
            <a:xfrm>
              <a:off x="1030290" y="2571801"/>
              <a:ext cx="1570810" cy="398780"/>
            </a:xfrm>
            <a:prstGeom prst="rect">
              <a:avLst/>
            </a:prstGeom>
            <a:noFill/>
          </p:spPr>
          <p:txBody>
            <a:bodyPr wrap="square">
              <a:spAutoFit/>
            </a:bodyPr>
            <a:lstStyle/>
            <a:p>
              <a:pPr algn="ctr"/>
              <a:r>
                <a:rPr lang="zh-CN" altLang="en-US" sz="2000" dirty="0">
                  <a:latin typeface="汉仪旗黑-55简" panose="00020600040101010101" pitchFamily="18" charset="-122"/>
                  <a:ea typeface="汉仪旗黑-55简" panose="00020600040101010101" pitchFamily="18" charset="-122"/>
                </a:rPr>
                <a:t>提起</a:t>
              </a:r>
              <a:r>
                <a:rPr lang="zh-CN" altLang="en-US" sz="2000" dirty="0">
                  <a:latin typeface="汉仪旗黑-55简" panose="00020600040101010101" pitchFamily="18" charset="-122"/>
                  <a:ea typeface="汉仪旗黑-55简" panose="00020600040101010101" pitchFamily="18" charset="-122"/>
                </a:rPr>
                <a:t>灭火器</a:t>
              </a:r>
              <a:endParaRPr lang="zh-CN" altLang="en-US" sz="2000" dirty="0">
                <a:latin typeface="汉仪旗黑-55简" panose="00020600040101010101" pitchFamily="18" charset="-122"/>
                <a:ea typeface="汉仪旗黑-55简" panose="00020600040101010101" pitchFamily="18" charset="-122"/>
              </a:endParaRPr>
            </a:p>
          </p:txBody>
        </p:sp>
      </p:grpSp>
      <p:grpSp>
        <p:nvGrpSpPr>
          <p:cNvPr id="36" name="组合 35"/>
          <p:cNvGrpSpPr/>
          <p:nvPr/>
        </p:nvGrpSpPr>
        <p:grpSpPr>
          <a:xfrm>
            <a:off x="9172284" y="1811618"/>
            <a:ext cx="1743075" cy="1512785"/>
            <a:chOff x="1030290" y="1459126"/>
            <a:chExt cx="1743600" cy="1512785"/>
          </a:xfrm>
        </p:grpSpPr>
        <p:grpSp>
          <p:nvGrpSpPr>
            <p:cNvPr id="37" name="组合 36"/>
            <p:cNvGrpSpPr/>
            <p:nvPr/>
          </p:nvGrpSpPr>
          <p:grpSpPr>
            <a:xfrm>
              <a:off x="1341222" y="1459126"/>
              <a:ext cx="1026795" cy="1084020"/>
              <a:chOff x="1434465" y="1222243"/>
              <a:chExt cx="1026795" cy="1084020"/>
            </a:xfrm>
          </p:grpSpPr>
          <p:sp>
            <p:nvSpPr>
              <p:cNvPr id="39" name="椭圆 38"/>
              <p:cNvSpPr/>
              <p:nvPr/>
            </p:nvSpPr>
            <p:spPr>
              <a:xfrm>
                <a:off x="1440180" y="1222243"/>
                <a:ext cx="1005840" cy="1005840"/>
              </a:xfrm>
              <a:prstGeom prst="ellipse">
                <a:avLst/>
              </a:prstGeom>
              <a:solidFill>
                <a:srgbClr val="EE6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1434465" y="1290600"/>
                <a:ext cx="1026795" cy="1015663"/>
              </a:xfrm>
              <a:prstGeom prst="rect">
                <a:avLst/>
              </a:prstGeom>
              <a:noFill/>
            </p:spPr>
            <p:txBody>
              <a:bodyPr wrap="square">
                <a:spAutoFit/>
              </a:bodyPr>
              <a:lstStyle/>
              <a:p>
                <a:pPr algn="ctr"/>
                <a:r>
                  <a:rPr lang="zh-CN" altLang="en-US" sz="6000" dirty="0">
                    <a:solidFill>
                      <a:schemeClr val="bg1"/>
                    </a:solidFill>
                  </a:rPr>
                  <a:t>压</a:t>
                </a:r>
                <a:endParaRPr lang="zh-CN" altLang="en-US" sz="6000" dirty="0">
                  <a:solidFill>
                    <a:schemeClr val="bg1"/>
                  </a:solidFill>
                </a:endParaRPr>
              </a:p>
            </p:txBody>
          </p:sp>
        </p:grpSp>
        <p:sp>
          <p:nvSpPr>
            <p:cNvPr id="38" name="文本框 37"/>
            <p:cNvSpPr txBox="1"/>
            <p:nvPr/>
          </p:nvSpPr>
          <p:spPr>
            <a:xfrm>
              <a:off x="1030290" y="2571801"/>
              <a:ext cx="1743600" cy="400110"/>
            </a:xfrm>
            <a:prstGeom prst="rect">
              <a:avLst/>
            </a:prstGeom>
            <a:noFill/>
          </p:spPr>
          <p:txBody>
            <a:bodyPr wrap="square">
              <a:spAutoFit/>
            </a:bodyPr>
            <a:lstStyle/>
            <a:p>
              <a:pPr algn="ctr"/>
              <a:r>
                <a:rPr lang="zh-CN" altLang="en-US" sz="2000" dirty="0">
                  <a:latin typeface="汉仪旗黑-55简" panose="00020600040101010101" pitchFamily="18" charset="-122"/>
                  <a:ea typeface="汉仪旗黑-55简" panose="00020600040101010101" pitchFamily="18" charset="-122"/>
                </a:rPr>
                <a:t>用力压下手把</a:t>
              </a:r>
              <a:endParaRPr lang="zh-CN" altLang="en-US" sz="2000" dirty="0">
                <a:latin typeface="汉仪旗黑-55简" panose="00020600040101010101" pitchFamily="18" charset="-122"/>
                <a:ea typeface="汉仪旗黑-55简" panose="00020600040101010101" pitchFamily="18" charset="-122"/>
              </a:endParaRPr>
            </a:p>
          </p:txBody>
        </p:sp>
      </p:grpSp>
      <p:cxnSp>
        <p:nvCxnSpPr>
          <p:cNvPr id="47" name="直接箭头连接符 46"/>
          <p:cNvCxnSpPr/>
          <p:nvPr/>
        </p:nvCxnSpPr>
        <p:spPr>
          <a:xfrm>
            <a:off x="5465789" y="2568010"/>
            <a:ext cx="83820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直接箭头连接符 47"/>
          <p:cNvCxnSpPr/>
          <p:nvPr/>
        </p:nvCxnSpPr>
        <p:spPr>
          <a:xfrm>
            <a:off x="2941029" y="2568010"/>
            <a:ext cx="83820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直接箭头连接符 48"/>
          <p:cNvCxnSpPr/>
          <p:nvPr/>
        </p:nvCxnSpPr>
        <p:spPr>
          <a:xfrm>
            <a:off x="8194384" y="2568010"/>
            <a:ext cx="902335"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3046095" y="1319814"/>
            <a:ext cx="6099810" cy="460375"/>
          </a:xfrm>
          <a:prstGeom prst="rect">
            <a:avLst/>
          </a:prstGeom>
          <a:noFill/>
        </p:spPr>
        <p:txBody>
          <a:bodyPr wrap="square">
            <a:spAutoFit/>
          </a:bodyPr>
          <a:lstStyle/>
          <a:p>
            <a:pPr algn="ctr"/>
            <a:r>
              <a:rPr lang="zh-CN" altLang="en-US" sz="2400" dirty="0"/>
              <a:t>灭火器使用的</a:t>
            </a:r>
            <a:r>
              <a:rPr lang="zh-CN" altLang="en-US" sz="2400" dirty="0"/>
              <a:t>四字要诀</a:t>
            </a:r>
            <a:endParaRPr lang="zh-CN" altLang="en-US" sz="2400" dirty="0"/>
          </a:p>
        </p:txBody>
      </p:sp>
      <p:pic>
        <p:nvPicPr>
          <p:cNvPr id="5" name="灭火器使用视频">
            <a:hlinkClick r:id="" action="ppaction://media"/>
          </p:cNvPr>
          <p:cNvPicPr/>
          <p:nvPr>
            <a:videoFile r:link="rId5"/>
            <p:extLst>
              <p:ext uri="{DAA4B4D4-6D71-4841-9C94-3DE7FCFB9230}">
                <p14:media xmlns:p14="http://schemas.microsoft.com/office/powerpoint/2010/main" r:embed="rId6"/>
              </p:ext>
            </p:extLst>
            <p:custDataLst>
              <p:tags r:id="rId7"/>
            </p:custDataLst>
          </p:nvPr>
        </p:nvPicPr>
        <p:blipFill>
          <a:blip r:embed="rId8"/>
          <a:stretch>
            <a:fillRect/>
          </a:stretch>
        </p:blipFill>
        <p:spPr>
          <a:xfrm>
            <a:off x="3006725" y="4658360"/>
            <a:ext cx="6057265" cy="21767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video fullScrn="1">
              <p:cMediaNode showWhenStopped="0">
                <p:cTn id="2" fill="hold" display="1">
                  <p:stCondLst>
                    <p:cond delay="indefinite"/>
                  </p:stCondLst>
                </p:cTn>
                <p:tgtEl>
                  <p:spTgt spid="5"/>
                </p:tgtEl>
              </p:cMediaNode>
            </p:video>
            <p:seq concurrent="1" nextAc="seek">
              <p:cTn id="3" restart="whenNotActive" fill="hold" evtFilter="cancelBubble" nodeType="interactiveSeq">
                <p:stCondLst>
                  <p:cond evt="onClick" delay="0">
                    <p:tgtEl>
                      <p:spTgt spid="5"/>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1097662" y="4784824"/>
            <a:ext cx="2872993" cy="398780"/>
          </a:xfrm>
          <a:prstGeom prst="rect">
            <a:avLst/>
          </a:prstGeom>
          <a:noFill/>
        </p:spPr>
        <p:txBody>
          <a:bodyPr wrap="square">
            <a:spAutoFit/>
          </a:bodyPr>
          <a:lstStyle/>
          <a:p>
            <a:r>
              <a:rPr lang="zh-CN" altLang="en-US" sz="2000" dirty="0">
                <a:solidFill>
                  <a:srgbClr val="1E3056"/>
                </a:solidFill>
                <a:cs typeface="+mn-ea"/>
                <a:sym typeface="+mn-lt"/>
              </a:rPr>
              <a:t>汉鑫消防安全知识</a:t>
            </a:r>
            <a:r>
              <a:rPr lang="zh-CN" altLang="en-US" sz="2000" dirty="0">
                <a:solidFill>
                  <a:srgbClr val="1E3056"/>
                </a:solidFill>
                <a:cs typeface="+mn-ea"/>
                <a:sym typeface="+mn-lt"/>
              </a:rPr>
              <a:t>宣讲</a:t>
            </a:r>
            <a:endParaRPr lang="zh-CN" altLang="en-US" sz="2000" dirty="0">
              <a:solidFill>
                <a:srgbClr val="1E3056"/>
              </a:solidFill>
              <a:cs typeface="+mn-ea"/>
              <a:sym typeface="+mn-lt"/>
            </a:endParaRPr>
          </a:p>
        </p:txBody>
      </p:sp>
      <p:grpSp>
        <p:nvGrpSpPr>
          <p:cNvPr id="15" name="组合 14"/>
          <p:cNvGrpSpPr/>
          <p:nvPr/>
        </p:nvGrpSpPr>
        <p:grpSpPr>
          <a:xfrm>
            <a:off x="3970655" y="4881060"/>
            <a:ext cx="1569117" cy="207638"/>
            <a:chOff x="3892899" y="1141050"/>
            <a:chExt cx="2703960" cy="430193"/>
          </a:xfrm>
        </p:grpSpPr>
        <p:sp>
          <p:nvSpPr>
            <p:cNvPr id="16" name="任意多边形: 形状 15"/>
            <p:cNvSpPr/>
            <p:nvPr/>
          </p:nvSpPr>
          <p:spPr>
            <a:xfrm>
              <a:off x="3892899"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7" name="任意多边形: 形状 16"/>
            <p:cNvSpPr/>
            <p:nvPr/>
          </p:nvSpPr>
          <p:spPr>
            <a:xfrm>
              <a:off x="4230894"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8" name="任意多边形: 形状 17"/>
            <p:cNvSpPr/>
            <p:nvPr/>
          </p:nvSpPr>
          <p:spPr>
            <a:xfrm>
              <a:off x="4568889"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9" name="任意多边形: 形状 18"/>
            <p:cNvSpPr/>
            <p:nvPr/>
          </p:nvSpPr>
          <p:spPr>
            <a:xfrm>
              <a:off x="4906884"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0" name="任意多边形: 形状 19"/>
            <p:cNvSpPr/>
            <p:nvPr/>
          </p:nvSpPr>
          <p:spPr>
            <a:xfrm>
              <a:off x="5244879"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1" name="任意多边形: 形状 20"/>
            <p:cNvSpPr/>
            <p:nvPr/>
          </p:nvSpPr>
          <p:spPr>
            <a:xfrm>
              <a:off x="5582874"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2" name="任意多边形: 形状 21"/>
            <p:cNvSpPr/>
            <p:nvPr/>
          </p:nvSpPr>
          <p:spPr>
            <a:xfrm>
              <a:off x="5920869"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3" name="任意多边形: 形状 22"/>
            <p:cNvSpPr/>
            <p:nvPr/>
          </p:nvSpPr>
          <p:spPr>
            <a:xfrm>
              <a:off x="6258864" y="1141050"/>
              <a:ext cx="337995" cy="430193"/>
            </a:xfrm>
            <a:custGeom>
              <a:avLst/>
              <a:gdLst>
                <a:gd name="connsiteX0" fmla="*/ 0 w 1321322"/>
                <a:gd name="connsiteY0" fmla="*/ 0 h 1966447"/>
                <a:gd name="connsiteX1" fmla="*/ 66028 w 1321322"/>
                <a:gd name="connsiteY1" fmla="*/ 137066 h 1966447"/>
                <a:gd name="connsiteX2" fmla="*/ 1168767 w 1321322"/>
                <a:gd name="connsiteY2" fmla="*/ 955491 h 1966447"/>
                <a:gd name="connsiteX3" fmla="*/ 1321322 w 1321322"/>
                <a:gd name="connsiteY3" fmla="*/ 978774 h 1966447"/>
                <a:gd name="connsiteX4" fmla="*/ 1173847 w 1321322"/>
                <a:gd name="connsiteY4" fmla="*/ 1001281 h 1966447"/>
                <a:gd name="connsiteX5" fmla="*/ 2595 w 1321322"/>
                <a:gd name="connsiteY5" fmla="*/ 1961930 h 1966447"/>
                <a:gd name="connsiteX6" fmla="*/ 1196 w 1321322"/>
                <a:gd name="connsiteY6" fmla="*/ 1965754 h 1966447"/>
                <a:gd name="connsiteX7" fmla="*/ 0 w 1321322"/>
                <a:gd name="connsiteY7" fmla="*/ 1966447 h 1966447"/>
                <a:gd name="connsiteX8" fmla="*/ 0 w 1321322"/>
                <a:gd name="connsiteY8" fmla="*/ 0 h 196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322" h="1966447">
                  <a:moveTo>
                    <a:pt x="0" y="0"/>
                  </a:moveTo>
                  <a:lnTo>
                    <a:pt x="66028" y="137066"/>
                  </a:lnTo>
                  <a:cubicBezTo>
                    <a:pt x="291451" y="552031"/>
                    <a:pt x="692153" y="857961"/>
                    <a:pt x="1168767" y="955491"/>
                  </a:cubicBezTo>
                  <a:lnTo>
                    <a:pt x="1321322" y="978774"/>
                  </a:lnTo>
                  <a:lnTo>
                    <a:pt x="1173847" y="1001281"/>
                  </a:lnTo>
                  <a:cubicBezTo>
                    <a:pt x="644276" y="1109647"/>
                    <a:pt x="208424" y="1475298"/>
                    <a:pt x="2595" y="1961930"/>
                  </a:cubicBezTo>
                  <a:lnTo>
                    <a:pt x="1196" y="1965754"/>
                  </a:lnTo>
                  <a:lnTo>
                    <a:pt x="0" y="1966447"/>
                  </a:lnTo>
                  <a:lnTo>
                    <a:pt x="0" y="0"/>
                  </a:lnTo>
                  <a:close/>
                </a:path>
              </a:pathLst>
            </a:custGeom>
            <a:solidFill>
              <a:srgbClr val="FFC05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5" name="文本框 4"/>
          <p:cNvSpPr txBox="1"/>
          <p:nvPr/>
        </p:nvSpPr>
        <p:spPr>
          <a:xfrm>
            <a:off x="216535" y="238125"/>
            <a:ext cx="11976100" cy="538480"/>
          </a:xfrm>
          <a:prstGeom prst="rect">
            <a:avLst/>
          </a:prstGeom>
          <a:blipFill rotWithShape="1">
            <a:blip r:embed="rId1"/>
            <a:stretch>
              <a:fillRect/>
            </a:stretch>
          </a:blipFill>
        </p:spPr>
        <p:txBody>
          <a:bodyPr wrap="square" rtlCol="0">
            <a:noAutofit/>
          </a:bodyPr>
          <a:p>
            <a:endParaRPr lang="zh-CN" altLang="en-US"/>
          </a:p>
        </p:txBody>
      </p:sp>
      <p:sp>
        <p:nvSpPr>
          <p:cNvPr id="11" name="文本框 10"/>
          <p:cNvSpPr txBox="1"/>
          <p:nvPr/>
        </p:nvSpPr>
        <p:spPr>
          <a:xfrm>
            <a:off x="3709351" y="1129348"/>
            <a:ext cx="4773297" cy="337185"/>
          </a:xfrm>
          <a:prstGeom prst="rect">
            <a:avLst/>
          </a:prstGeom>
          <a:noFill/>
        </p:spPr>
        <p:txBody>
          <a:bodyPr wrap="square">
            <a:spAutoFit/>
          </a:bodyPr>
          <a:lstStyle/>
          <a:p>
            <a:pPr algn="ctr"/>
            <a:r>
              <a:rPr lang="zh-CN" altLang="en-US" sz="1600" dirty="0">
                <a:solidFill>
                  <a:srgbClr val="EE6D55"/>
                </a:solidFill>
                <a:latin typeface="汉仪旗黑-55简" panose="00020600040101010101" pitchFamily="18" charset="-122"/>
                <a:ea typeface="汉仪旗黑-55简" panose="00020600040101010101" pitchFamily="18" charset="-122"/>
                <a:cs typeface="+mn-ea"/>
                <a:sym typeface="+mn-ea"/>
              </a:rPr>
              <a:t>全民消防</a:t>
            </a:r>
            <a:r>
              <a:rPr lang="zh-CN" altLang="en-US" sz="1600" dirty="0">
                <a:solidFill>
                  <a:srgbClr val="EE6D55"/>
                </a:solidFill>
                <a:latin typeface="汉仪旗黑-55简" panose="00020600040101010101" pitchFamily="18" charset="-122"/>
                <a:ea typeface="汉仪旗黑-55简" panose="00020600040101010101" pitchFamily="18" charset="-122"/>
                <a:cs typeface="+mn-ea"/>
                <a:sym typeface="+mn-lt"/>
              </a:rPr>
              <a:t>·</a:t>
            </a:r>
            <a:r>
              <a:rPr lang="zh-CN" altLang="en-US" sz="1600" dirty="0">
                <a:solidFill>
                  <a:srgbClr val="EE6D55"/>
                </a:solidFill>
                <a:latin typeface="汉仪旗黑-55简" panose="00020600040101010101" pitchFamily="18" charset="-122"/>
                <a:ea typeface="汉仪旗黑-55简" panose="00020600040101010101" pitchFamily="18" charset="-122"/>
                <a:cs typeface="+mn-ea"/>
                <a:sym typeface="+mn-ea"/>
              </a:rPr>
              <a:t> 生命至上 </a:t>
            </a:r>
            <a:r>
              <a:rPr lang="zh-CN" altLang="en-US" sz="1600" dirty="0">
                <a:solidFill>
                  <a:srgbClr val="EE6D55"/>
                </a:solidFill>
                <a:latin typeface="汉仪旗黑-55简" panose="00020600040101010101" pitchFamily="18" charset="-122"/>
                <a:ea typeface="汉仪旗黑-55简" panose="00020600040101010101" pitchFamily="18" charset="-122"/>
                <a:cs typeface="+mn-ea"/>
                <a:sym typeface="+mn-lt"/>
              </a:rPr>
              <a:t>·</a:t>
            </a:r>
            <a:r>
              <a:rPr lang="zh-CN" altLang="en-US" sz="1600" dirty="0">
                <a:solidFill>
                  <a:srgbClr val="EE6D55"/>
                </a:solidFill>
                <a:latin typeface="汉仪旗黑-55简" panose="00020600040101010101" pitchFamily="18" charset="-122"/>
                <a:ea typeface="汉仪旗黑-55简" panose="00020600040101010101" pitchFamily="18" charset="-122"/>
                <a:cs typeface="+mn-ea"/>
                <a:sym typeface="+mn-ea"/>
              </a:rPr>
              <a:t>安全用火用电</a:t>
            </a:r>
            <a:endParaRPr lang="zh-CN" altLang="en-US" sz="1600" dirty="0">
              <a:solidFill>
                <a:srgbClr val="EE6D55"/>
              </a:solidFill>
              <a:latin typeface="汉仪旗黑-55简" panose="00020600040101010101" pitchFamily="18" charset="-122"/>
              <a:ea typeface="汉仪旗黑-55简" panose="00020600040101010101" pitchFamily="18" charset="-122"/>
              <a:cs typeface="+mn-ea"/>
              <a:sym typeface="+mn-lt"/>
            </a:endParaRPr>
          </a:p>
        </p:txBody>
      </p:sp>
      <p:sp>
        <p:nvSpPr>
          <p:cNvPr id="4" name="文本框 3"/>
          <p:cNvSpPr txBox="1"/>
          <p:nvPr/>
        </p:nvSpPr>
        <p:spPr>
          <a:xfrm>
            <a:off x="2477488" y="2938206"/>
            <a:ext cx="6455872" cy="1015663"/>
          </a:xfrm>
          <a:prstGeom prst="rect">
            <a:avLst/>
          </a:prstGeom>
          <a:noFill/>
        </p:spPr>
        <p:txBody>
          <a:bodyPr wrap="square">
            <a:spAutoFit/>
          </a:bodyPr>
          <a:lstStyle/>
          <a:p>
            <a:r>
              <a:rPr lang="zh-CN" altLang="en-US" sz="6000" dirty="0">
                <a:solidFill>
                  <a:schemeClr val="bg1"/>
                </a:solidFill>
              </a:rPr>
              <a:t>火灾时怎么办</a:t>
            </a:r>
            <a:endParaRPr lang="zh-CN" altLang="en-US" sz="6000" dirty="0">
              <a:solidFill>
                <a:schemeClr val="bg1"/>
              </a:solidFill>
            </a:endParaRPr>
          </a:p>
        </p:txBody>
      </p:sp>
      <p:sp>
        <p:nvSpPr>
          <p:cNvPr id="10" name="文本框 9"/>
          <p:cNvSpPr txBox="1"/>
          <p:nvPr/>
        </p:nvSpPr>
        <p:spPr>
          <a:xfrm>
            <a:off x="418892" y="1396782"/>
            <a:ext cx="2036271" cy="3769360"/>
          </a:xfrm>
          <a:prstGeom prst="rect">
            <a:avLst/>
          </a:prstGeom>
          <a:noFill/>
        </p:spPr>
        <p:txBody>
          <a:bodyPr wrap="square">
            <a:spAutoFit/>
          </a:bodyPr>
          <a:lstStyle/>
          <a:p>
            <a:r>
              <a:rPr lang="en-US" altLang="zh-CN" sz="23900" dirty="0">
                <a:solidFill>
                  <a:schemeClr val="bg1"/>
                </a:solidFill>
                <a:latin typeface="+mn-ea"/>
              </a:rPr>
              <a:t>5</a:t>
            </a:r>
            <a:endParaRPr lang="en-US" altLang="zh-CN" sz="23900" dirty="0">
              <a:solidFill>
                <a:schemeClr val="bg1"/>
              </a:solidFill>
              <a:latin typeface="+mn-ea"/>
            </a:endParaRPr>
          </a:p>
        </p:txBody>
      </p:sp>
      <p:sp>
        <p:nvSpPr>
          <p:cNvPr id="26" name="文本框 25"/>
          <p:cNvSpPr txBox="1"/>
          <p:nvPr/>
        </p:nvSpPr>
        <p:spPr>
          <a:xfrm>
            <a:off x="2588969" y="4050105"/>
            <a:ext cx="1120140" cy="338554"/>
          </a:xfrm>
          <a:prstGeom prst="rect">
            <a:avLst/>
          </a:prstGeom>
          <a:noFill/>
        </p:spPr>
        <p:txBody>
          <a:bodyPr wrap="square">
            <a:spAutoFit/>
          </a:bodyPr>
          <a:lstStyle/>
          <a:p>
            <a:pPr marL="285750" indent="-285750">
              <a:buFont typeface="Wingdings" panose="05000000000000000000" pitchFamily="2" charset="2"/>
              <a:buChar char="l"/>
            </a:pPr>
            <a:r>
              <a:rPr lang="zh-CN" altLang="en-US" sz="1600" dirty="0">
                <a:solidFill>
                  <a:schemeClr val="bg1"/>
                </a:solidFill>
                <a:latin typeface="汉仪旗黑-55简" panose="00020600040101010101" pitchFamily="18" charset="-122"/>
                <a:ea typeface="汉仪旗黑-55简" panose="00020600040101010101" pitchFamily="18" charset="-122"/>
              </a:rPr>
              <a:t>报警</a:t>
            </a:r>
            <a:endParaRPr lang="zh-CN" altLang="en-US" sz="1600" dirty="0">
              <a:solidFill>
                <a:schemeClr val="bg1"/>
              </a:solidFill>
              <a:latin typeface="汉仪旗黑-55简" panose="00020600040101010101" pitchFamily="18" charset="-122"/>
              <a:ea typeface="汉仪旗黑-55简" panose="00020600040101010101" pitchFamily="18" charset="-122"/>
            </a:endParaRPr>
          </a:p>
        </p:txBody>
      </p:sp>
      <p:sp>
        <p:nvSpPr>
          <p:cNvPr id="27" name="文本框 26"/>
          <p:cNvSpPr txBox="1"/>
          <p:nvPr/>
        </p:nvSpPr>
        <p:spPr>
          <a:xfrm>
            <a:off x="4713044" y="4050105"/>
            <a:ext cx="989965" cy="338554"/>
          </a:xfrm>
          <a:prstGeom prst="rect">
            <a:avLst/>
          </a:prstGeom>
          <a:noFill/>
        </p:spPr>
        <p:txBody>
          <a:bodyPr wrap="square">
            <a:spAutoFit/>
          </a:bodyPr>
          <a:lstStyle/>
          <a:p>
            <a:pPr marL="285750" indent="-285750">
              <a:buFont typeface="Wingdings" panose="05000000000000000000" pitchFamily="2" charset="2"/>
              <a:buChar char="l"/>
            </a:pPr>
            <a:r>
              <a:rPr lang="zh-CN" altLang="en-US" sz="1600" dirty="0">
                <a:solidFill>
                  <a:schemeClr val="bg1"/>
                </a:solidFill>
                <a:latin typeface="汉仪旗黑-55简" panose="00020600040101010101" pitchFamily="18" charset="-122"/>
                <a:ea typeface="汉仪旗黑-55简" panose="00020600040101010101" pitchFamily="18" charset="-122"/>
              </a:rPr>
              <a:t>灭火</a:t>
            </a:r>
            <a:endParaRPr lang="zh-CN" altLang="en-US" sz="1600" dirty="0">
              <a:solidFill>
                <a:schemeClr val="bg1"/>
              </a:solidFill>
              <a:latin typeface="汉仪旗黑-55简" panose="00020600040101010101" pitchFamily="18" charset="-122"/>
              <a:ea typeface="汉仪旗黑-55简" panose="00020600040101010101" pitchFamily="18" charset="-122"/>
            </a:endParaRPr>
          </a:p>
        </p:txBody>
      </p:sp>
      <p:sp>
        <p:nvSpPr>
          <p:cNvPr id="7" name="文本框 6"/>
          <p:cNvSpPr txBox="1"/>
          <p:nvPr/>
        </p:nvSpPr>
        <p:spPr>
          <a:xfrm>
            <a:off x="6706944" y="4050105"/>
            <a:ext cx="1134745" cy="338554"/>
          </a:xfrm>
          <a:prstGeom prst="rect">
            <a:avLst/>
          </a:prstGeom>
          <a:noFill/>
        </p:spPr>
        <p:txBody>
          <a:bodyPr wrap="square">
            <a:spAutoFit/>
          </a:bodyPr>
          <a:lstStyle/>
          <a:p>
            <a:pPr marL="285750" indent="-285750">
              <a:buFont typeface="Wingdings" panose="05000000000000000000" pitchFamily="2" charset="2"/>
              <a:buChar char="l"/>
            </a:pPr>
            <a:r>
              <a:rPr lang="zh-CN" altLang="en-US" sz="1600" dirty="0">
                <a:solidFill>
                  <a:schemeClr val="bg1"/>
                </a:solidFill>
                <a:latin typeface="汉仪旗黑-55简" panose="00020600040101010101" pitchFamily="18" charset="-122"/>
                <a:ea typeface="汉仪旗黑-55简" panose="00020600040101010101" pitchFamily="18" charset="-122"/>
              </a:rPr>
              <a:t>逃生</a:t>
            </a:r>
            <a:endParaRPr lang="zh-CN" altLang="en-US" sz="1600" dirty="0">
              <a:solidFill>
                <a:schemeClr val="bg1"/>
              </a:solidFill>
              <a:latin typeface="汉仪旗黑-55简" panose="00020600040101010101" pitchFamily="18" charset="-122"/>
              <a:ea typeface="汉仪旗黑-55简"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2287905" y="2626755"/>
            <a:ext cx="6886575" cy="3575925"/>
          </a:xfrm>
          <a:prstGeom prst="rect">
            <a:avLst/>
          </a:prstGeom>
          <a:solidFill>
            <a:srgbClr val="1E9E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30290" y="855093"/>
            <a:ext cx="3257692" cy="523220"/>
          </a:xfrm>
          <a:prstGeom prst="rect">
            <a:avLst/>
          </a:prstGeom>
          <a:noFill/>
        </p:spPr>
        <p:txBody>
          <a:bodyPr wrap="square">
            <a:spAutoFit/>
          </a:bodyPr>
          <a:lstStyle/>
          <a:p>
            <a:r>
              <a:rPr lang="zh-CN" altLang="en-US" sz="2800" dirty="0">
                <a:solidFill>
                  <a:srgbClr val="1E9ED1"/>
                </a:solidFill>
              </a:rPr>
              <a:t>火灾时怎么办</a:t>
            </a:r>
            <a:endParaRPr lang="zh-CN" altLang="en-US" sz="2800" dirty="0">
              <a:solidFill>
                <a:srgbClr val="1E9ED1"/>
              </a:solidFill>
            </a:endParaRPr>
          </a:p>
        </p:txBody>
      </p:sp>
      <p:sp>
        <p:nvSpPr>
          <p:cNvPr id="15" name="文本框 14"/>
          <p:cNvSpPr txBox="1"/>
          <p:nvPr/>
        </p:nvSpPr>
        <p:spPr>
          <a:xfrm>
            <a:off x="102034" y="799675"/>
            <a:ext cx="659965" cy="523220"/>
          </a:xfrm>
          <a:prstGeom prst="rect">
            <a:avLst/>
          </a:prstGeom>
          <a:noFill/>
        </p:spPr>
        <p:txBody>
          <a:bodyPr wrap="square">
            <a:spAutoFit/>
          </a:bodyPr>
          <a:lstStyle/>
          <a:p>
            <a:pPr algn="ctr"/>
            <a:r>
              <a:rPr lang="en-US" altLang="zh-CN" sz="2800" dirty="0">
                <a:solidFill>
                  <a:schemeClr val="bg1"/>
                </a:solidFill>
              </a:rPr>
              <a:t>03</a:t>
            </a:r>
            <a:endParaRPr lang="zh-CN" altLang="en-US" sz="2800" dirty="0">
              <a:solidFill>
                <a:schemeClr val="bg1"/>
              </a:solidFill>
            </a:endParaRPr>
          </a:p>
        </p:txBody>
      </p:sp>
      <p:sp>
        <p:nvSpPr>
          <p:cNvPr id="24" name="平行四边形 23"/>
          <p:cNvSpPr/>
          <p:nvPr/>
        </p:nvSpPr>
        <p:spPr>
          <a:xfrm>
            <a:off x="3526898" y="799675"/>
            <a:ext cx="2477662" cy="523220"/>
          </a:xfrm>
          <a:prstGeom prst="parallelogram">
            <a:avLst>
              <a:gd name="adj" fmla="val 38328"/>
            </a:avLst>
          </a:prstGeom>
          <a:solidFill>
            <a:srgbClr val="1E9ED1">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3954796" y="899902"/>
            <a:ext cx="1889744" cy="368300"/>
          </a:xfrm>
          <a:prstGeom prst="rect">
            <a:avLst/>
          </a:prstGeom>
          <a:noFill/>
        </p:spPr>
        <p:txBody>
          <a:bodyPr wrap="square">
            <a:spAutoFit/>
          </a:bodyPr>
          <a:lstStyle/>
          <a:p>
            <a:r>
              <a:rPr lang="en-US" altLang="zh-CN" dirty="0"/>
              <a:t>1</a:t>
            </a:r>
            <a:r>
              <a:rPr lang="zh-CN" altLang="en-US" dirty="0"/>
              <a:t>、如何报警？</a:t>
            </a:r>
            <a:endParaRPr lang="zh-CN" altLang="en-US" dirty="0"/>
          </a:p>
        </p:txBody>
      </p:sp>
      <p:sp>
        <p:nvSpPr>
          <p:cNvPr id="30" name="灯片编号占位符 5"/>
          <p:cNvSpPr txBox="1"/>
          <p:nvPr/>
        </p:nvSpPr>
        <p:spPr>
          <a:xfrm>
            <a:off x="11483339" y="6424930"/>
            <a:ext cx="510539"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947DC70-7DC9-4C19-BF6D-4CA7B69A19E0}" type="slidenum">
              <a:rPr lang="zh-CN" altLang="en-US" sz="1400" smtClean="0"/>
            </a:fld>
            <a:endParaRPr lang="zh-CN" altLang="en-US" sz="1400" dirty="0"/>
          </a:p>
        </p:txBody>
      </p:sp>
      <p:sp>
        <p:nvSpPr>
          <p:cNvPr id="3" name="文本框 2"/>
          <p:cNvSpPr txBox="1"/>
          <p:nvPr/>
        </p:nvSpPr>
        <p:spPr>
          <a:xfrm>
            <a:off x="969645" y="2974769"/>
            <a:ext cx="6099810" cy="646331"/>
          </a:xfrm>
          <a:prstGeom prst="rect">
            <a:avLst/>
          </a:prstGeom>
          <a:noFill/>
        </p:spPr>
        <p:txBody>
          <a:bodyPr wrap="square">
            <a:spAutoFit/>
          </a:bodyPr>
          <a:lstStyle/>
          <a:p>
            <a:br>
              <a:rPr lang="en-US" altLang="zh-CN" dirty="0"/>
            </a:br>
            <a:endParaRPr lang="en-US" altLang="zh-CN" dirty="0"/>
          </a:p>
        </p:txBody>
      </p:sp>
      <p:sp>
        <p:nvSpPr>
          <p:cNvPr id="6" name="文本框 5"/>
          <p:cNvSpPr txBox="1"/>
          <p:nvPr/>
        </p:nvSpPr>
        <p:spPr>
          <a:xfrm>
            <a:off x="2739390" y="2970530"/>
            <a:ext cx="6041390" cy="1938020"/>
          </a:xfrm>
          <a:prstGeom prst="rect">
            <a:avLst/>
          </a:prstGeom>
          <a:noFill/>
        </p:spPr>
        <p:txBody>
          <a:bodyPr wrap="square">
            <a:spAutoFit/>
          </a:bodyPr>
          <a:lstStyle/>
          <a:p>
            <a:pPr>
              <a:lnSpc>
                <a:spcPct val="150000"/>
              </a:lnSpc>
            </a:pPr>
            <a:r>
              <a:rPr lang="zh-CN" altLang="en-US" sz="2000" dirty="0">
                <a:solidFill>
                  <a:schemeClr val="bg1"/>
                </a:solidFill>
              </a:rPr>
              <a:t>报警时要讲清楚：</a:t>
            </a:r>
            <a:br>
              <a:rPr lang="zh-CN" altLang="en-US" sz="2000" dirty="0">
                <a:solidFill>
                  <a:schemeClr val="bg1"/>
                </a:solidFill>
              </a:rPr>
            </a:br>
            <a:r>
              <a:rPr lang="en-US" altLang="zh-CN" sz="2000" dirty="0">
                <a:solidFill>
                  <a:schemeClr val="bg1"/>
                </a:solidFill>
                <a:latin typeface="汉仪旗黑-55简" panose="00020600040101010101" pitchFamily="18" charset="-122"/>
                <a:ea typeface="汉仪旗黑-55简" panose="00020600040101010101" pitchFamily="18" charset="-122"/>
              </a:rPr>
              <a:t>1</a:t>
            </a:r>
            <a:r>
              <a:rPr lang="zh-CN" altLang="en-US" sz="2000" dirty="0">
                <a:solidFill>
                  <a:schemeClr val="bg1"/>
                </a:solidFill>
                <a:latin typeface="汉仪旗黑-55简" panose="00020600040101010101" pitchFamily="18" charset="-122"/>
                <a:ea typeface="汉仪旗黑-55简" panose="00020600040101010101" pitchFamily="18" charset="-122"/>
              </a:rPr>
              <a:t>、详细地址</a:t>
            </a:r>
            <a:br>
              <a:rPr lang="zh-CN" altLang="en-US" sz="2000" dirty="0">
                <a:solidFill>
                  <a:schemeClr val="bg1"/>
                </a:solidFill>
                <a:latin typeface="汉仪旗黑-55简" panose="00020600040101010101" pitchFamily="18" charset="-122"/>
                <a:ea typeface="汉仪旗黑-55简" panose="00020600040101010101" pitchFamily="18" charset="-122"/>
              </a:rPr>
            </a:br>
            <a:r>
              <a:rPr lang="en-US" altLang="zh-CN" sz="2000" dirty="0">
                <a:solidFill>
                  <a:schemeClr val="bg1"/>
                </a:solidFill>
                <a:latin typeface="汉仪旗黑-55简" panose="00020600040101010101" pitchFamily="18" charset="-122"/>
                <a:ea typeface="汉仪旗黑-55简" panose="00020600040101010101" pitchFamily="18" charset="-122"/>
              </a:rPr>
              <a:t>2</a:t>
            </a:r>
            <a:r>
              <a:rPr lang="zh-CN" altLang="en-US" sz="2000" dirty="0">
                <a:solidFill>
                  <a:schemeClr val="bg1"/>
                </a:solidFill>
                <a:latin typeface="汉仪旗黑-55简" panose="00020600040101010101" pitchFamily="18" charset="-122"/>
                <a:ea typeface="汉仪旗黑-55简" panose="00020600040101010101" pitchFamily="18" charset="-122"/>
              </a:rPr>
              <a:t>、起火部位、着火物质、火势大小、被困的</a:t>
            </a:r>
            <a:r>
              <a:rPr lang="zh-CN" altLang="en-US" sz="2000" dirty="0">
                <a:solidFill>
                  <a:schemeClr val="bg1"/>
                </a:solidFill>
                <a:latin typeface="汉仪旗黑-55简" panose="00020600040101010101" pitchFamily="18" charset="-122"/>
                <a:ea typeface="汉仪旗黑-55简" panose="00020600040101010101" pitchFamily="18" charset="-122"/>
              </a:rPr>
              <a:t>情况</a:t>
            </a:r>
            <a:br>
              <a:rPr lang="zh-CN" altLang="en-US" sz="2000" dirty="0">
                <a:solidFill>
                  <a:schemeClr val="bg1"/>
                </a:solidFill>
                <a:latin typeface="汉仪旗黑-55简" panose="00020600040101010101" pitchFamily="18" charset="-122"/>
                <a:ea typeface="汉仪旗黑-55简" panose="00020600040101010101" pitchFamily="18" charset="-122"/>
              </a:rPr>
            </a:br>
            <a:r>
              <a:rPr lang="en-US" altLang="zh-CN" sz="2000" dirty="0">
                <a:solidFill>
                  <a:schemeClr val="bg1"/>
                </a:solidFill>
                <a:latin typeface="汉仪旗黑-55简" panose="00020600040101010101" pitchFamily="18" charset="-122"/>
                <a:ea typeface="汉仪旗黑-55简" panose="00020600040101010101" pitchFamily="18" charset="-122"/>
              </a:rPr>
              <a:t>3</a:t>
            </a:r>
            <a:r>
              <a:rPr lang="zh-CN" altLang="en-US" sz="2000" dirty="0">
                <a:solidFill>
                  <a:schemeClr val="bg1"/>
                </a:solidFill>
                <a:latin typeface="汉仪旗黑-55简" panose="00020600040101010101" pitchFamily="18" charset="-122"/>
                <a:ea typeface="汉仪旗黑-55简" panose="00020600040101010101" pitchFamily="18" charset="-122"/>
              </a:rPr>
              <a:t>、报警人姓名及电话号码</a:t>
            </a:r>
            <a:endParaRPr lang="zh-CN" altLang="en-US" sz="2000" dirty="0">
              <a:solidFill>
                <a:schemeClr val="bg1"/>
              </a:solidFill>
              <a:latin typeface="汉仪旗黑-55简" panose="00020600040101010101" pitchFamily="18" charset="-122"/>
              <a:ea typeface="汉仪旗黑-55简" panose="00020600040101010101" pitchFamily="18" charset="-122"/>
            </a:endParaRPr>
          </a:p>
        </p:txBody>
      </p:sp>
      <p:sp>
        <p:nvSpPr>
          <p:cNvPr id="17" name="文本框 16"/>
          <p:cNvSpPr txBox="1"/>
          <p:nvPr/>
        </p:nvSpPr>
        <p:spPr>
          <a:xfrm>
            <a:off x="1734820" y="1558925"/>
            <a:ext cx="3336290" cy="979170"/>
          </a:xfrm>
          <a:prstGeom prst="rect">
            <a:avLst/>
          </a:prstGeom>
          <a:noFill/>
        </p:spPr>
        <p:txBody>
          <a:bodyPr wrap="square">
            <a:noAutofit/>
          </a:bodyPr>
          <a:lstStyle/>
          <a:p>
            <a:pPr algn="ctr"/>
            <a:r>
              <a:rPr lang="zh-CN" altLang="en-US" dirty="0">
                <a:solidFill>
                  <a:srgbClr val="1E9ED1"/>
                </a:solidFill>
              </a:rPr>
              <a:t>发现火灾迅速拨打火警电话</a:t>
            </a:r>
            <a:endParaRPr lang="en-US" altLang="zh-CN" dirty="0">
              <a:solidFill>
                <a:srgbClr val="1E9ED1"/>
              </a:solidFill>
            </a:endParaRPr>
          </a:p>
          <a:p>
            <a:pPr algn="ctr"/>
            <a:r>
              <a:rPr lang="en-US" altLang="zh-CN" sz="5400" b="1" dirty="0">
                <a:solidFill>
                  <a:srgbClr val="1E9ED1"/>
                </a:solidFill>
                <a:latin typeface="+mn-ea"/>
              </a:rPr>
              <a:t>119</a:t>
            </a:r>
            <a:endParaRPr lang="zh-CN" altLang="en-US" sz="5400" b="1" dirty="0">
              <a:solidFill>
                <a:srgbClr val="1E9ED1"/>
              </a:solidFill>
              <a:latin typeface="+mn-ea"/>
            </a:endParaRPr>
          </a:p>
        </p:txBody>
      </p:sp>
      <p:sp>
        <p:nvSpPr>
          <p:cNvPr id="27" name="文本框 26"/>
          <p:cNvSpPr txBox="1"/>
          <p:nvPr/>
        </p:nvSpPr>
        <p:spPr>
          <a:xfrm>
            <a:off x="6004560" y="1558925"/>
            <a:ext cx="4587240" cy="979170"/>
          </a:xfrm>
          <a:prstGeom prst="rect">
            <a:avLst/>
          </a:prstGeom>
          <a:noFill/>
        </p:spPr>
        <p:txBody>
          <a:bodyPr wrap="square">
            <a:noAutofit/>
          </a:bodyPr>
          <a:lstStyle/>
          <a:p>
            <a:pPr algn="ctr"/>
            <a:r>
              <a:rPr lang="zh-CN" altLang="en-US" dirty="0">
                <a:solidFill>
                  <a:srgbClr val="EE6D55"/>
                </a:solidFill>
              </a:rPr>
              <a:t>如发现有人受伤或窒息，拨打急救电话</a:t>
            </a:r>
            <a:endParaRPr lang="en-US" altLang="zh-CN" dirty="0">
              <a:solidFill>
                <a:srgbClr val="EE6D55"/>
              </a:solidFill>
            </a:endParaRPr>
          </a:p>
          <a:p>
            <a:pPr algn="ctr"/>
            <a:r>
              <a:rPr lang="en-US" altLang="zh-CN" sz="5400" b="1" dirty="0">
                <a:solidFill>
                  <a:srgbClr val="EE6D55"/>
                </a:solidFill>
                <a:latin typeface="+mn-ea"/>
              </a:rPr>
              <a:t>120</a:t>
            </a:r>
            <a:endParaRPr lang="zh-CN" altLang="en-US" sz="5400" b="1" dirty="0">
              <a:solidFill>
                <a:srgbClr val="EE6D55"/>
              </a:solidFill>
              <a:latin typeface="+mn-ea"/>
            </a:endParaRPr>
          </a:p>
        </p:txBody>
      </p:sp>
      <p:sp>
        <p:nvSpPr>
          <p:cNvPr id="33" name="矩形 32"/>
          <p:cNvSpPr/>
          <p:nvPr/>
        </p:nvSpPr>
        <p:spPr>
          <a:xfrm>
            <a:off x="2287905" y="5214430"/>
            <a:ext cx="6886575" cy="988250"/>
          </a:xfrm>
          <a:prstGeom prst="rect">
            <a:avLst/>
          </a:prstGeom>
          <a:solidFill>
            <a:srgbClr val="EE6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2681287" y="5374754"/>
            <a:ext cx="6099810" cy="707886"/>
          </a:xfrm>
          <a:prstGeom prst="rect">
            <a:avLst/>
          </a:prstGeom>
          <a:noFill/>
        </p:spPr>
        <p:txBody>
          <a:bodyPr wrap="square">
            <a:spAutoFit/>
          </a:bodyPr>
          <a:lstStyle/>
          <a:p>
            <a:r>
              <a:rPr lang="zh-CN" altLang="en-US" sz="2000" dirty="0">
                <a:solidFill>
                  <a:schemeClr val="bg1"/>
                </a:solidFill>
              </a:rPr>
              <a:t>报警后派专人到路口迎接消防车，并维持路口到起火点的道路畅通</a:t>
            </a:r>
            <a:endParaRPr lang="zh-CN" altLang="en-US" sz="20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a:blip r:embed="rId1"/>
          <a:stretch>
            <a:fillRect/>
          </a:stretch>
        </p:blipFill>
        <p:spPr>
          <a:xfrm>
            <a:off x="9327951" y="4614428"/>
            <a:ext cx="2514206" cy="1676137"/>
          </a:xfrm>
          <a:prstGeom prst="rect">
            <a:avLst/>
          </a:prstGeom>
        </p:spPr>
      </p:pic>
      <p:sp>
        <p:nvSpPr>
          <p:cNvPr id="14" name="文本框 13"/>
          <p:cNvSpPr txBox="1"/>
          <p:nvPr/>
        </p:nvSpPr>
        <p:spPr>
          <a:xfrm>
            <a:off x="1030290" y="864618"/>
            <a:ext cx="3257692" cy="523220"/>
          </a:xfrm>
          <a:prstGeom prst="rect">
            <a:avLst/>
          </a:prstGeom>
          <a:noFill/>
        </p:spPr>
        <p:txBody>
          <a:bodyPr wrap="square">
            <a:spAutoFit/>
          </a:bodyPr>
          <a:lstStyle/>
          <a:p>
            <a:r>
              <a:rPr lang="zh-CN" altLang="en-US" sz="2800" dirty="0">
                <a:solidFill>
                  <a:srgbClr val="1E9ED1"/>
                </a:solidFill>
              </a:rPr>
              <a:t>火灾时怎么办</a:t>
            </a:r>
            <a:endParaRPr lang="zh-CN" altLang="en-US" sz="2800" dirty="0">
              <a:solidFill>
                <a:srgbClr val="1E9ED1"/>
              </a:solidFill>
            </a:endParaRPr>
          </a:p>
        </p:txBody>
      </p:sp>
      <p:sp>
        <p:nvSpPr>
          <p:cNvPr id="15" name="文本框 14"/>
          <p:cNvSpPr txBox="1"/>
          <p:nvPr/>
        </p:nvSpPr>
        <p:spPr>
          <a:xfrm>
            <a:off x="102034" y="809200"/>
            <a:ext cx="659965" cy="523220"/>
          </a:xfrm>
          <a:prstGeom prst="rect">
            <a:avLst/>
          </a:prstGeom>
          <a:noFill/>
        </p:spPr>
        <p:txBody>
          <a:bodyPr wrap="square">
            <a:spAutoFit/>
          </a:bodyPr>
          <a:lstStyle/>
          <a:p>
            <a:pPr algn="ctr"/>
            <a:r>
              <a:rPr lang="en-US" altLang="zh-CN" sz="2800" dirty="0">
                <a:solidFill>
                  <a:schemeClr val="bg1"/>
                </a:solidFill>
              </a:rPr>
              <a:t>03</a:t>
            </a:r>
            <a:endParaRPr lang="zh-CN" altLang="en-US" sz="2800" dirty="0">
              <a:solidFill>
                <a:schemeClr val="bg1"/>
              </a:solidFill>
            </a:endParaRPr>
          </a:p>
        </p:txBody>
      </p:sp>
      <p:sp>
        <p:nvSpPr>
          <p:cNvPr id="24" name="平行四边形 23"/>
          <p:cNvSpPr/>
          <p:nvPr/>
        </p:nvSpPr>
        <p:spPr>
          <a:xfrm>
            <a:off x="3526898" y="809200"/>
            <a:ext cx="2477662" cy="523220"/>
          </a:xfrm>
          <a:prstGeom prst="parallelogram">
            <a:avLst>
              <a:gd name="adj" fmla="val 38328"/>
            </a:avLst>
          </a:prstGeom>
          <a:solidFill>
            <a:srgbClr val="1E9ED1">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3954796" y="909427"/>
            <a:ext cx="1889744" cy="368300"/>
          </a:xfrm>
          <a:prstGeom prst="rect">
            <a:avLst/>
          </a:prstGeom>
          <a:noFill/>
        </p:spPr>
        <p:txBody>
          <a:bodyPr wrap="square">
            <a:spAutoFit/>
          </a:bodyPr>
          <a:lstStyle/>
          <a:p>
            <a:r>
              <a:rPr lang="en-US" altLang="zh-CN" dirty="0"/>
              <a:t>2</a:t>
            </a:r>
            <a:r>
              <a:rPr lang="zh-CN" altLang="en-US" dirty="0"/>
              <a:t>、如何灭火？</a:t>
            </a:r>
            <a:endParaRPr lang="zh-CN" altLang="en-US" dirty="0"/>
          </a:p>
        </p:txBody>
      </p:sp>
      <p:sp>
        <p:nvSpPr>
          <p:cNvPr id="30" name="灯片编号占位符 5"/>
          <p:cNvSpPr txBox="1"/>
          <p:nvPr/>
        </p:nvSpPr>
        <p:spPr>
          <a:xfrm>
            <a:off x="11483339" y="6424930"/>
            <a:ext cx="510539"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947DC70-7DC9-4C19-BF6D-4CA7B69A19E0}" type="slidenum">
              <a:rPr lang="zh-CN" altLang="en-US" sz="1400" smtClean="0"/>
            </a:fld>
            <a:endParaRPr lang="zh-CN" altLang="en-US" sz="1400" dirty="0"/>
          </a:p>
        </p:txBody>
      </p:sp>
      <p:grpSp>
        <p:nvGrpSpPr>
          <p:cNvPr id="27" name="组合 26"/>
          <p:cNvGrpSpPr/>
          <p:nvPr/>
        </p:nvGrpSpPr>
        <p:grpSpPr>
          <a:xfrm>
            <a:off x="4350385" y="2366010"/>
            <a:ext cx="3437255" cy="3492500"/>
            <a:chOff x="4350162" y="1698560"/>
            <a:chExt cx="3625042" cy="3623923"/>
          </a:xfrm>
        </p:grpSpPr>
        <p:grpSp>
          <p:nvGrpSpPr>
            <p:cNvPr id="13" name="Group 4"/>
            <p:cNvGrpSpPr>
              <a:grpSpLocks noChangeAspect="1"/>
            </p:cNvGrpSpPr>
            <p:nvPr/>
          </p:nvGrpSpPr>
          <p:grpSpPr bwMode="auto">
            <a:xfrm rot="2606619">
              <a:off x="4350162" y="1698560"/>
              <a:ext cx="3625042" cy="3623923"/>
              <a:chOff x="2221" y="542"/>
              <a:chExt cx="3238" cy="3237"/>
            </a:xfrm>
          </p:grpSpPr>
          <p:sp>
            <p:nvSpPr>
              <p:cNvPr id="16" name="Freeform 5"/>
              <p:cNvSpPr/>
              <p:nvPr/>
            </p:nvSpPr>
            <p:spPr bwMode="auto">
              <a:xfrm>
                <a:off x="3840" y="542"/>
                <a:ext cx="1619" cy="1618"/>
              </a:xfrm>
              <a:custGeom>
                <a:avLst/>
                <a:gdLst>
                  <a:gd name="T0" fmla="*/ 0 w 6745"/>
                  <a:gd name="T1" fmla="*/ 0 h 6744"/>
                  <a:gd name="T2" fmla="*/ 6745 w 6745"/>
                  <a:gd name="T3" fmla="*/ 6744 h 6744"/>
                  <a:gd name="T4" fmla="*/ 3508 w 6745"/>
                  <a:gd name="T5" fmla="*/ 6744 h 6744"/>
                  <a:gd name="T6" fmla="*/ 0 w 6745"/>
                  <a:gd name="T7" fmla="*/ 3237 h 6744"/>
                  <a:gd name="T8" fmla="*/ 0 w 6745"/>
                  <a:gd name="T9" fmla="*/ 0 h 6744"/>
                </a:gdLst>
                <a:ahLst/>
                <a:cxnLst>
                  <a:cxn ang="0">
                    <a:pos x="T0" y="T1"/>
                  </a:cxn>
                  <a:cxn ang="0">
                    <a:pos x="T2" y="T3"/>
                  </a:cxn>
                  <a:cxn ang="0">
                    <a:pos x="T4" y="T5"/>
                  </a:cxn>
                  <a:cxn ang="0">
                    <a:pos x="T6" y="T7"/>
                  </a:cxn>
                  <a:cxn ang="0">
                    <a:pos x="T8" y="T9"/>
                  </a:cxn>
                </a:cxnLst>
                <a:rect l="0" t="0" r="r" b="b"/>
                <a:pathLst>
                  <a:path w="6745" h="6744">
                    <a:moveTo>
                      <a:pt x="0" y="0"/>
                    </a:moveTo>
                    <a:cubicBezTo>
                      <a:pt x="3725" y="0"/>
                      <a:pt x="6745" y="3020"/>
                      <a:pt x="6745" y="6744"/>
                    </a:cubicBezTo>
                    <a:lnTo>
                      <a:pt x="3508" y="6744"/>
                    </a:lnTo>
                    <a:cubicBezTo>
                      <a:pt x="3508" y="4808"/>
                      <a:pt x="1937" y="3237"/>
                      <a:pt x="0" y="3237"/>
                    </a:cubicBezTo>
                    <a:lnTo>
                      <a:pt x="0" y="0"/>
                    </a:lnTo>
                    <a:close/>
                  </a:path>
                </a:pathLst>
              </a:custGeom>
              <a:solidFill>
                <a:srgbClr val="1E3056"/>
              </a:solidFill>
              <a:ln w="0">
                <a:solidFill>
                  <a:srgbClr val="000000"/>
                </a:solidFill>
                <a:prstDash val="solid"/>
                <a:round/>
              </a:ln>
            </p:spPr>
            <p:txBody>
              <a:bodyPr vert="horz" wrap="square" lIns="91440" tIns="45720" rIns="91440" bIns="45720" numCol="1" anchor="t" anchorCtr="0" compatLnSpc="1"/>
              <a:lstStyle/>
              <a:p>
                <a:endParaRPr lang="zh-CN" altLang="en-US" sz="1600"/>
              </a:p>
            </p:txBody>
          </p:sp>
          <p:sp>
            <p:nvSpPr>
              <p:cNvPr id="17" name="Freeform 6"/>
              <p:cNvSpPr/>
              <p:nvPr/>
            </p:nvSpPr>
            <p:spPr bwMode="auto">
              <a:xfrm>
                <a:off x="3840" y="542"/>
                <a:ext cx="1619" cy="1618"/>
              </a:xfrm>
              <a:custGeom>
                <a:avLst/>
                <a:gdLst>
                  <a:gd name="T0" fmla="*/ 0 w 6745"/>
                  <a:gd name="T1" fmla="*/ 0 h 6744"/>
                  <a:gd name="T2" fmla="*/ 6745 w 6745"/>
                  <a:gd name="T3" fmla="*/ 6744 h 6744"/>
                  <a:gd name="T4" fmla="*/ 3508 w 6745"/>
                  <a:gd name="T5" fmla="*/ 6744 h 6744"/>
                  <a:gd name="T6" fmla="*/ 0 w 6745"/>
                  <a:gd name="T7" fmla="*/ 3237 h 6744"/>
                  <a:gd name="T8" fmla="*/ 0 w 6745"/>
                  <a:gd name="T9" fmla="*/ 0 h 6744"/>
                </a:gdLst>
                <a:ahLst/>
                <a:cxnLst>
                  <a:cxn ang="0">
                    <a:pos x="T0" y="T1"/>
                  </a:cxn>
                  <a:cxn ang="0">
                    <a:pos x="T2" y="T3"/>
                  </a:cxn>
                  <a:cxn ang="0">
                    <a:pos x="T4" y="T5"/>
                  </a:cxn>
                  <a:cxn ang="0">
                    <a:pos x="T6" y="T7"/>
                  </a:cxn>
                  <a:cxn ang="0">
                    <a:pos x="T8" y="T9"/>
                  </a:cxn>
                </a:cxnLst>
                <a:rect l="0" t="0" r="r" b="b"/>
                <a:pathLst>
                  <a:path w="6745" h="6744">
                    <a:moveTo>
                      <a:pt x="0" y="0"/>
                    </a:moveTo>
                    <a:cubicBezTo>
                      <a:pt x="3725" y="0"/>
                      <a:pt x="6745" y="3020"/>
                      <a:pt x="6745" y="6744"/>
                    </a:cubicBezTo>
                    <a:lnTo>
                      <a:pt x="3508" y="6744"/>
                    </a:lnTo>
                    <a:cubicBezTo>
                      <a:pt x="3508" y="4808"/>
                      <a:pt x="1937" y="3237"/>
                      <a:pt x="0" y="3237"/>
                    </a:cubicBezTo>
                    <a:lnTo>
                      <a:pt x="0" y="0"/>
                    </a:lnTo>
                    <a:close/>
                  </a:path>
                </a:pathLst>
              </a:custGeom>
              <a:noFill/>
              <a:ln w="19050" cap="flat">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600"/>
              </a:p>
            </p:txBody>
          </p:sp>
          <p:sp>
            <p:nvSpPr>
              <p:cNvPr id="18" name="Freeform 7"/>
              <p:cNvSpPr/>
              <p:nvPr/>
            </p:nvSpPr>
            <p:spPr bwMode="auto">
              <a:xfrm>
                <a:off x="3840" y="2160"/>
                <a:ext cx="1619" cy="1619"/>
              </a:xfrm>
              <a:custGeom>
                <a:avLst/>
                <a:gdLst>
                  <a:gd name="T0" fmla="*/ 6745 w 6745"/>
                  <a:gd name="T1" fmla="*/ 0 h 6745"/>
                  <a:gd name="T2" fmla="*/ 0 w 6745"/>
                  <a:gd name="T3" fmla="*/ 6745 h 6745"/>
                  <a:gd name="T4" fmla="*/ 0 w 6745"/>
                  <a:gd name="T5" fmla="*/ 3508 h 6745"/>
                  <a:gd name="T6" fmla="*/ 3508 w 6745"/>
                  <a:gd name="T7" fmla="*/ 0 h 6745"/>
                  <a:gd name="T8" fmla="*/ 6745 w 6745"/>
                  <a:gd name="T9" fmla="*/ 0 h 6745"/>
                </a:gdLst>
                <a:ahLst/>
                <a:cxnLst>
                  <a:cxn ang="0">
                    <a:pos x="T0" y="T1"/>
                  </a:cxn>
                  <a:cxn ang="0">
                    <a:pos x="T2" y="T3"/>
                  </a:cxn>
                  <a:cxn ang="0">
                    <a:pos x="T4" y="T5"/>
                  </a:cxn>
                  <a:cxn ang="0">
                    <a:pos x="T6" y="T7"/>
                  </a:cxn>
                  <a:cxn ang="0">
                    <a:pos x="T8" y="T9"/>
                  </a:cxn>
                </a:cxnLst>
                <a:rect l="0" t="0" r="r" b="b"/>
                <a:pathLst>
                  <a:path w="6745" h="6745">
                    <a:moveTo>
                      <a:pt x="6745" y="0"/>
                    </a:moveTo>
                    <a:cubicBezTo>
                      <a:pt x="6745" y="3725"/>
                      <a:pt x="3725" y="6745"/>
                      <a:pt x="0" y="6745"/>
                    </a:cubicBezTo>
                    <a:lnTo>
                      <a:pt x="0" y="3508"/>
                    </a:lnTo>
                    <a:cubicBezTo>
                      <a:pt x="1937" y="3508"/>
                      <a:pt x="3508" y="1937"/>
                      <a:pt x="3508" y="0"/>
                    </a:cubicBezTo>
                    <a:lnTo>
                      <a:pt x="6745" y="0"/>
                    </a:lnTo>
                    <a:close/>
                  </a:path>
                </a:pathLst>
              </a:custGeom>
              <a:solidFill>
                <a:srgbClr val="FFC05C"/>
              </a:solidFill>
              <a:ln w="0">
                <a:solidFill>
                  <a:srgbClr val="000000"/>
                </a:solidFill>
                <a:prstDash val="solid"/>
                <a:round/>
              </a:ln>
            </p:spPr>
            <p:txBody>
              <a:bodyPr vert="horz" wrap="square" lIns="91440" tIns="45720" rIns="91440" bIns="45720" numCol="1" anchor="t" anchorCtr="0" compatLnSpc="1"/>
              <a:lstStyle/>
              <a:p>
                <a:endParaRPr lang="zh-CN" altLang="en-US" sz="1600"/>
              </a:p>
            </p:txBody>
          </p:sp>
          <p:sp>
            <p:nvSpPr>
              <p:cNvPr id="19" name="Freeform 8"/>
              <p:cNvSpPr/>
              <p:nvPr/>
            </p:nvSpPr>
            <p:spPr bwMode="auto">
              <a:xfrm>
                <a:off x="3840" y="2160"/>
                <a:ext cx="1619" cy="1619"/>
              </a:xfrm>
              <a:custGeom>
                <a:avLst/>
                <a:gdLst>
                  <a:gd name="T0" fmla="*/ 6745 w 6745"/>
                  <a:gd name="T1" fmla="*/ 0 h 6745"/>
                  <a:gd name="T2" fmla="*/ 0 w 6745"/>
                  <a:gd name="T3" fmla="*/ 6745 h 6745"/>
                  <a:gd name="T4" fmla="*/ 0 w 6745"/>
                  <a:gd name="T5" fmla="*/ 3508 h 6745"/>
                  <a:gd name="T6" fmla="*/ 3508 w 6745"/>
                  <a:gd name="T7" fmla="*/ 0 h 6745"/>
                  <a:gd name="T8" fmla="*/ 6745 w 6745"/>
                  <a:gd name="T9" fmla="*/ 0 h 6745"/>
                </a:gdLst>
                <a:ahLst/>
                <a:cxnLst>
                  <a:cxn ang="0">
                    <a:pos x="T0" y="T1"/>
                  </a:cxn>
                  <a:cxn ang="0">
                    <a:pos x="T2" y="T3"/>
                  </a:cxn>
                  <a:cxn ang="0">
                    <a:pos x="T4" y="T5"/>
                  </a:cxn>
                  <a:cxn ang="0">
                    <a:pos x="T6" y="T7"/>
                  </a:cxn>
                  <a:cxn ang="0">
                    <a:pos x="T8" y="T9"/>
                  </a:cxn>
                </a:cxnLst>
                <a:rect l="0" t="0" r="r" b="b"/>
                <a:pathLst>
                  <a:path w="6745" h="6745">
                    <a:moveTo>
                      <a:pt x="6745" y="0"/>
                    </a:moveTo>
                    <a:cubicBezTo>
                      <a:pt x="6745" y="3725"/>
                      <a:pt x="3725" y="6745"/>
                      <a:pt x="0" y="6745"/>
                    </a:cubicBezTo>
                    <a:lnTo>
                      <a:pt x="0" y="3508"/>
                    </a:lnTo>
                    <a:cubicBezTo>
                      <a:pt x="1937" y="3508"/>
                      <a:pt x="3508" y="1937"/>
                      <a:pt x="3508" y="0"/>
                    </a:cubicBezTo>
                    <a:lnTo>
                      <a:pt x="6745" y="0"/>
                    </a:lnTo>
                    <a:close/>
                  </a:path>
                </a:pathLst>
              </a:custGeom>
              <a:noFill/>
              <a:ln w="19050" cap="flat">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600"/>
              </a:p>
            </p:txBody>
          </p:sp>
          <p:sp>
            <p:nvSpPr>
              <p:cNvPr id="20" name="Freeform 9"/>
              <p:cNvSpPr/>
              <p:nvPr/>
            </p:nvSpPr>
            <p:spPr bwMode="auto">
              <a:xfrm>
                <a:off x="2221" y="2160"/>
                <a:ext cx="1619" cy="1619"/>
              </a:xfrm>
              <a:custGeom>
                <a:avLst/>
                <a:gdLst>
                  <a:gd name="T0" fmla="*/ 13488 w 13488"/>
                  <a:gd name="T1" fmla="*/ 13489 h 13489"/>
                  <a:gd name="T2" fmla="*/ 0 w 13488"/>
                  <a:gd name="T3" fmla="*/ 0 h 13489"/>
                  <a:gd name="T4" fmla="*/ 6474 w 13488"/>
                  <a:gd name="T5" fmla="*/ 0 h 13489"/>
                  <a:gd name="T6" fmla="*/ 13488 w 13488"/>
                  <a:gd name="T7" fmla="*/ 7015 h 13489"/>
                  <a:gd name="T8" fmla="*/ 13488 w 13488"/>
                  <a:gd name="T9" fmla="*/ 13489 h 13489"/>
                </a:gdLst>
                <a:ahLst/>
                <a:cxnLst>
                  <a:cxn ang="0">
                    <a:pos x="T0" y="T1"/>
                  </a:cxn>
                  <a:cxn ang="0">
                    <a:pos x="T2" y="T3"/>
                  </a:cxn>
                  <a:cxn ang="0">
                    <a:pos x="T4" y="T5"/>
                  </a:cxn>
                  <a:cxn ang="0">
                    <a:pos x="T6" y="T7"/>
                  </a:cxn>
                  <a:cxn ang="0">
                    <a:pos x="T8" y="T9"/>
                  </a:cxn>
                </a:cxnLst>
                <a:rect l="0" t="0" r="r" b="b"/>
                <a:pathLst>
                  <a:path w="13488" h="13489">
                    <a:moveTo>
                      <a:pt x="13488" y="13489"/>
                    </a:moveTo>
                    <a:cubicBezTo>
                      <a:pt x="6039" y="13489"/>
                      <a:pt x="0" y="7450"/>
                      <a:pt x="0" y="0"/>
                    </a:cubicBezTo>
                    <a:lnTo>
                      <a:pt x="6474" y="0"/>
                    </a:lnTo>
                    <a:cubicBezTo>
                      <a:pt x="6474" y="3874"/>
                      <a:pt x="9615" y="7015"/>
                      <a:pt x="13488" y="7015"/>
                    </a:cubicBezTo>
                    <a:lnTo>
                      <a:pt x="13488" y="13489"/>
                    </a:lnTo>
                    <a:close/>
                  </a:path>
                </a:pathLst>
              </a:custGeom>
              <a:solidFill>
                <a:srgbClr val="EE6D55"/>
              </a:solidFill>
              <a:ln w="0">
                <a:solidFill>
                  <a:srgbClr val="000000"/>
                </a:solidFill>
                <a:prstDash val="solid"/>
                <a:round/>
              </a:ln>
            </p:spPr>
            <p:txBody>
              <a:bodyPr vert="horz" wrap="square" lIns="91440" tIns="45720" rIns="91440" bIns="45720" numCol="1" anchor="t" anchorCtr="0" compatLnSpc="1"/>
              <a:lstStyle/>
              <a:p>
                <a:endParaRPr lang="zh-CN" altLang="en-US" sz="1600"/>
              </a:p>
            </p:txBody>
          </p:sp>
          <p:sp>
            <p:nvSpPr>
              <p:cNvPr id="21" name="Freeform 10"/>
              <p:cNvSpPr/>
              <p:nvPr/>
            </p:nvSpPr>
            <p:spPr bwMode="auto">
              <a:xfrm>
                <a:off x="2221" y="2160"/>
                <a:ext cx="1619" cy="1619"/>
              </a:xfrm>
              <a:custGeom>
                <a:avLst/>
                <a:gdLst>
                  <a:gd name="T0" fmla="*/ 13488 w 13488"/>
                  <a:gd name="T1" fmla="*/ 13489 h 13489"/>
                  <a:gd name="T2" fmla="*/ 0 w 13488"/>
                  <a:gd name="T3" fmla="*/ 0 h 13489"/>
                  <a:gd name="T4" fmla="*/ 6474 w 13488"/>
                  <a:gd name="T5" fmla="*/ 0 h 13489"/>
                  <a:gd name="T6" fmla="*/ 13488 w 13488"/>
                  <a:gd name="T7" fmla="*/ 7015 h 13489"/>
                  <a:gd name="T8" fmla="*/ 13488 w 13488"/>
                  <a:gd name="T9" fmla="*/ 13489 h 13489"/>
                </a:gdLst>
                <a:ahLst/>
                <a:cxnLst>
                  <a:cxn ang="0">
                    <a:pos x="T0" y="T1"/>
                  </a:cxn>
                  <a:cxn ang="0">
                    <a:pos x="T2" y="T3"/>
                  </a:cxn>
                  <a:cxn ang="0">
                    <a:pos x="T4" y="T5"/>
                  </a:cxn>
                  <a:cxn ang="0">
                    <a:pos x="T6" y="T7"/>
                  </a:cxn>
                  <a:cxn ang="0">
                    <a:pos x="T8" y="T9"/>
                  </a:cxn>
                </a:cxnLst>
                <a:rect l="0" t="0" r="r" b="b"/>
                <a:pathLst>
                  <a:path w="13488" h="13489">
                    <a:moveTo>
                      <a:pt x="13488" y="13489"/>
                    </a:moveTo>
                    <a:cubicBezTo>
                      <a:pt x="6039" y="13489"/>
                      <a:pt x="0" y="7450"/>
                      <a:pt x="0" y="0"/>
                    </a:cubicBezTo>
                    <a:lnTo>
                      <a:pt x="6474" y="0"/>
                    </a:lnTo>
                    <a:cubicBezTo>
                      <a:pt x="6474" y="3874"/>
                      <a:pt x="9615" y="7015"/>
                      <a:pt x="13488" y="7015"/>
                    </a:cubicBezTo>
                    <a:lnTo>
                      <a:pt x="13488" y="13489"/>
                    </a:lnTo>
                    <a:close/>
                  </a:path>
                </a:pathLst>
              </a:custGeom>
              <a:noFill/>
              <a:ln w="19050" cap="flat">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600"/>
              </a:p>
            </p:txBody>
          </p:sp>
          <p:sp>
            <p:nvSpPr>
              <p:cNvPr id="22" name="Freeform 11"/>
              <p:cNvSpPr/>
              <p:nvPr/>
            </p:nvSpPr>
            <p:spPr bwMode="auto">
              <a:xfrm>
                <a:off x="2221" y="542"/>
                <a:ext cx="1619" cy="1618"/>
              </a:xfrm>
              <a:custGeom>
                <a:avLst/>
                <a:gdLst>
                  <a:gd name="T0" fmla="*/ 0 w 13488"/>
                  <a:gd name="T1" fmla="*/ 13488 h 13488"/>
                  <a:gd name="T2" fmla="*/ 13488 w 13488"/>
                  <a:gd name="T3" fmla="*/ 0 h 13488"/>
                  <a:gd name="T4" fmla="*/ 13488 w 13488"/>
                  <a:gd name="T5" fmla="*/ 6474 h 13488"/>
                  <a:gd name="T6" fmla="*/ 6474 w 13488"/>
                  <a:gd name="T7" fmla="*/ 13488 h 13488"/>
                  <a:gd name="T8" fmla="*/ 0 w 13488"/>
                  <a:gd name="T9" fmla="*/ 13488 h 13488"/>
                </a:gdLst>
                <a:ahLst/>
                <a:cxnLst>
                  <a:cxn ang="0">
                    <a:pos x="T0" y="T1"/>
                  </a:cxn>
                  <a:cxn ang="0">
                    <a:pos x="T2" y="T3"/>
                  </a:cxn>
                  <a:cxn ang="0">
                    <a:pos x="T4" y="T5"/>
                  </a:cxn>
                  <a:cxn ang="0">
                    <a:pos x="T6" y="T7"/>
                  </a:cxn>
                  <a:cxn ang="0">
                    <a:pos x="T8" y="T9"/>
                  </a:cxn>
                </a:cxnLst>
                <a:rect l="0" t="0" r="r" b="b"/>
                <a:pathLst>
                  <a:path w="13488" h="13488">
                    <a:moveTo>
                      <a:pt x="0" y="13488"/>
                    </a:moveTo>
                    <a:cubicBezTo>
                      <a:pt x="0" y="6039"/>
                      <a:pt x="6039" y="0"/>
                      <a:pt x="13488" y="0"/>
                    </a:cubicBezTo>
                    <a:lnTo>
                      <a:pt x="13488" y="6474"/>
                    </a:lnTo>
                    <a:cubicBezTo>
                      <a:pt x="9615" y="6474"/>
                      <a:pt x="6474" y="9615"/>
                      <a:pt x="6474" y="13488"/>
                    </a:cubicBezTo>
                    <a:lnTo>
                      <a:pt x="0" y="13488"/>
                    </a:lnTo>
                    <a:close/>
                  </a:path>
                </a:pathLst>
              </a:custGeom>
              <a:solidFill>
                <a:srgbClr val="1E9ED1"/>
              </a:solidFill>
              <a:ln w="0">
                <a:solidFill>
                  <a:srgbClr val="000000"/>
                </a:solidFill>
                <a:prstDash val="solid"/>
                <a:round/>
              </a:ln>
            </p:spPr>
            <p:txBody>
              <a:bodyPr vert="horz" wrap="square" lIns="91440" tIns="45720" rIns="91440" bIns="45720" numCol="1" anchor="t" anchorCtr="0" compatLnSpc="1"/>
              <a:lstStyle/>
              <a:p>
                <a:endParaRPr lang="zh-CN" altLang="en-US" sz="1600"/>
              </a:p>
            </p:txBody>
          </p:sp>
          <p:sp>
            <p:nvSpPr>
              <p:cNvPr id="23" name="Freeform 12"/>
              <p:cNvSpPr/>
              <p:nvPr/>
            </p:nvSpPr>
            <p:spPr bwMode="auto">
              <a:xfrm>
                <a:off x="2221" y="542"/>
                <a:ext cx="1619" cy="1618"/>
              </a:xfrm>
              <a:custGeom>
                <a:avLst/>
                <a:gdLst>
                  <a:gd name="T0" fmla="*/ 0 w 13488"/>
                  <a:gd name="T1" fmla="*/ 13488 h 13488"/>
                  <a:gd name="T2" fmla="*/ 13488 w 13488"/>
                  <a:gd name="T3" fmla="*/ 0 h 13488"/>
                  <a:gd name="T4" fmla="*/ 13488 w 13488"/>
                  <a:gd name="T5" fmla="*/ 6474 h 13488"/>
                  <a:gd name="T6" fmla="*/ 6474 w 13488"/>
                  <a:gd name="T7" fmla="*/ 13488 h 13488"/>
                  <a:gd name="T8" fmla="*/ 0 w 13488"/>
                  <a:gd name="T9" fmla="*/ 13488 h 13488"/>
                </a:gdLst>
                <a:ahLst/>
                <a:cxnLst>
                  <a:cxn ang="0">
                    <a:pos x="T0" y="T1"/>
                  </a:cxn>
                  <a:cxn ang="0">
                    <a:pos x="T2" y="T3"/>
                  </a:cxn>
                  <a:cxn ang="0">
                    <a:pos x="T4" y="T5"/>
                  </a:cxn>
                  <a:cxn ang="0">
                    <a:pos x="T6" y="T7"/>
                  </a:cxn>
                  <a:cxn ang="0">
                    <a:pos x="T8" y="T9"/>
                  </a:cxn>
                </a:cxnLst>
                <a:rect l="0" t="0" r="r" b="b"/>
                <a:pathLst>
                  <a:path w="13488" h="13488">
                    <a:moveTo>
                      <a:pt x="0" y="13488"/>
                    </a:moveTo>
                    <a:cubicBezTo>
                      <a:pt x="0" y="6039"/>
                      <a:pt x="6039" y="0"/>
                      <a:pt x="13488" y="0"/>
                    </a:cubicBezTo>
                    <a:lnTo>
                      <a:pt x="13488" y="6474"/>
                    </a:lnTo>
                    <a:cubicBezTo>
                      <a:pt x="9615" y="6474"/>
                      <a:pt x="6474" y="9615"/>
                      <a:pt x="6474" y="13488"/>
                    </a:cubicBezTo>
                    <a:lnTo>
                      <a:pt x="0" y="13488"/>
                    </a:lnTo>
                    <a:close/>
                  </a:path>
                </a:pathLst>
              </a:custGeom>
              <a:noFill/>
              <a:ln w="19050" cap="flat">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600"/>
              </a:p>
            </p:txBody>
          </p:sp>
        </p:grpSp>
        <p:sp>
          <p:nvSpPr>
            <p:cNvPr id="26" name="椭圆 25"/>
            <p:cNvSpPr/>
            <p:nvPr/>
          </p:nvSpPr>
          <p:spPr>
            <a:xfrm>
              <a:off x="5133404" y="2493472"/>
              <a:ext cx="2039289" cy="2039289"/>
            </a:xfrm>
            <a:prstGeom prst="ellipse">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11" name="文本框 10"/>
          <p:cNvSpPr txBox="1"/>
          <p:nvPr/>
        </p:nvSpPr>
        <p:spPr>
          <a:xfrm>
            <a:off x="5379720" y="3728085"/>
            <a:ext cx="1397635" cy="681355"/>
          </a:xfrm>
          <a:prstGeom prst="rect">
            <a:avLst/>
          </a:prstGeom>
          <a:noFill/>
        </p:spPr>
        <p:txBody>
          <a:bodyPr wrap="square">
            <a:noAutofit/>
          </a:bodyPr>
          <a:lstStyle/>
          <a:p>
            <a:pPr algn="ctr"/>
            <a:r>
              <a:rPr lang="zh-CN" altLang="en-US" sz="2000" dirty="0">
                <a:solidFill>
                  <a:srgbClr val="1E3056"/>
                </a:solidFill>
              </a:rPr>
              <a:t>灭火的</a:t>
            </a:r>
            <a:endParaRPr lang="en-US" altLang="zh-CN" sz="2000" dirty="0">
              <a:solidFill>
                <a:srgbClr val="1E3056"/>
              </a:solidFill>
            </a:endParaRPr>
          </a:p>
          <a:p>
            <a:pPr algn="ctr"/>
            <a:r>
              <a:rPr lang="zh-CN" altLang="en-US" sz="2000" dirty="0">
                <a:solidFill>
                  <a:srgbClr val="1E3056"/>
                </a:solidFill>
              </a:rPr>
              <a:t>基本原理</a:t>
            </a:r>
            <a:endParaRPr lang="zh-CN" altLang="en-US" sz="2000" dirty="0">
              <a:solidFill>
                <a:srgbClr val="1E3056"/>
              </a:solidFill>
            </a:endParaRPr>
          </a:p>
        </p:txBody>
      </p:sp>
      <p:sp>
        <p:nvSpPr>
          <p:cNvPr id="28" name="文本框 27"/>
          <p:cNvSpPr txBox="1"/>
          <p:nvPr/>
        </p:nvSpPr>
        <p:spPr>
          <a:xfrm>
            <a:off x="5391150" y="2583815"/>
            <a:ext cx="1397635" cy="355600"/>
          </a:xfrm>
          <a:prstGeom prst="rect">
            <a:avLst/>
          </a:prstGeom>
          <a:noFill/>
        </p:spPr>
        <p:txBody>
          <a:bodyPr wrap="square">
            <a:noAutofit/>
          </a:bodyPr>
          <a:lstStyle/>
          <a:p>
            <a:pPr algn="ctr"/>
            <a:r>
              <a:rPr lang="zh-CN" altLang="en-US" dirty="0">
                <a:solidFill>
                  <a:schemeClr val="bg1"/>
                </a:solidFill>
              </a:rPr>
              <a:t>冷却灭火</a:t>
            </a:r>
            <a:endParaRPr lang="zh-CN" altLang="en-US" dirty="0">
              <a:solidFill>
                <a:schemeClr val="bg1"/>
              </a:solidFill>
            </a:endParaRPr>
          </a:p>
        </p:txBody>
      </p:sp>
      <p:sp>
        <p:nvSpPr>
          <p:cNvPr id="29" name="文本框 28"/>
          <p:cNvSpPr txBox="1"/>
          <p:nvPr/>
        </p:nvSpPr>
        <p:spPr>
          <a:xfrm>
            <a:off x="5182870" y="5198110"/>
            <a:ext cx="1656080" cy="355600"/>
          </a:xfrm>
          <a:prstGeom prst="rect">
            <a:avLst/>
          </a:prstGeom>
          <a:noFill/>
        </p:spPr>
        <p:txBody>
          <a:bodyPr wrap="square">
            <a:noAutofit/>
          </a:bodyPr>
          <a:lstStyle/>
          <a:p>
            <a:pPr algn="ctr"/>
            <a:r>
              <a:rPr lang="zh-CN" altLang="en-US" dirty="0">
                <a:solidFill>
                  <a:schemeClr val="bg1"/>
                </a:solidFill>
              </a:rPr>
              <a:t>化学抑制灭火</a:t>
            </a:r>
            <a:endParaRPr lang="zh-CN" altLang="en-US" dirty="0">
              <a:solidFill>
                <a:schemeClr val="bg1"/>
              </a:solidFill>
            </a:endParaRPr>
          </a:p>
        </p:txBody>
      </p:sp>
      <p:sp>
        <p:nvSpPr>
          <p:cNvPr id="32" name="文本框 31"/>
          <p:cNvSpPr txBox="1"/>
          <p:nvPr/>
        </p:nvSpPr>
        <p:spPr>
          <a:xfrm>
            <a:off x="3339465" y="1483995"/>
            <a:ext cx="5890895" cy="884555"/>
          </a:xfrm>
          <a:prstGeom prst="rect">
            <a:avLst/>
          </a:prstGeom>
          <a:noFill/>
        </p:spPr>
        <p:txBody>
          <a:bodyPr wrap="square">
            <a:noAutofit/>
          </a:bodyPr>
          <a:lstStyle/>
          <a:p>
            <a:pPr indent="0" algn="ctr" fontAlgn="auto">
              <a:lnSpc>
                <a:spcPct val="100000"/>
              </a:lnSpc>
            </a:pPr>
            <a:r>
              <a:rPr lang="zh-CN" altLang="en-US" sz="1600" dirty="0">
                <a:latin typeface="汉仪旗黑-55简" panose="00020600040101010101" pitchFamily="18" charset="-122"/>
                <a:ea typeface="汉仪旗黑-55简" panose="00020600040101010101" pitchFamily="18" charset="-122"/>
              </a:rPr>
              <a:t>采用冷却的方式，将可燃固体物质的温度冷却到其燃点以下，或者将可燃液体物质的温度冷却到其闪点以下，燃烧反应就会终止。</a:t>
            </a:r>
            <a:r>
              <a:rPr lang="zh-CN" altLang="en-US" sz="1600" dirty="0">
                <a:solidFill>
                  <a:srgbClr val="EE6D55"/>
                </a:solidFill>
                <a:latin typeface="汉仪旗黑-55简" panose="00020600040101010101" pitchFamily="18" charset="-122"/>
                <a:ea typeface="汉仪旗黑-55简" panose="00020600040101010101" pitchFamily="18" charset="-122"/>
              </a:rPr>
              <a:t>主要灭火方式：水</a:t>
            </a:r>
            <a:endParaRPr lang="zh-CN" altLang="en-US" sz="1600" dirty="0">
              <a:solidFill>
                <a:srgbClr val="EE6D55"/>
              </a:solidFill>
              <a:latin typeface="汉仪旗黑-55简" panose="00020600040101010101" pitchFamily="18" charset="-122"/>
              <a:ea typeface="汉仪旗黑-55简" panose="00020600040101010101" pitchFamily="18" charset="-122"/>
            </a:endParaRPr>
          </a:p>
        </p:txBody>
      </p:sp>
      <p:sp>
        <p:nvSpPr>
          <p:cNvPr id="33" name="文本框 32"/>
          <p:cNvSpPr txBox="1"/>
          <p:nvPr/>
        </p:nvSpPr>
        <p:spPr>
          <a:xfrm>
            <a:off x="4303395" y="3667760"/>
            <a:ext cx="879475" cy="622300"/>
          </a:xfrm>
          <a:prstGeom prst="rect">
            <a:avLst/>
          </a:prstGeom>
          <a:noFill/>
        </p:spPr>
        <p:txBody>
          <a:bodyPr wrap="square">
            <a:noAutofit/>
          </a:bodyPr>
          <a:lstStyle/>
          <a:p>
            <a:pPr algn="ctr"/>
            <a:r>
              <a:rPr lang="zh-CN" altLang="en-US" dirty="0">
                <a:solidFill>
                  <a:schemeClr val="bg1"/>
                </a:solidFill>
              </a:rPr>
              <a:t>窒息</a:t>
            </a:r>
            <a:endParaRPr lang="en-US" altLang="zh-CN" dirty="0">
              <a:solidFill>
                <a:schemeClr val="bg1"/>
              </a:solidFill>
            </a:endParaRPr>
          </a:p>
          <a:p>
            <a:pPr algn="ctr"/>
            <a:r>
              <a:rPr lang="zh-CN" altLang="en-US" dirty="0">
                <a:solidFill>
                  <a:schemeClr val="bg1"/>
                </a:solidFill>
              </a:rPr>
              <a:t>灭火</a:t>
            </a:r>
            <a:endParaRPr lang="zh-CN" altLang="en-US" dirty="0">
              <a:solidFill>
                <a:schemeClr val="bg1"/>
              </a:solidFill>
            </a:endParaRPr>
          </a:p>
        </p:txBody>
      </p:sp>
      <p:sp>
        <p:nvSpPr>
          <p:cNvPr id="34" name="文本框 33"/>
          <p:cNvSpPr txBox="1"/>
          <p:nvPr/>
        </p:nvSpPr>
        <p:spPr>
          <a:xfrm>
            <a:off x="1255167" y="2957073"/>
            <a:ext cx="2992149" cy="1938020"/>
          </a:xfrm>
          <a:prstGeom prst="rect">
            <a:avLst/>
          </a:prstGeom>
          <a:noFill/>
        </p:spPr>
        <p:txBody>
          <a:bodyPr wrap="square">
            <a:spAutoFit/>
          </a:bodyPr>
          <a:lstStyle/>
          <a:p>
            <a:pPr>
              <a:lnSpc>
                <a:spcPct val="150000"/>
              </a:lnSpc>
            </a:pPr>
            <a:r>
              <a:rPr lang="zh-CN" altLang="en-US" sz="1600" dirty="0">
                <a:latin typeface="汉仪旗黑-55简" panose="00020600040101010101" pitchFamily="18" charset="-122"/>
                <a:ea typeface="汉仪旗黑-55简" panose="00020600040101010101" pitchFamily="18" charset="-122"/>
              </a:rPr>
              <a:t>一般碳氢化合物在氧浓度低于</a:t>
            </a:r>
            <a:r>
              <a:rPr lang="en-US" altLang="zh-CN" sz="1600" dirty="0">
                <a:latin typeface="汉仪旗黑-55简" panose="00020600040101010101" pitchFamily="18" charset="-122"/>
                <a:ea typeface="汉仪旗黑-55简" panose="00020600040101010101" pitchFamily="18" charset="-122"/>
              </a:rPr>
              <a:t>15%</a:t>
            </a:r>
            <a:r>
              <a:rPr lang="zh-CN" altLang="en-US" sz="1600" dirty="0">
                <a:latin typeface="汉仪旗黑-55简" panose="00020600040101010101" pitchFamily="18" charset="-122"/>
                <a:ea typeface="汉仪旗黑-55简" panose="00020600040101010101" pitchFamily="18" charset="-122"/>
              </a:rPr>
              <a:t>时不能维持燃烧，故可采用降低氧浓度的方式终止燃烧。</a:t>
            </a:r>
            <a:endParaRPr lang="zh-CN" altLang="en-US" sz="1600" dirty="0">
              <a:latin typeface="汉仪旗黑-55简" panose="00020600040101010101" pitchFamily="18" charset="-122"/>
              <a:ea typeface="汉仪旗黑-55简" panose="00020600040101010101" pitchFamily="18" charset="-122"/>
            </a:endParaRPr>
          </a:p>
          <a:p>
            <a:pPr>
              <a:lnSpc>
                <a:spcPct val="150000"/>
              </a:lnSpc>
            </a:pPr>
            <a:r>
              <a:rPr lang="zh-CN" altLang="en-US" sz="1600" dirty="0">
                <a:solidFill>
                  <a:srgbClr val="EE6D55"/>
                </a:solidFill>
                <a:latin typeface="汉仪旗黑-55简" panose="00020600040101010101" pitchFamily="18" charset="-122"/>
                <a:ea typeface="汉仪旗黑-55简" panose="00020600040101010101" pitchFamily="18" charset="-122"/>
              </a:rPr>
              <a:t>主要灭火方式：</a:t>
            </a:r>
            <a:r>
              <a:rPr lang="en-US" altLang="zh-CN" sz="1600" dirty="0">
                <a:solidFill>
                  <a:srgbClr val="EE6D55"/>
                </a:solidFill>
                <a:latin typeface="汉仪旗黑-55简" panose="00020600040101010101" pitchFamily="18" charset="-122"/>
                <a:ea typeface="汉仪旗黑-55简" panose="00020600040101010101" pitchFamily="18" charset="-122"/>
              </a:rPr>
              <a:t>CO2</a:t>
            </a:r>
            <a:r>
              <a:rPr lang="zh-CN" altLang="en-US" sz="1600" dirty="0">
                <a:solidFill>
                  <a:srgbClr val="EE6D55"/>
                </a:solidFill>
                <a:latin typeface="汉仪旗黑-55简" panose="00020600040101010101" pitchFamily="18" charset="-122"/>
                <a:ea typeface="汉仪旗黑-55简" panose="00020600040101010101" pitchFamily="18" charset="-122"/>
              </a:rPr>
              <a:t>、氮气、水蒸气等。</a:t>
            </a:r>
            <a:endParaRPr lang="zh-CN" altLang="en-US" sz="1600" dirty="0">
              <a:solidFill>
                <a:srgbClr val="EE6D55"/>
              </a:solidFill>
              <a:latin typeface="汉仪旗黑-55简" panose="00020600040101010101" pitchFamily="18" charset="-122"/>
              <a:ea typeface="汉仪旗黑-55简" panose="00020600040101010101" pitchFamily="18" charset="-122"/>
            </a:endParaRPr>
          </a:p>
        </p:txBody>
      </p:sp>
      <p:sp>
        <p:nvSpPr>
          <p:cNvPr id="35" name="文本框 34"/>
          <p:cNvSpPr txBox="1"/>
          <p:nvPr/>
        </p:nvSpPr>
        <p:spPr>
          <a:xfrm>
            <a:off x="7872662" y="3046150"/>
            <a:ext cx="2992149" cy="1568450"/>
          </a:xfrm>
          <a:prstGeom prst="rect">
            <a:avLst/>
          </a:prstGeom>
          <a:noFill/>
        </p:spPr>
        <p:txBody>
          <a:bodyPr wrap="square">
            <a:spAutoFit/>
          </a:bodyPr>
          <a:lstStyle/>
          <a:p>
            <a:pPr>
              <a:lnSpc>
                <a:spcPct val="150000"/>
              </a:lnSpc>
            </a:pPr>
            <a:r>
              <a:rPr lang="zh-CN" altLang="en-US" sz="1600" dirty="0">
                <a:latin typeface="汉仪旗黑-55简" panose="00020600040101010101" pitchFamily="18" charset="-122"/>
                <a:ea typeface="汉仪旗黑-55简" panose="00020600040101010101" pitchFamily="18" charset="-122"/>
              </a:rPr>
              <a:t>将可燃物与氧和热隔离开来，燃烧反应即可终止。</a:t>
            </a:r>
            <a:endParaRPr lang="zh-CN" altLang="en-US" sz="1600" dirty="0">
              <a:latin typeface="汉仪旗黑-55简" panose="00020600040101010101" pitchFamily="18" charset="-122"/>
              <a:ea typeface="汉仪旗黑-55简" panose="00020600040101010101" pitchFamily="18" charset="-122"/>
            </a:endParaRPr>
          </a:p>
          <a:p>
            <a:pPr>
              <a:lnSpc>
                <a:spcPct val="150000"/>
              </a:lnSpc>
            </a:pPr>
            <a:r>
              <a:rPr lang="zh-CN" altLang="en-US" sz="1600" dirty="0">
                <a:solidFill>
                  <a:srgbClr val="EE6D55"/>
                </a:solidFill>
                <a:latin typeface="汉仪旗黑-55简" panose="00020600040101010101" pitchFamily="18" charset="-122"/>
                <a:ea typeface="汉仪旗黑-55简" panose="00020600040101010101" pitchFamily="18" charset="-122"/>
              </a:rPr>
              <a:t>主要灭火方式：有效防火分隔、 泡沫或水灭火剂</a:t>
            </a:r>
            <a:endParaRPr lang="zh-CN" altLang="en-US" sz="1600" dirty="0">
              <a:solidFill>
                <a:srgbClr val="EE6D55"/>
              </a:solidFill>
              <a:latin typeface="汉仪旗黑-55简" panose="00020600040101010101" pitchFamily="18" charset="-122"/>
              <a:ea typeface="汉仪旗黑-55简" panose="00020600040101010101" pitchFamily="18" charset="-122"/>
            </a:endParaRPr>
          </a:p>
        </p:txBody>
      </p:sp>
      <p:sp>
        <p:nvSpPr>
          <p:cNvPr id="36" name="文本框 35"/>
          <p:cNvSpPr txBox="1"/>
          <p:nvPr/>
        </p:nvSpPr>
        <p:spPr>
          <a:xfrm>
            <a:off x="6974205" y="3667760"/>
            <a:ext cx="735965" cy="670560"/>
          </a:xfrm>
          <a:prstGeom prst="rect">
            <a:avLst/>
          </a:prstGeom>
          <a:noFill/>
        </p:spPr>
        <p:txBody>
          <a:bodyPr wrap="square">
            <a:noAutofit/>
          </a:bodyPr>
          <a:lstStyle/>
          <a:p>
            <a:pPr algn="ctr"/>
            <a:r>
              <a:rPr lang="zh-CN" altLang="en-US" dirty="0">
                <a:solidFill>
                  <a:schemeClr val="bg1"/>
                </a:solidFill>
              </a:rPr>
              <a:t>隔离灭火</a:t>
            </a:r>
            <a:endParaRPr lang="zh-CN" altLang="en-US" dirty="0">
              <a:solidFill>
                <a:schemeClr val="bg1"/>
              </a:solidFill>
            </a:endParaRPr>
          </a:p>
        </p:txBody>
      </p:sp>
      <p:sp>
        <p:nvSpPr>
          <p:cNvPr id="37" name="文本框 36"/>
          <p:cNvSpPr txBox="1"/>
          <p:nvPr/>
        </p:nvSpPr>
        <p:spPr>
          <a:xfrm>
            <a:off x="869475" y="5769190"/>
            <a:ext cx="10453049" cy="829945"/>
          </a:xfrm>
          <a:prstGeom prst="rect">
            <a:avLst/>
          </a:prstGeom>
          <a:noFill/>
        </p:spPr>
        <p:txBody>
          <a:bodyPr wrap="square">
            <a:spAutoFit/>
          </a:bodyPr>
          <a:lstStyle/>
          <a:p>
            <a:pPr algn="ctr">
              <a:lnSpc>
                <a:spcPct val="150000"/>
              </a:lnSpc>
            </a:pPr>
            <a:r>
              <a:rPr lang="zh-CN" altLang="en-US" sz="1600" dirty="0">
                <a:latin typeface="汉仪旗黑-55简" panose="00020600040101010101" pitchFamily="18" charset="-122"/>
                <a:ea typeface="汉仪旗黑-55简" panose="00020600040101010101" pitchFamily="18" charset="-122"/>
              </a:rPr>
              <a:t>抑制燃烧过程中自由基的产生或者迅速降低自由基浓度，燃烧就会终止。</a:t>
            </a:r>
            <a:endParaRPr lang="zh-CN" altLang="en-US" sz="1600" dirty="0">
              <a:latin typeface="汉仪旗黑-55简" panose="00020600040101010101" pitchFamily="18" charset="-122"/>
              <a:ea typeface="汉仪旗黑-55简" panose="00020600040101010101" pitchFamily="18" charset="-122"/>
            </a:endParaRPr>
          </a:p>
          <a:p>
            <a:pPr algn="ctr">
              <a:lnSpc>
                <a:spcPct val="150000"/>
              </a:lnSpc>
            </a:pPr>
            <a:r>
              <a:rPr lang="zh-CN" altLang="en-US" sz="1600" dirty="0">
                <a:solidFill>
                  <a:srgbClr val="EE6D55"/>
                </a:solidFill>
                <a:latin typeface="汉仪旗黑-55简" panose="00020600040101010101" pitchFamily="18" charset="-122"/>
                <a:ea typeface="汉仪旗黑-55简" panose="00020600040101010101" pitchFamily="18" charset="-122"/>
              </a:rPr>
              <a:t>主要灭火方式：化学灭火剂如干粉、气体灭火剂等</a:t>
            </a:r>
            <a:endParaRPr lang="zh-CN" altLang="en-US" sz="1600" dirty="0">
              <a:solidFill>
                <a:srgbClr val="EE6D55"/>
              </a:solidFill>
              <a:latin typeface="汉仪旗黑-55简" panose="00020600040101010101" pitchFamily="18" charset="-122"/>
              <a:ea typeface="汉仪旗黑-55简"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2" name="平行四边形 71"/>
          <p:cNvSpPr/>
          <p:nvPr/>
        </p:nvSpPr>
        <p:spPr>
          <a:xfrm>
            <a:off x="857885" y="869950"/>
            <a:ext cx="3526155" cy="522605"/>
          </a:xfrm>
          <a:prstGeom prst="parallelogram">
            <a:avLst>
              <a:gd name="adj" fmla="val 38328"/>
            </a:avLst>
          </a:prstGeom>
          <a:solidFill>
            <a:srgbClr val="1E9ED1">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文本框 13"/>
          <p:cNvSpPr txBox="1"/>
          <p:nvPr/>
        </p:nvSpPr>
        <p:spPr>
          <a:xfrm>
            <a:off x="1030290" y="869698"/>
            <a:ext cx="3257692" cy="521970"/>
          </a:xfrm>
          <a:prstGeom prst="rect">
            <a:avLst/>
          </a:prstGeom>
          <a:noFill/>
        </p:spPr>
        <p:txBody>
          <a:bodyPr wrap="square">
            <a:spAutoFit/>
          </a:bodyPr>
          <a:p>
            <a:r>
              <a:rPr lang="zh-CN" altLang="en-US" sz="2800" dirty="0">
                <a:solidFill>
                  <a:srgbClr val="1E9ED1"/>
                </a:solidFill>
                <a:sym typeface="+mn-ea"/>
              </a:rPr>
              <a:t>火灾时怎么办</a:t>
            </a:r>
            <a:endParaRPr lang="zh-CN" altLang="en-US" sz="2800" dirty="0">
              <a:solidFill>
                <a:srgbClr val="1E9ED1"/>
              </a:solidFill>
              <a:sym typeface="+mn-ea"/>
            </a:endParaRPr>
          </a:p>
        </p:txBody>
      </p:sp>
      <p:pic>
        <p:nvPicPr>
          <p:cNvPr id="4" name="图片 3"/>
          <p:cNvPicPr>
            <a:picLocks noChangeAspect="1"/>
          </p:cNvPicPr>
          <p:nvPr/>
        </p:nvPicPr>
        <p:blipFill>
          <a:blip r:embed="rId1"/>
          <a:stretch>
            <a:fillRect/>
          </a:stretch>
        </p:blipFill>
        <p:spPr>
          <a:xfrm>
            <a:off x="498475" y="1955800"/>
            <a:ext cx="5370830" cy="3884295"/>
          </a:xfrm>
          <a:prstGeom prst="rect">
            <a:avLst/>
          </a:prstGeom>
        </p:spPr>
      </p:pic>
      <p:pic>
        <p:nvPicPr>
          <p:cNvPr id="5" name="图片 4"/>
          <p:cNvPicPr>
            <a:picLocks noChangeAspect="1"/>
          </p:cNvPicPr>
          <p:nvPr/>
        </p:nvPicPr>
        <p:blipFill>
          <a:blip r:embed="rId2"/>
          <a:stretch>
            <a:fillRect/>
          </a:stretch>
        </p:blipFill>
        <p:spPr>
          <a:xfrm>
            <a:off x="6127115" y="1955800"/>
            <a:ext cx="5753100" cy="3884295"/>
          </a:xfrm>
          <a:prstGeom prst="rect">
            <a:avLst/>
          </a:prstGeom>
        </p:spPr>
      </p:pic>
      <p:sp>
        <p:nvSpPr>
          <p:cNvPr id="24" name="平行四边形 23"/>
          <p:cNvSpPr/>
          <p:nvPr/>
        </p:nvSpPr>
        <p:spPr>
          <a:xfrm>
            <a:off x="4384040" y="869315"/>
            <a:ext cx="2393950" cy="522605"/>
          </a:xfrm>
          <a:prstGeom prst="parallelogram">
            <a:avLst>
              <a:gd name="adj" fmla="val 38328"/>
            </a:avLst>
          </a:prstGeom>
          <a:solidFill>
            <a:srgbClr val="1E9ED1">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4791710" y="949325"/>
            <a:ext cx="1826260" cy="368300"/>
          </a:xfrm>
          <a:prstGeom prst="rect">
            <a:avLst/>
          </a:prstGeom>
          <a:noFill/>
        </p:spPr>
        <p:txBody>
          <a:bodyPr wrap="square">
            <a:noAutofit/>
          </a:bodyPr>
          <a:lstStyle/>
          <a:p>
            <a:r>
              <a:rPr lang="en-US" altLang="zh-CN" dirty="0"/>
              <a:t>3</a:t>
            </a:r>
            <a:r>
              <a:rPr lang="zh-CN" altLang="en-US" dirty="0"/>
              <a:t>、如何</a:t>
            </a:r>
            <a:r>
              <a:rPr lang="zh-CN" altLang="en-US" dirty="0"/>
              <a:t>逃生？</a:t>
            </a:r>
            <a:endParaRPr lang="zh-CN" altLang="en-US" dirty="0"/>
          </a:p>
        </p:txBody>
      </p:sp>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圆角 20"/>
          <p:cNvSpPr/>
          <p:nvPr/>
        </p:nvSpPr>
        <p:spPr>
          <a:xfrm>
            <a:off x="1106214" y="2023353"/>
            <a:ext cx="4738326" cy="4115088"/>
          </a:xfrm>
          <a:prstGeom prst="roundRect">
            <a:avLst>
              <a:gd name="adj" fmla="val 6896"/>
            </a:avLst>
          </a:prstGeom>
          <a:solidFill>
            <a:srgbClr val="1E9E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圆角 21"/>
          <p:cNvSpPr/>
          <p:nvPr/>
        </p:nvSpPr>
        <p:spPr>
          <a:xfrm>
            <a:off x="6313754" y="2023353"/>
            <a:ext cx="4738326" cy="4115088"/>
          </a:xfrm>
          <a:prstGeom prst="roundRect">
            <a:avLst>
              <a:gd name="adj" fmla="val 6896"/>
            </a:avLst>
          </a:prstGeom>
          <a:solidFill>
            <a:srgbClr val="EE6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30290" y="874143"/>
            <a:ext cx="3257692" cy="523220"/>
          </a:xfrm>
          <a:prstGeom prst="rect">
            <a:avLst/>
          </a:prstGeom>
          <a:noFill/>
        </p:spPr>
        <p:txBody>
          <a:bodyPr wrap="square">
            <a:spAutoFit/>
          </a:bodyPr>
          <a:lstStyle/>
          <a:p>
            <a:r>
              <a:rPr lang="zh-CN" altLang="en-US" sz="2800" dirty="0">
                <a:solidFill>
                  <a:srgbClr val="1E9ED1"/>
                </a:solidFill>
              </a:rPr>
              <a:t>火灾时怎么办</a:t>
            </a:r>
            <a:endParaRPr lang="zh-CN" altLang="en-US" sz="2800" dirty="0">
              <a:solidFill>
                <a:srgbClr val="1E9ED1"/>
              </a:solidFill>
            </a:endParaRPr>
          </a:p>
        </p:txBody>
      </p:sp>
      <p:sp>
        <p:nvSpPr>
          <p:cNvPr id="15" name="文本框 14"/>
          <p:cNvSpPr txBox="1"/>
          <p:nvPr/>
        </p:nvSpPr>
        <p:spPr>
          <a:xfrm>
            <a:off x="102034" y="818725"/>
            <a:ext cx="659965" cy="523220"/>
          </a:xfrm>
          <a:prstGeom prst="rect">
            <a:avLst/>
          </a:prstGeom>
          <a:noFill/>
        </p:spPr>
        <p:txBody>
          <a:bodyPr wrap="square">
            <a:spAutoFit/>
          </a:bodyPr>
          <a:lstStyle/>
          <a:p>
            <a:pPr algn="ctr"/>
            <a:r>
              <a:rPr lang="en-US" altLang="zh-CN" sz="2800" dirty="0">
                <a:solidFill>
                  <a:schemeClr val="bg1"/>
                </a:solidFill>
              </a:rPr>
              <a:t>03</a:t>
            </a:r>
            <a:endParaRPr lang="zh-CN" altLang="en-US" sz="2800" dirty="0">
              <a:solidFill>
                <a:schemeClr val="bg1"/>
              </a:solidFill>
            </a:endParaRPr>
          </a:p>
        </p:txBody>
      </p:sp>
      <p:sp>
        <p:nvSpPr>
          <p:cNvPr id="24" name="平行四边形 23"/>
          <p:cNvSpPr/>
          <p:nvPr/>
        </p:nvSpPr>
        <p:spPr>
          <a:xfrm>
            <a:off x="3526898" y="818725"/>
            <a:ext cx="2477662" cy="523220"/>
          </a:xfrm>
          <a:prstGeom prst="parallelogram">
            <a:avLst>
              <a:gd name="adj" fmla="val 38328"/>
            </a:avLst>
          </a:prstGeom>
          <a:solidFill>
            <a:srgbClr val="1E9ED1">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3954796" y="918952"/>
            <a:ext cx="1889744" cy="368300"/>
          </a:xfrm>
          <a:prstGeom prst="rect">
            <a:avLst/>
          </a:prstGeom>
          <a:noFill/>
        </p:spPr>
        <p:txBody>
          <a:bodyPr wrap="square">
            <a:spAutoFit/>
          </a:bodyPr>
          <a:lstStyle/>
          <a:p>
            <a:r>
              <a:rPr lang="en-US" altLang="zh-CN" dirty="0"/>
              <a:t>3</a:t>
            </a:r>
            <a:r>
              <a:rPr lang="zh-CN" altLang="en-US" dirty="0"/>
              <a:t>、如何逃生？</a:t>
            </a:r>
            <a:endParaRPr lang="zh-CN" altLang="en-US" dirty="0"/>
          </a:p>
        </p:txBody>
      </p:sp>
      <p:sp>
        <p:nvSpPr>
          <p:cNvPr id="30" name="灯片编号占位符 5"/>
          <p:cNvSpPr txBox="1"/>
          <p:nvPr/>
        </p:nvSpPr>
        <p:spPr>
          <a:xfrm>
            <a:off x="11483339" y="6424930"/>
            <a:ext cx="510539"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947DC70-7DC9-4C19-BF6D-4CA7B69A19E0}" type="slidenum">
              <a:rPr lang="zh-CN" altLang="en-US" sz="1400" smtClean="0"/>
            </a:fld>
            <a:endParaRPr lang="zh-CN" altLang="en-US" sz="1400" dirty="0"/>
          </a:p>
        </p:txBody>
      </p:sp>
      <p:sp>
        <p:nvSpPr>
          <p:cNvPr id="3" name="文本框 2"/>
          <p:cNvSpPr txBox="1"/>
          <p:nvPr/>
        </p:nvSpPr>
        <p:spPr>
          <a:xfrm>
            <a:off x="3046379" y="1439875"/>
            <a:ext cx="6099242" cy="583565"/>
          </a:xfrm>
          <a:prstGeom prst="rect">
            <a:avLst/>
          </a:prstGeom>
          <a:noFill/>
        </p:spPr>
        <p:txBody>
          <a:bodyPr wrap="square">
            <a:spAutoFit/>
          </a:bodyPr>
          <a:lstStyle/>
          <a:p>
            <a:pPr algn="ctr"/>
            <a:r>
              <a:rPr lang="zh-CN" altLang="en-US" sz="3200" dirty="0">
                <a:solidFill>
                  <a:srgbClr val="EE6D55"/>
                </a:solidFill>
              </a:rPr>
              <a:t>遭遇火灾</a:t>
            </a:r>
            <a:r>
              <a:rPr lang="en-US" altLang="zh-CN" sz="3200" dirty="0">
                <a:solidFill>
                  <a:srgbClr val="EE6D55"/>
                </a:solidFill>
              </a:rPr>
              <a:t>"</a:t>
            </a:r>
            <a:r>
              <a:rPr lang="zh-CN" altLang="en-US" sz="3200" dirty="0">
                <a:solidFill>
                  <a:srgbClr val="EE6D55"/>
                </a:solidFill>
              </a:rPr>
              <a:t>十招</a:t>
            </a:r>
            <a:r>
              <a:rPr lang="en-US" altLang="zh-CN" sz="3200" dirty="0">
                <a:solidFill>
                  <a:srgbClr val="EE6D55"/>
                </a:solidFill>
              </a:rPr>
              <a:t>"</a:t>
            </a:r>
            <a:r>
              <a:rPr lang="zh-CN" altLang="en-US" sz="3200" dirty="0">
                <a:solidFill>
                  <a:srgbClr val="EE6D55"/>
                </a:solidFill>
              </a:rPr>
              <a:t>避险</a:t>
            </a:r>
            <a:r>
              <a:rPr lang="zh-CN" altLang="en-US" sz="3200" dirty="0">
                <a:solidFill>
                  <a:srgbClr val="EE6D55"/>
                </a:solidFill>
              </a:rPr>
              <a:t>口诀</a:t>
            </a:r>
            <a:endParaRPr lang="zh-CN" altLang="en-US" sz="3200" dirty="0">
              <a:solidFill>
                <a:srgbClr val="EE6D55"/>
              </a:solidFill>
            </a:endParaRPr>
          </a:p>
        </p:txBody>
      </p:sp>
      <p:sp>
        <p:nvSpPr>
          <p:cNvPr id="5" name="文本框 4"/>
          <p:cNvSpPr txBox="1"/>
          <p:nvPr/>
        </p:nvSpPr>
        <p:spPr>
          <a:xfrm>
            <a:off x="1843406" y="2255437"/>
            <a:ext cx="3796526" cy="3553460"/>
          </a:xfrm>
          <a:prstGeom prst="rect">
            <a:avLst/>
          </a:prstGeom>
          <a:noFill/>
        </p:spPr>
        <p:txBody>
          <a:bodyPr wrap="square">
            <a:spAutoFit/>
          </a:bodyPr>
          <a:lstStyle/>
          <a:p>
            <a:pPr>
              <a:lnSpc>
                <a:spcPct val="250000"/>
              </a:lnSpc>
            </a:pPr>
            <a:r>
              <a:rPr lang="zh-CN" altLang="en-US" dirty="0">
                <a:solidFill>
                  <a:schemeClr val="bg1"/>
                </a:solidFill>
                <a:latin typeface="汉仪旗黑-55简" panose="00020600040101010101" pitchFamily="18" charset="-122"/>
                <a:ea typeface="汉仪旗黑-55简" panose="00020600040101010101" pitchFamily="18" charset="-122"/>
              </a:rPr>
              <a:t>遇火情，莫慌张，冷静判断逃生向</a:t>
            </a:r>
            <a:endParaRPr lang="zh-CN" altLang="en-US" dirty="0">
              <a:solidFill>
                <a:schemeClr val="bg1"/>
              </a:solidFill>
              <a:latin typeface="汉仪旗黑-55简" panose="00020600040101010101" pitchFamily="18" charset="-122"/>
              <a:ea typeface="汉仪旗黑-55简" panose="00020600040101010101" pitchFamily="18" charset="-122"/>
            </a:endParaRPr>
          </a:p>
          <a:p>
            <a:pPr>
              <a:lnSpc>
                <a:spcPct val="250000"/>
              </a:lnSpc>
            </a:pPr>
            <a:r>
              <a:rPr lang="zh-CN" altLang="en-US" dirty="0">
                <a:solidFill>
                  <a:schemeClr val="bg1"/>
                </a:solidFill>
                <a:latin typeface="汉仪旗黑-55简" panose="00020600040101010101" pitchFamily="18" charset="-122"/>
                <a:ea typeface="汉仪旗黑-55简" panose="00020600040101010101" pitchFamily="18" charset="-122"/>
              </a:rPr>
              <a:t>捂口鼻，弯腰跑，低姿避开毒烟呛</a:t>
            </a:r>
            <a:endParaRPr lang="zh-CN" altLang="en-US" dirty="0">
              <a:solidFill>
                <a:schemeClr val="bg1"/>
              </a:solidFill>
              <a:latin typeface="汉仪旗黑-55简" panose="00020600040101010101" pitchFamily="18" charset="-122"/>
              <a:ea typeface="汉仪旗黑-55简" panose="00020600040101010101" pitchFamily="18" charset="-122"/>
            </a:endParaRPr>
          </a:p>
          <a:p>
            <a:pPr>
              <a:lnSpc>
                <a:spcPct val="250000"/>
              </a:lnSpc>
            </a:pPr>
            <a:r>
              <a:rPr lang="zh-CN" altLang="en-US" dirty="0">
                <a:solidFill>
                  <a:schemeClr val="bg1"/>
                </a:solidFill>
                <a:latin typeface="汉仪旗黑-55简" panose="00020600040101010101" pitchFamily="18" charset="-122"/>
                <a:ea typeface="汉仪旗黑-55简" panose="00020600040101010101" pitchFamily="18" charset="-122"/>
              </a:rPr>
              <a:t>摸门温，慎开门，烟火封堵退室内</a:t>
            </a:r>
            <a:endParaRPr lang="zh-CN" altLang="en-US" dirty="0">
              <a:solidFill>
                <a:schemeClr val="bg1"/>
              </a:solidFill>
              <a:latin typeface="汉仪旗黑-55简" panose="00020600040101010101" pitchFamily="18" charset="-122"/>
              <a:ea typeface="汉仪旗黑-55简" panose="00020600040101010101" pitchFamily="18" charset="-122"/>
            </a:endParaRPr>
          </a:p>
          <a:p>
            <a:pPr>
              <a:lnSpc>
                <a:spcPct val="250000"/>
              </a:lnSpc>
            </a:pPr>
            <a:r>
              <a:rPr lang="zh-CN" altLang="en-US" dirty="0">
                <a:solidFill>
                  <a:schemeClr val="bg1"/>
                </a:solidFill>
                <a:latin typeface="汉仪旗黑-55简" panose="00020600040101010101" pitchFamily="18" charset="-122"/>
                <a:ea typeface="汉仪旗黑-55简" panose="00020600040101010101" pitchFamily="18" charset="-122"/>
              </a:rPr>
              <a:t>关门窗，堵缝隙，泼水降温等救援</a:t>
            </a:r>
            <a:endParaRPr lang="zh-CN" altLang="en-US" dirty="0">
              <a:solidFill>
                <a:schemeClr val="bg1"/>
              </a:solidFill>
              <a:latin typeface="汉仪旗黑-55简" panose="00020600040101010101" pitchFamily="18" charset="-122"/>
              <a:ea typeface="汉仪旗黑-55简" panose="00020600040101010101" pitchFamily="18" charset="-122"/>
            </a:endParaRPr>
          </a:p>
          <a:p>
            <a:pPr>
              <a:lnSpc>
                <a:spcPct val="250000"/>
              </a:lnSpc>
            </a:pPr>
            <a:r>
              <a:rPr lang="zh-CN" altLang="en-US" dirty="0">
                <a:solidFill>
                  <a:schemeClr val="bg1"/>
                </a:solidFill>
                <a:latin typeface="汉仪旗黑-55简" panose="00020600040101010101" pitchFamily="18" charset="-122"/>
                <a:ea typeface="汉仪旗黑-55简" panose="00020600040101010101" pitchFamily="18" charset="-122"/>
              </a:rPr>
              <a:t>走楼梯，弃电梯，安全通道是第</a:t>
            </a:r>
            <a:r>
              <a:rPr lang="zh-CN" altLang="en-US" dirty="0">
                <a:solidFill>
                  <a:schemeClr val="bg1"/>
                </a:solidFill>
                <a:latin typeface="汉仪旗黑-55简" panose="00020600040101010101" pitchFamily="18" charset="-122"/>
                <a:ea typeface="汉仪旗黑-55简" panose="00020600040101010101" pitchFamily="18" charset="-122"/>
              </a:rPr>
              <a:t>一</a:t>
            </a:r>
            <a:endParaRPr lang="zh-CN" altLang="en-US" dirty="0">
              <a:solidFill>
                <a:schemeClr val="bg1"/>
              </a:solidFill>
              <a:latin typeface="汉仪旗黑-55简" panose="00020600040101010101" pitchFamily="18" charset="-122"/>
              <a:ea typeface="汉仪旗黑-55简" panose="00020600040101010101" pitchFamily="18" charset="-122"/>
            </a:endParaRPr>
          </a:p>
        </p:txBody>
      </p:sp>
      <p:grpSp>
        <p:nvGrpSpPr>
          <p:cNvPr id="8" name="组合 7"/>
          <p:cNvGrpSpPr/>
          <p:nvPr/>
        </p:nvGrpSpPr>
        <p:grpSpPr>
          <a:xfrm>
            <a:off x="5632750" y="2535579"/>
            <a:ext cx="926499" cy="158012"/>
            <a:chOff x="4111386" y="2043778"/>
            <a:chExt cx="926499" cy="158012"/>
          </a:xfrm>
        </p:grpSpPr>
        <p:grpSp>
          <p:nvGrpSpPr>
            <p:cNvPr id="11" name="组合 10"/>
            <p:cNvGrpSpPr/>
            <p:nvPr/>
          </p:nvGrpSpPr>
          <p:grpSpPr>
            <a:xfrm>
              <a:off x="4879875" y="2043778"/>
              <a:ext cx="158010" cy="158012"/>
              <a:chOff x="4486616" y="3001075"/>
              <a:chExt cx="274695" cy="274699"/>
            </a:xfrm>
          </p:grpSpPr>
          <p:sp>
            <p:nvSpPr>
              <p:cNvPr id="19" name="椭圆 18"/>
              <p:cNvSpPr/>
              <p:nvPr/>
            </p:nvSpPr>
            <p:spPr>
              <a:xfrm rot="16200000">
                <a:off x="4486614" y="3001077"/>
                <a:ext cx="274699" cy="274695"/>
              </a:xfrm>
              <a:prstGeom prst="ellipse">
                <a:avLst/>
              </a:prstGeom>
              <a:gradFill>
                <a:gsLst>
                  <a:gs pos="75000">
                    <a:sysClr val="window" lastClr="FFFFFF">
                      <a:lumMod val="95000"/>
                    </a:sysClr>
                  </a:gs>
                  <a:gs pos="55000">
                    <a:sysClr val="window" lastClr="FFFFFF">
                      <a:lumMod val="65000"/>
                    </a:sysClr>
                  </a:gs>
                  <a:gs pos="35000">
                    <a:sysClr val="window" lastClr="FFFFFF">
                      <a:lumMod val="95000"/>
                    </a:sysClr>
                  </a:gs>
                  <a:gs pos="17000">
                    <a:sysClr val="window" lastClr="FFFFFF">
                      <a:lumMod val="65000"/>
                    </a:sysClr>
                  </a:gs>
                  <a:gs pos="0">
                    <a:sysClr val="window" lastClr="FFFFFF"/>
                  </a:gs>
                  <a:gs pos="100000">
                    <a:sysClr val="window" lastClr="FFFFFF">
                      <a:lumMod val="65000"/>
                    </a:sysClr>
                  </a:gs>
                </a:gsLst>
                <a:lin ang="2700000" scaled="1"/>
              </a:gradFill>
              <a:ln w="25400" cap="flat" cmpd="sng" algn="ctr">
                <a:noFill/>
                <a:prstDash val="solid"/>
              </a:ln>
              <a:effectLst>
                <a:outerShdw blurRad="12700" dist="127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0" name="椭圆 19"/>
              <p:cNvSpPr/>
              <p:nvPr/>
            </p:nvSpPr>
            <p:spPr>
              <a:xfrm rot="16200000">
                <a:off x="4511585" y="3026055"/>
                <a:ext cx="224753" cy="224751"/>
              </a:xfrm>
              <a:prstGeom prst="ellipse">
                <a:avLst/>
              </a:prstGeom>
              <a:solidFill>
                <a:sysClr val="windowText" lastClr="000000">
                  <a:lumMod val="65000"/>
                  <a:lumOff val="35000"/>
                </a:sysClr>
              </a:solidFill>
              <a:ln w="25400" cap="flat" cmpd="sng" algn="ctr">
                <a:noFill/>
                <a:prstDash val="solid"/>
              </a:ln>
              <a:effectLst>
                <a:innerShdw blurRad="12700" dist="127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2" name="组合 11"/>
            <p:cNvGrpSpPr/>
            <p:nvPr/>
          </p:nvGrpSpPr>
          <p:grpSpPr>
            <a:xfrm>
              <a:off x="4111386" y="2043778"/>
              <a:ext cx="158010" cy="158012"/>
              <a:chOff x="4486616" y="3001075"/>
              <a:chExt cx="274695" cy="274699"/>
            </a:xfrm>
          </p:grpSpPr>
          <p:sp>
            <p:nvSpPr>
              <p:cNvPr id="17" name="椭圆 16"/>
              <p:cNvSpPr/>
              <p:nvPr/>
            </p:nvSpPr>
            <p:spPr>
              <a:xfrm rot="16200000">
                <a:off x="4486614" y="3001077"/>
                <a:ext cx="274699" cy="274695"/>
              </a:xfrm>
              <a:prstGeom prst="ellipse">
                <a:avLst/>
              </a:prstGeom>
              <a:gradFill>
                <a:gsLst>
                  <a:gs pos="75000">
                    <a:sysClr val="window" lastClr="FFFFFF">
                      <a:lumMod val="95000"/>
                    </a:sysClr>
                  </a:gs>
                  <a:gs pos="55000">
                    <a:sysClr val="window" lastClr="FFFFFF">
                      <a:lumMod val="65000"/>
                    </a:sysClr>
                  </a:gs>
                  <a:gs pos="35000">
                    <a:sysClr val="window" lastClr="FFFFFF">
                      <a:lumMod val="95000"/>
                    </a:sysClr>
                  </a:gs>
                  <a:gs pos="17000">
                    <a:sysClr val="window" lastClr="FFFFFF">
                      <a:lumMod val="65000"/>
                    </a:sysClr>
                  </a:gs>
                  <a:gs pos="0">
                    <a:sysClr val="window" lastClr="FFFFFF"/>
                  </a:gs>
                  <a:gs pos="100000">
                    <a:sysClr val="window" lastClr="FFFFFF">
                      <a:lumMod val="65000"/>
                    </a:sysClr>
                  </a:gs>
                </a:gsLst>
                <a:lin ang="2700000" scaled="1"/>
              </a:gradFill>
              <a:ln w="25400" cap="flat" cmpd="sng" algn="ctr">
                <a:noFill/>
                <a:prstDash val="solid"/>
              </a:ln>
              <a:effectLst>
                <a:outerShdw blurRad="12700" dist="127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椭圆 17"/>
              <p:cNvSpPr/>
              <p:nvPr/>
            </p:nvSpPr>
            <p:spPr>
              <a:xfrm rot="16200000">
                <a:off x="4511585" y="3026055"/>
                <a:ext cx="224753" cy="224751"/>
              </a:xfrm>
              <a:prstGeom prst="ellipse">
                <a:avLst/>
              </a:prstGeom>
              <a:solidFill>
                <a:sysClr val="windowText" lastClr="000000">
                  <a:lumMod val="65000"/>
                  <a:lumOff val="35000"/>
                </a:sysClr>
              </a:solidFill>
              <a:ln w="25400" cap="flat" cmpd="sng" algn="ctr">
                <a:noFill/>
                <a:prstDash val="solid"/>
              </a:ln>
              <a:effectLst>
                <a:innerShdw blurRad="12700" dist="127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3" name="圆角矩形 13"/>
            <p:cNvSpPr/>
            <p:nvPr/>
          </p:nvSpPr>
          <p:spPr>
            <a:xfrm rot="16200000" flipH="1" flipV="1">
              <a:off x="4563173" y="1773812"/>
              <a:ext cx="22409" cy="748925"/>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9525" cap="flat" cmpd="sng" algn="ctr">
              <a:gradFill flip="none" rotWithShape="1">
                <a:gsLst>
                  <a:gs pos="0">
                    <a:sysClr val="window" lastClr="FFFFFF">
                      <a:lumMod val="65000"/>
                    </a:sysClr>
                  </a:gs>
                  <a:gs pos="44000">
                    <a:sysClr val="window" lastClr="FFFFFF">
                      <a:lumMod val="75000"/>
                    </a:sysClr>
                  </a:gs>
                  <a:gs pos="78000">
                    <a:sysClr val="window" lastClr="FFFFFF"/>
                  </a:gs>
                  <a:gs pos="61000">
                    <a:sysClr val="window" lastClr="FFFFFF">
                      <a:lumMod val="100000"/>
                    </a:sysClr>
                  </a:gs>
                  <a:gs pos="100000">
                    <a:sysClr val="window" lastClr="FFFFFF">
                      <a:lumMod val="65000"/>
                    </a:sysClr>
                  </a:gs>
                </a:gsLst>
                <a:lin ang="5400000" scaled="0"/>
                <a:tileRect/>
              </a:gradFill>
              <a:prstDash val="solid"/>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4"/>
            <p:cNvSpPr/>
            <p:nvPr/>
          </p:nvSpPr>
          <p:spPr>
            <a:xfrm rot="16200000" flipH="1" flipV="1">
              <a:off x="4563173" y="1728247"/>
              <a:ext cx="22409" cy="748925"/>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9525" cap="flat" cmpd="sng" algn="ctr">
              <a:gradFill flip="none" rotWithShape="1">
                <a:gsLst>
                  <a:gs pos="0">
                    <a:sysClr val="window" lastClr="FFFFFF">
                      <a:lumMod val="65000"/>
                    </a:sysClr>
                  </a:gs>
                  <a:gs pos="44000">
                    <a:sysClr val="window" lastClr="FFFFFF">
                      <a:lumMod val="75000"/>
                    </a:sysClr>
                  </a:gs>
                  <a:gs pos="78000">
                    <a:sysClr val="window" lastClr="FFFFFF"/>
                  </a:gs>
                  <a:gs pos="61000">
                    <a:sysClr val="window" lastClr="FFFFFF">
                      <a:lumMod val="100000"/>
                    </a:sysClr>
                  </a:gs>
                  <a:gs pos="100000">
                    <a:sysClr val="window" lastClr="FFFFFF">
                      <a:lumMod val="65000"/>
                    </a:sysClr>
                  </a:gs>
                </a:gsLst>
                <a:lin ang="5400000" scaled="0"/>
                <a:tileRect/>
              </a:gradFill>
              <a:prstDash val="solid"/>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23" name="组合 22"/>
          <p:cNvGrpSpPr/>
          <p:nvPr/>
        </p:nvGrpSpPr>
        <p:grpSpPr>
          <a:xfrm>
            <a:off x="5615898" y="5547665"/>
            <a:ext cx="926499" cy="158012"/>
            <a:chOff x="4111386" y="2043778"/>
            <a:chExt cx="926499" cy="158012"/>
          </a:xfrm>
        </p:grpSpPr>
        <p:grpSp>
          <p:nvGrpSpPr>
            <p:cNvPr id="26" name="组合 25"/>
            <p:cNvGrpSpPr/>
            <p:nvPr/>
          </p:nvGrpSpPr>
          <p:grpSpPr>
            <a:xfrm>
              <a:off x="4879875" y="2043778"/>
              <a:ext cx="158010" cy="158012"/>
              <a:chOff x="4486616" y="3001075"/>
              <a:chExt cx="274695" cy="274699"/>
            </a:xfrm>
          </p:grpSpPr>
          <p:sp>
            <p:nvSpPr>
              <p:cNvPr id="34" name="椭圆 33"/>
              <p:cNvSpPr/>
              <p:nvPr/>
            </p:nvSpPr>
            <p:spPr>
              <a:xfrm rot="16200000">
                <a:off x="4486614" y="3001077"/>
                <a:ext cx="274699" cy="274695"/>
              </a:xfrm>
              <a:prstGeom prst="ellipse">
                <a:avLst/>
              </a:prstGeom>
              <a:gradFill>
                <a:gsLst>
                  <a:gs pos="75000">
                    <a:sysClr val="window" lastClr="FFFFFF">
                      <a:lumMod val="95000"/>
                    </a:sysClr>
                  </a:gs>
                  <a:gs pos="55000">
                    <a:sysClr val="window" lastClr="FFFFFF">
                      <a:lumMod val="65000"/>
                    </a:sysClr>
                  </a:gs>
                  <a:gs pos="35000">
                    <a:sysClr val="window" lastClr="FFFFFF">
                      <a:lumMod val="95000"/>
                    </a:sysClr>
                  </a:gs>
                  <a:gs pos="17000">
                    <a:sysClr val="window" lastClr="FFFFFF">
                      <a:lumMod val="65000"/>
                    </a:sysClr>
                  </a:gs>
                  <a:gs pos="0">
                    <a:sysClr val="window" lastClr="FFFFFF"/>
                  </a:gs>
                  <a:gs pos="100000">
                    <a:sysClr val="window" lastClr="FFFFFF">
                      <a:lumMod val="65000"/>
                    </a:sysClr>
                  </a:gs>
                </a:gsLst>
                <a:lin ang="2700000" scaled="1"/>
              </a:gradFill>
              <a:ln w="25400" cap="flat" cmpd="sng" algn="ctr">
                <a:noFill/>
                <a:prstDash val="solid"/>
              </a:ln>
              <a:effectLst>
                <a:outerShdw blurRad="12700" dist="127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5" name="椭圆 34"/>
              <p:cNvSpPr/>
              <p:nvPr/>
            </p:nvSpPr>
            <p:spPr>
              <a:xfrm rot="16200000">
                <a:off x="4511585" y="3026055"/>
                <a:ext cx="224753" cy="224751"/>
              </a:xfrm>
              <a:prstGeom prst="ellipse">
                <a:avLst/>
              </a:prstGeom>
              <a:solidFill>
                <a:sysClr val="windowText" lastClr="000000">
                  <a:lumMod val="65000"/>
                  <a:lumOff val="35000"/>
                </a:sysClr>
              </a:solidFill>
              <a:ln w="25400" cap="flat" cmpd="sng" algn="ctr">
                <a:noFill/>
                <a:prstDash val="solid"/>
              </a:ln>
              <a:effectLst>
                <a:innerShdw blurRad="12700" dist="127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27" name="组合 26"/>
            <p:cNvGrpSpPr/>
            <p:nvPr/>
          </p:nvGrpSpPr>
          <p:grpSpPr>
            <a:xfrm>
              <a:off x="4111386" y="2043778"/>
              <a:ext cx="158010" cy="158012"/>
              <a:chOff x="4486616" y="3001075"/>
              <a:chExt cx="274695" cy="274699"/>
            </a:xfrm>
          </p:grpSpPr>
          <p:sp>
            <p:nvSpPr>
              <p:cNvPr id="32" name="椭圆 31"/>
              <p:cNvSpPr/>
              <p:nvPr/>
            </p:nvSpPr>
            <p:spPr>
              <a:xfrm rot="16200000">
                <a:off x="4486614" y="3001077"/>
                <a:ext cx="274699" cy="274695"/>
              </a:xfrm>
              <a:prstGeom prst="ellipse">
                <a:avLst/>
              </a:prstGeom>
              <a:gradFill>
                <a:gsLst>
                  <a:gs pos="75000">
                    <a:sysClr val="window" lastClr="FFFFFF">
                      <a:lumMod val="95000"/>
                    </a:sysClr>
                  </a:gs>
                  <a:gs pos="55000">
                    <a:sysClr val="window" lastClr="FFFFFF">
                      <a:lumMod val="65000"/>
                    </a:sysClr>
                  </a:gs>
                  <a:gs pos="35000">
                    <a:sysClr val="window" lastClr="FFFFFF">
                      <a:lumMod val="95000"/>
                    </a:sysClr>
                  </a:gs>
                  <a:gs pos="17000">
                    <a:sysClr val="window" lastClr="FFFFFF">
                      <a:lumMod val="65000"/>
                    </a:sysClr>
                  </a:gs>
                  <a:gs pos="0">
                    <a:sysClr val="window" lastClr="FFFFFF"/>
                  </a:gs>
                  <a:gs pos="100000">
                    <a:sysClr val="window" lastClr="FFFFFF">
                      <a:lumMod val="65000"/>
                    </a:sysClr>
                  </a:gs>
                </a:gsLst>
                <a:lin ang="2700000" scaled="1"/>
              </a:gradFill>
              <a:ln w="25400" cap="flat" cmpd="sng" algn="ctr">
                <a:noFill/>
                <a:prstDash val="solid"/>
              </a:ln>
              <a:effectLst>
                <a:outerShdw blurRad="12700" dist="127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3" name="椭圆 32"/>
              <p:cNvSpPr/>
              <p:nvPr/>
            </p:nvSpPr>
            <p:spPr>
              <a:xfrm rot="16200000">
                <a:off x="4511585" y="3026055"/>
                <a:ext cx="224753" cy="224751"/>
              </a:xfrm>
              <a:prstGeom prst="ellipse">
                <a:avLst/>
              </a:prstGeom>
              <a:solidFill>
                <a:sysClr val="windowText" lastClr="000000">
                  <a:lumMod val="65000"/>
                  <a:lumOff val="35000"/>
                </a:sysClr>
              </a:solidFill>
              <a:ln w="25400" cap="flat" cmpd="sng" algn="ctr">
                <a:noFill/>
                <a:prstDash val="solid"/>
              </a:ln>
              <a:effectLst>
                <a:innerShdw blurRad="12700" dist="127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28" name="圆角矩形 13"/>
            <p:cNvSpPr/>
            <p:nvPr/>
          </p:nvSpPr>
          <p:spPr>
            <a:xfrm rot="16200000" flipH="1" flipV="1">
              <a:off x="4563173" y="1773812"/>
              <a:ext cx="22409" cy="748925"/>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9525" cap="flat" cmpd="sng" algn="ctr">
              <a:gradFill flip="none" rotWithShape="1">
                <a:gsLst>
                  <a:gs pos="0">
                    <a:sysClr val="window" lastClr="FFFFFF">
                      <a:lumMod val="65000"/>
                    </a:sysClr>
                  </a:gs>
                  <a:gs pos="44000">
                    <a:sysClr val="window" lastClr="FFFFFF">
                      <a:lumMod val="75000"/>
                    </a:sysClr>
                  </a:gs>
                  <a:gs pos="78000">
                    <a:sysClr val="window" lastClr="FFFFFF"/>
                  </a:gs>
                  <a:gs pos="61000">
                    <a:sysClr val="window" lastClr="FFFFFF">
                      <a:lumMod val="100000"/>
                    </a:sysClr>
                  </a:gs>
                  <a:gs pos="100000">
                    <a:sysClr val="window" lastClr="FFFFFF">
                      <a:lumMod val="65000"/>
                    </a:sysClr>
                  </a:gs>
                </a:gsLst>
                <a:lin ang="5400000" scaled="0"/>
                <a:tileRect/>
              </a:gradFill>
              <a:prstDash val="solid"/>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9" name="圆角矩形 14"/>
            <p:cNvSpPr/>
            <p:nvPr/>
          </p:nvSpPr>
          <p:spPr>
            <a:xfrm rot="16200000" flipH="1" flipV="1">
              <a:off x="4563173" y="1728247"/>
              <a:ext cx="22409" cy="748925"/>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9525" cap="flat" cmpd="sng" algn="ctr">
              <a:gradFill flip="none" rotWithShape="1">
                <a:gsLst>
                  <a:gs pos="0">
                    <a:sysClr val="window" lastClr="FFFFFF">
                      <a:lumMod val="65000"/>
                    </a:sysClr>
                  </a:gs>
                  <a:gs pos="44000">
                    <a:sysClr val="window" lastClr="FFFFFF">
                      <a:lumMod val="75000"/>
                    </a:sysClr>
                  </a:gs>
                  <a:gs pos="78000">
                    <a:sysClr val="window" lastClr="FFFFFF"/>
                  </a:gs>
                  <a:gs pos="61000">
                    <a:sysClr val="window" lastClr="FFFFFF">
                      <a:lumMod val="100000"/>
                    </a:sysClr>
                  </a:gs>
                  <a:gs pos="100000">
                    <a:sysClr val="window" lastClr="FFFFFF">
                      <a:lumMod val="65000"/>
                    </a:sysClr>
                  </a:gs>
                </a:gsLst>
                <a:lin ang="5400000" scaled="0"/>
                <a:tileRect/>
              </a:gradFill>
              <a:prstDash val="solid"/>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36" name="文本框 35"/>
          <p:cNvSpPr txBox="1"/>
          <p:nvPr/>
        </p:nvSpPr>
        <p:spPr>
          <a:xfrm>
            <a:off x="7312208" y="2255437"/>
            <a:ext cx="3796526" cy="3553460"/>
          </a:xfrm>
          <a:prstGeom prst="rect">
            <a:avLst/>
          </a:prstGeom>
          <a:noFill/>
        </p:spPr>
        <p:txBody>
          <a:bodyPr wrap="square">
            <a:spAutoFit/>
          </a:bodyPr>
          <a:lstStyle/>
          <a:p>
            <a:pPr>
              <a:lnSpc>
                <a:spcPct val="250000"/>
              </a:lnSpc>
            </a:pPr>
            <a:r>
              <a:rPr lang="zh-CN" altLang="en-US" dirty="0">
                <a:solidFill>
                  <a:schemeClr val="bg1"/>
                </a:solidFill>
                <a:latin typeface="汉仪旗黑-55简" panose="00020600040101010101" pitchFamily="18" charset="-122"/>
                <a:ea typeface="汉仪旗黑-55简" panose="00020600040101010101" pitchFamily="18" charset="-122"/>
              </a:rPr>
              <a:t>不贪财，快撤离，随手关门阻火急</a:t>
            </a:r>
            <a:endParaRPr lang="zh-CN" altLang="en-US" dirty="0">
              <a:solidFill>
                <a:schemeClr val="bg1"/>
              </a:solidFill>
              <a:latin typeface="汉仪旗黑-55简" panose="00020600040101010101" pitchFamily="18" charset="-122"/>
              <a:ea typeface="汉仪旗黑-55简" panose="00020600040101010101" pitchFamily="18" charset="-122"/>
            </a:endParaRPr>
          </a:p>
          <a:p>
            <a:pPr>
              <a:lnSpc>
                <a:spcPct val="250000"/>
              </a:lnSpc>
            </a:pPr>
            <a:r>
              <a:rPr lang="zh-CN" altLang="en-US" dirty="0">
                <a:solidFill>
                  <a:schemeClr val="bg1"/>
                </a:solidFill>
                <a:latin typeface="汉仪旗黑-55简" panose="00020600040101010101" pitchFamily="18" charset="-122"/>
                <a:ea typeface="汉仪旗黑-55简" panose="00020600040101010101" pitchFamily="18" charset="-122"/>
              </a:rPr>
              <a:t>身上火，就地滚，切勿奔跑拍火苗</a:t>
            </a:r>
            <a:endParaRPr lang="zh-CN" altLang="en-US" dirty="0">
              <a:solidFill>
                <a:schemeClr val="bg1"/>
              </a:solidFill>
              <a:latin typeface="汉仪旗黑-55简" panose="00020600040101010101" pitchFamily="18" charset="-122"/>
              <a:ea typeface="汉仪旗黑-55简" panose="00020600040101010101" pitchFamily="18" charset="-122"/>
            </a:endParaRPr>
          </a:p>
          <a:p>
            <a:pPr>
              <a:lnSpc>
                <a:spcPct val="250000"/>
              </a:lnSpc>
            </a:pPr>
            <a:r>
              <a:rPr lang="zh-CN" altLang="en-US" dirty="0">
                <a:solidFill>
                  <a:schemeClr val="bg1"/>
                </a:solidFill>
                <a:latin typeface="汉仪旗黑-55简" panose="00020600040101010101" pitchFamily="18" charset="-122"/>
                <a:ea typeface="汉仪旗黑-55简" panose="00020600040101010101" pitchFamily="18" charset="-122"/>
              </a:rPr>
              <a:t>高层楼，忌跳楼，阳台窗边发信号</a:t>
            </a:r>
            <a:endParaRPr lang="zh-CN" altLang="en-US" dirty="0">
              <a:solidFill>
                <a:schemeClr val="bg1"/>
              </a:solidFill>
              <a:latin typeface="汉仪旗黑-55简" panose="00020600040101010101" pitchFamily="18" charset="-122"/>
              <a:ea typeface="汉仪旗黑-55简" panose="00020600040101010101" pitchFamily="18" charset="-122"/>
            </a:endParaRPr>
          </a:p>
          <a:p>
            <a:pPr>
              <a:lnSpc>
                <a:spcPct val="250000"/>
              </a:lnSpc>
            </a:pPr>
            <a:r>
              <a:rPr lang="zh-CN" altLang="en-US" dirty="0">
                <a:solidFill>
                  <a:schemeClr val="bg1"/>
                </a:solidFill>
                <a:latin typeface="汉仪旗黑-55简" panose="00020600040101010101" pitchFamily="18" charset="-122"/>
                <a:ea typeface="汉仪旗黑-55简" panose="00020600040101010101" pitchFamily="18" charset="-122"/>
              </a:rPr>
              <a:t>逃户外，速报警，地址火情说分明</a:t>
            </a:r>
            <a:endParaRPr lang="zh-CN" altLang="en-US" dirty="0">
              <a:solidFill>
                <a:schemeClr val="bg1"/>
              </a:solidFill>
              <a:latin typeface="汉仪旗黑-55简" panose="00020600040101010101" pitchFamily="18" charset="-122"/>
              <a:ea typeface="汉仪旗黑-55简" panose="00020600040101010101" pitchFamily="18" charset="-122"/>
            </a:endParaRPr>
          </a:p>
          <a:p>
            <a:pPr>
              <a:lnSpc>
                <a:spcPct val="250000"/>
              </a:lnSpc>
            </a:pPr>
            <a:r>
              <a:rPr lang="zh-CN" altLang="en-US" dirty="0">
                <a:solidFill>
                  <a:schemeClr val="bg1"/>
                </a:solidFill>
                <a:latin typeface="汉仪旗黑-55简" panose="00020600040101010101" pitchFamily="18" charset="-122"/>
                <a:ea typeface="汉仪旗黑-55简" panose="00020600040101010101" pitchFamily="18" charset="-122"/>
              </a:rPr>
              <a:t>守秩序，互帮扶，安全脱险记心牢</a:t>
            </a:r>
            <a:endParaRPr lang="zh-CN" altLang="en-US" dirty="0">
              <a:solidFill>
                <a:schemeClr val="bg1"/>
              </a:solidFill>
              <a:latin typeface="汉仪旗黑-55简" panose="00020600040101010101" pitchFamily="18" charset="-122"/>
              <a:ea typeface="汉仪旗黑-55简" panose="00020600040101010101" pitchFamily="18" charset="-122"/>
            </a:endParaRPr>
          </a:p>
        </p:txBody>
      </p:sp>
      <p:grpSp>
        <p:nvGrpSpPr>
          <p:cNvPr id="37" name="组合 36"/>
          <p:cNvGrpSpPr/>
          <p:nvPr/>
        </p:nvGrpSpPr>
        <p:grpSpPr>
          <a:xfrm>
            <a:off x="1388446" y="2535578"/>
            <a:ext cx="471524" cy="461665"/>
            <a:chOff x="1599261" y="1485511"/>
            <a:chExt cx="659965" cy="646166"/>
          </a:xfrm>
        </p:grpSpPr>
        <p:sp>
          <p:nvSpPr>
            <p:cNvPr id="84" name="椭圆 83"/>
            <p:cNvSpPr/>
            <p:nvPr/>
          </p:nvSpPr>
          <p:spPr>
            <a:xfrm>
              <a:off x="1676400" y="1537855"/>
              <a:ext cx="491836" cy="4918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86" name="文本框 85"/>
            <p:cNvSpPr txBox="1"/>
            <p:nvPr/>
          </p:nvSpPr>
          <p:spPr>
            <a:xfrm>
              <a:off x="1599261" y="1485511"/>
              <a:ext cx="659965" cy="646166"/>
            </a:xfrm>
            <a:prstGeom prst="rect">
              <a:avLst/>
            </a:prstGeom>
            <a:noFill/>
          </p:spPr>
          <p:txBody>
            <a:bodyPr wrap="square">
              <a:spAutoFit/>
            </a:bodyPr>
            <a:lstStyle/>
            <a:p>
              <a:pPr algn="ctr"/>
              <a:r>
                <a:rPr lang="en-US" altLang="zh-CN" sz="2400" dirty="0">
                  <a:solidFill>
                    <a:srgbClr val="1E9ED1"/>
                  </a:solidFill>
                </a:rPr>
                <a:t>1</a:t>
              </a:r>
              <a:endParaRPr lang="zh-CN" altLang="en-US" sz="2400" dirty="0">
                <a:solidFill>
                  <a:srgbClr val="1E9ED1"/>
                </a:solidFill>
              </a:endParaRPr>
            </a:p>
          </p:txBody>
        </p:sp>
      </p:grpSp>
      <p:grpSp>
        <p:nvGrpSpPr>
          <p:cNvPr id="87" name="组合 86"/>
          <p:cNvGrpSpPr/>
          <p:nvPr/>
        </p:nvGrpSpPr>
        <p:grpSpPr>
          <a:xfrm>
            <a:off x="1388446" y="3218284"/>
            <a:ext cx="471524" cy="461665"/>
            <a:chOff x="1599261" y="1485511"/>
            <a:chExt cx="659965" cy="646166"/>
          </a:xfrm>
        </p:grpSpPr>
        <p:sp>
          <p:nvSpPr>
            <p:cNvPr id="88" name="椭圆 87"/>
            <p:cNvSpPr/>
            <p:nvPr/>
          </p:nvSpPr>
          <p:spPr>
            <a:xfrm>
              <a:off x="1676400" y="1537855"/>
              <a:ext cx="491836" cy="4918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89" name="文本框 88"/>
            <p:cNvSpPr txBox="1"/>
            <p:nvPr/>
          </p:nvSpPr>
          <p:spPr>
            <a:xfrm>
              <a:off x="1599261" y="1485511"/>
              <a:ext cx="659965" cy="646166"/>
            </a:xfrm>
            <a:prstGeom prst="rect">
              <a:avLst/>
            </a:prstGeom>
            <a:noFill/>
          </p:spPr>
          <p:txBody>
            <a:bodyPr wrap="square">
              <a:spAutoFit/>
            </a:bodyPr>
            <a:lstStyle/>
            <a:p>
              <a:pPr algn="ctr"/>
              <a:r>
                <a:rPr lang="en-US" altLang="zh-CN" sz="2400" dirty="0">
                  <a:solidFill>
                    <a:srgbClr val="1E9ED1"/>
                  </a:solidFill>
                </a:rPr>
                <a:t>2</a:t>
              </a:r>
              <a:endParaRPr lang="zh-CN" altLang="en-US" sz="2400" dirty="0">
                <a:solidFill>
                  <a:srgbClr val="1E9ED1"/>
                </a:solidFill>
              </a:endParaRPr>
            </a:p>
          </p:txBody>
        </p:sp>
      </p:grpSp>
      <p:grpSp>
        <p:nvGrpSpPr>
          <p:cNvPr id="90" name="组合 89"/>
          <p:cNvGrpSpPr/>
          <p:nvPr/>
        </p:nvGrpSpPr>
        <p:grpSpPr>
          <a:xfrm>
            <a:off x="1388446" y="3900990"/>
            <a:ext cx="471524" cy="461665"/>
            <a:chOff x="1599261" y="1485511"/>
            <a:chExt cx="659965" cy="646166"/>
          </a:xfrm>
        </p:grpSpPr>
        <p:sp>
          <p:nvSpPr>
            <p:cNvPr id="91" name="椭圆 90"/>
            <p:cNvSpPr/>
            <p:nvPr/>
          </p:nvSpPr>
          <p:spPr>
            <a:xfrm>
              <a:off x="1676400" y="1537855"/>
              <a:ext cx="491836" cy="4918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92" name="文本框 91"/>
            <p:cNvSpPr txBox="1"/>
            <p:nvPr/>
          </p:nvSpPr>
          <p:spPr>
            <a:xfrm>
              <a:off x="1599261" y="1485511"/>
              <a:ext cx="659965" cy="646166"/>
            </a:xfrm>
            <a:prstGeom prst="rect">
              <a:avLst/>
            </a:prstGeom>
            <a:noFill/>
          </p:spPr>
          <p:txBody>
            <a:bodyPr wrap="square">
              <a:spAutoFit/>
            </a:bodyPr>
            <a:lstStyle/>
            <a:p>
              <a:pPr algn="ctr"/>
              <a:r>
                <a:rPr lang="en-US" altLang="zh-CN" sz="2400" dirty="0">
                  <a:solidFill>
                    <a:srgbClr val="1E9ED1"/>
                  </a:solidFill>
                </a:rPr>
                <a:t>3</a:t>
              </a:r>
              <a:endParaRPr lang="zh-CN" altLang="en-US" sz="2400" dirty="0">
                <a:solidFill>
                  <a:srgbClr val="1E9ED1"/>
                </a:solidFill>
              </a:endParaRPr>
            </a:p>
          </p:txBody>
        </p:sp>
      </p:grpSp>
      <p:grpSp>
        <p:nvGrpSpPr>
          <p:cNvPr id="93" name="组合 92"/>
          <p:cNvGrpSpPr/>
          <p:nvPr/>
        </p:nvGrpSpPr>
        <p:grpSpPr>
          <a:xfrm>
            <a:off x="1388446" y="4583696"/>
            <a:ext cx="471524" cy="461665"/>
            <a:chOff x="1599261" y="1485511"/>
            <a:chExt cx="659965" cy="646166"/>
          </a:xfrm>
        </p:grpSpPr>
        <p:sp>
          <p:nvSpPr>
            <p:cNvPr id="94" name="椭圆 93"/>
            <p:cNvSpPr/>
            <p:nvPr/>
          </p:nvSpPr>
          <p:spPr>
            <a:xfrm>
              <a:off x="1676400" y="1537855"/>
              <a:ext cx="491836" cy="4918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95" name="文本框 94"/>
            <p:cNvSpPr txBox="1"/>
            <p:nvPr/>
          </p:nvSpPr>
          <p:spPr>
            <a:xfrm>
              <a:off x="1599261" y="1485511"/>
              <a:ext cx="659965" cy="646166"/>
            </a:xfrm>
            <a:prstGeom prst="rect">
              <a:avLst/>
            </a:prstGeom>
            <a:noFill/>
          </p:spPr>
          <p:txBody>
            <a:bodyPr wrap="square">
              <a:spAutoFit/>
            </a:bodyPr>
            <a:lstStyle/>
            <a:p>
              <a:pPr algn="ctr"/>
              <a:r>
                <a:rPr lang="en-US" altLang="zh-CN" sz="2400" dirty="0">
                  <a:solidFill>
                    <a:srgbClr val="1E9ED1"/>
                  </a:solidFill>
                </a:rPr>
                <a:t>4</a:t>
              </a:r>
              <a:endParaRPr lang="zh-CN" altLang="en-US" sz="2400" dirty="0">
                <a:solidFill>
                  <a:srgbClr val="1E9ED1"/>
                </a:solidFill>
              </a:endParaRPr>
            </a:p>
          </p:txBody>
        </p:sp>
      </p:grpSp>
      <p:grpSp>
        <p:nvGrpSpPr>
          <p:cNvPr id="96" name="组合 95"/>
          <p:cNvGrpSpPr/>
          <p:nvPr/>
        </p:nvGrpSpPr>
        <p:grpSpPr>
          <a:xfrm>
            <a:off x="1388446" y="5266402"/>
            <a:ext cx="471524" cy="461665"/>
            <a:chOff x="1599261" y="1485511"/>
            <a:chExt cx="659965" cy="646166"/>
          </a:xfrm>
        </p:grpSpPr>
        <p:sp>
          <p:nvSpPr>
            <p:cNvPr id="97" name="椭圆 96"/>
            <p:cNvSpPr/>
            <p:nvPr/>
          </p:nvSpPr>
          <p:spPr>
            <a:xfrm>
              <a:off x="1676400" y="1537855"/>
              <a:ext cx="491836" cy="4918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98" name="文本框 97"/>
            <p:cNvSpPr txBox="1"/>
            <p:nvPr/>
          </p:nvSpPr>
          <p:spPr>
            <a:xfrm>
              <a:off x="1599261" y="1485511"/>
              <a:ext cx="659965" cy="646166"/>
            </a:xfrm>
            <a:prstGeom prst="rect">
              <a:avLst/>
            </a:prstGeom>
            <a:noFill/>
          </p:spPr>
          <p:txBody>
            <a:bodyPr wrap="square">
              <a:spAutoFit/>
            </a:bodyPr>
            <a:lstStyle/>
            <a:p>
              <a:pPr algn="ctr"/>
              <a:r>
                <a:rPr lang="en-US" altLang="zh-CN" sz="2400" dirty="0">
                  <a:solidFill>
                    <a:srgbClr val="1E9ED1"/>
                  </a:solidFill>
                </a:rPr>
                <a:t>5</a:t>
              </a:r>
              <a:endParaRPr lang="zh-CN" altLang="en-US" sz="2400" dirty="0">
                <a:solidFill>
                  <a:srgbClr val="1E9ED1"/>
                </a:solidFill>
              </a:endParaRPr>
            </a:p>
          </p:txBody>
        </p:sp>
      </p:grpSp>
      <p:grpSp>
        <p:nvGrpSpPr>
          <p:cNvPr id="99" name="组合 98"/>
          <p:cNvGrpSpPr/>
          <p:nvPr/>
        </p:nvGrpSpPr>
        <p:grpSpPr>
          <a:xfrm>
            <a:off x="6857551" y="2528091"/>
            <a:ext cx="471524" cy="461665"/>
            <a:chOff x="1599261" y="1485511"/>
            <a:chExt cx="659965" cy="646166"/>
          </a:xfrm>
        </p:grpSpPr>
        <p:sp>
          <p:nvSpPr>
            <p:cNvPr id="100" name="椭圆 99"/>
            <p:cNvSpPr/>
            <p:nvPr/>
          </p:nvSpPr>
          <p:spPr>
            <a:xfrm>
              <a:off x="1676400" y="1537855"/>
              <a:ext cx="491836" cy="4918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EE6D55"/>
                </a:solidFill>
              </a:endParaRPr>
            </a:p>
          </p:txBody>
        </p:sp>
        <p:sp>
          <p:nvSpPr>
            <p:cNvPr id="101" name="文本框 100"/>
            <p:cNvSpPr txBox="1"/>
            <p:nvPr/>
          </p:nvSpPr>
          <p:spPr>
            <a:xfrm>
              <a:off x="1599261" y="1485511"/>
              <a:ext cx="659965" cy="646166"/>
            </a:xfrm>
            <a:prstGeom prst="rect">
              <a:avLst/>
            </a:prstGeom>
            <a:noFill/>
          </p:spPr>
          <p:txBody>
            <a:bodyPr wrap="square">
              <a:spAutoFit/>
            </a:bodyPr>
            <a:lstStyle/>
            <a:p>
              <a:pPr algn="ctr"/>
              <a:r>
                <a:rPr lang="en-US" altLang="zh-CN" sz="2400" dirty="0">
                  <a:solidFill>
                    <a:srgbClr val="EE6D55"/>
                  </a:solidFill>
                </a:rPr>
                <a:t>6</a:t>
              </a:r>
              <a:endParaRPr lang="zh-CN" altLang="en-US" sz="2400" dirty="0">
                <a:solidFill>
                  <a:srgbClr val="EE6D55"/>
                </a:solidFill>
              </a:endParaRPr>
            </a:p>
          </p:txBody>
        </p:sp>
      </p:grpSp>
      <p:grpSp>
        <p:nvGrpSpPr>
          <p:cNvPr id="102" name="组合 101"/>
          <p:cNvGrpSpPr/>
          <p:nvPr/>
        </p:nvGrpSpPr>
        <p:grpSpPr>
          <a:xfrm>
            <a:off x="6857551" y="3210797"/>
            <a:ext cx="471524" cy="461665"/>
            <a:chOff x="1599261" y="1485511"/>
            <a:chExt cx="659965" cy="646166"/>
          </a:xfrm>
        </p:grpSpPr>
        <p:sp>
          <p:nvSpPr>
            <p:cNvPr id="103" name="椭圆 102"/>
            <p:cNvSpPr/>
            <p:nvPr/>
          </p:nvSpPr>
          <p:spPr>
            <a:xfrm>
              <a:off x="1676400" y="1537855"/>
              <a:ext cx="491836" cy="4918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EE6D55"/>
                </a:solidFill>
              </a:endParaRPr>
            </a:p>
          </p:txBody>
        </p:sp>
        <p:sp>
          <p:nvSpPr>
            <p:cNvPr id="104" name="文本框 103"/>
            <p:cNvSpPr txBox="1"/>
            <p:nvPr/>
          </p:nvSpPr>
          <p:spPr>
            <a:xfrm>
              <a:off x="1599261" y="1485511"/>
              <a:ext cx="659965" cy="646166"/>
            </a:xfrm>
            <a:prstGeom prst="rect">
              <a:avLst/>
            </a:prstGeom>
            <a:noFill/>
          </p:spPr>
          <p:txBody>
            <a:bodyPr wrap="square">
              <a:spAutoFit/>
            </a:bodyPr>
            <a:lstStyle/>
            <a:p>
              <a:pPr algn="ctr"/>
              <a:r>
                <a:rPr lang="en-US" altLang="zh-CN" sz="2400" dirty="0">
                  <a:solidFill>
                    <a:srgbClr val="EE6D55"/>
                  </a:solidFill>
                </a:rPr>
                <a:t>7</a:t>
              </a:r>
              <a:endParaRPr lang="zh-CN" altLang="en-US" sz="2400" dirty="0">
                <a:solidFill>
                  <a:srgbClr val="EE6D55"/>
                </a:solidFill>
              </a:endParaRPr>
            </a:p>
          </p:txBody>
        </p:sp>
      </p:grpSp>
      <p:grpSp>
        <p:nvGrpSpPr>
          <p:cNvPr id="105" name="组合 104"/>
          <p:cNvGrpSpPr/>
          <p:nvPr/>
        </p:nvGrpSpPr>
        <p:grpSpPr>
          <a:xfrm>
            <a:off x="6857551" y="3893503"/>
            <a:ext cx="471524" cy="461665"/>
            <a:chOff x="1599261" y="1485511"/>
            <a:chExt cx="659965" cy="646166"/>
          </a:xfrm>
        </p:grpSpPr>
        <p:sp>
          <p:nvSpPr>
            <p:cNvPr id="106" name="椭圆 105"/>
            <p:cNvSpPr/>
            <p:nvPr/>
          </p:nvSpPr>
          <p:spPr>
            <a:xfrm>
              <a:off x="1676400" y="1537855"/>
              <a:ext cx="491836" cy="4918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EE6D55"/>
                </a:solidFill>
              </a:endParaRPr>
            </a:p>
          </p:txBody>
        </p:sp>
        <p:sp>
          <p:nvSpPr>
            <p:cNvPr id="107" name="文本框 106"/>
            <p:cNvSpPr txBox="1"/>
            <p:nvPr/>
          </p:nvSpPr>
          <p:spPr>
            <a:xfrm>
              <a:off x="1599261" y="1485511"/>
              <a:ext cx="659965" cy="646166"/>
            </a:xfrm>
            <a:prstGeom prst="rect">
              <a:avLst/>
            </a:prstGeom>
            <a:noFill/>
          </p:spPr>
          <p:txBody>
            <a:bodyPr wrap="square">
              <a:spAutoFit/>
            </a:bodyPr>
            <a:lstStyle/>
            <a:p>
              <a:pPr algn="ctr"/>
              <a:r>
                <a:rPr lang="en-US" altLang="zh-CN" sz="2400" dirty="0">
                  <a:solidFill>
                    <a:srgbClr val="EE6D55"/>
                  </a:solidFill>
                </a:rPr>
                <a:t>8</a:t>
              </a:r>
              <a:endParaRPr lang="zh-CN" altLang="en-US" sz="2400" dirty="0">
                <a:solidFill>
                  <a:srgbClr val="EE6D55"/>
                </a:solidFill>
              </a:endParaRPr>
            </a:p>
          </p:txBody>
        </p:sp>
      </p:grpSp>
      <p:grpSp>
        <p:nvGrpSpPr>
          <p:cNvPr id="108" name="组合 107"/>
          <p:cNvGrpSpPr/>
          <p:nvPr/>
        </p:nvGrpSpPr>
        <p:grpSpPr>
          <a:xfrm>
            <a:off x="6857551" y="4576209"/>
            <a:ext cx="471524" cy="461665"/>
            <a:chOff x="1599261" y="1485511"/>
            <a:chExt cx="659965" cy="646166"/>
          </a:xfrm>
        </p:grpSpPr>
        <p:sp>
          <p:nvSpPr>
            <p:cNvPr id="109" name="椭圆 108"/>
            <p:cNvSpPr/>
            <p:nvPr/>
          </p:nvSpPr>
          <p:spPr>
            <a:xfrm>
              <a:off x="1676400" y="1537855"/>
              <a:ext cx="491836" cy="4918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EE6D55"/>
                </a:solidFill>
              </a:endParaRPr>
            </a:p>
          </p:txBody>
        </p:sp>
        <p:sp>
          <p:nvSpPr>
            <p:cNvPr id="110" name="文本框 109"/>
            <p:cNvSpPr txBox="1"/>
            <p:nvPr/>
          </p:nvSpPr>
          <p:spPr>
            <a:xfrm>
              <a:off x="1599261" y="1485511"/>
              <a:ext cx="659965" cy="646166"/>
            </a:xfrm>
            <a:prstGeom prst="rect">
              <a:avLst/>
            </a:prstGeom>
            <a:noFill/>
          </p:spPr>
          <p:txBody>
            <a:bodyPr wrap="square">
              <a:spAutoFit/>
            </a:bodyPr>
            <a:lstStyle/>
            <a:p>
              <a:pPr algn="ctr"/>
              <a:r>
                <a:rPr lang="en-US" altLang="zh-CN" sz="2400" dirty="0">
                  <a:solidFill>
                    <a:srgbClr val="EE6D55"/>
                  </a:solidFill>
                </a:rPr>
                <a:t>9</a:t>
              </a:r>
              <a:endParaRPr lang="zh-CN" altLang="en-US" sz="2400" dirty="0">
                <a:solidFill>
                  <a:srgbClr val="EE6D55"/>
                </a:solidFill>
              </a:endParaRPr>
            </a:p>
          </p:txBody>
        </p:sp>
      </p:grpSp>
      <p:grpSp>
        <p:nvGrpSpPr>
          <p:cNvPr id="111" name="组合 110"/>
          <p:cNvGrpSpPr/>
          <p:nvPr/>
        </p:nvGrpSpPr>
        <p:grpSpPr>
          <a:xfrm>
            <a:off x="6786215" y="5258915"/>
            <a:ext cx="594255" cy="461665"/>
            <a:chOff x="1499417" y="1485511"/>
            <a:chExt cx="831745" cy="646166"/>
          </a:xfrm>
        </p:grpSpPr>
        <p:sp>
          <p:nvSpPr>
            <p:cNvPr id="112" name="椭圆 111"/>
            <p:cNvSpPr/>
            <p:nvPr/>
          </p:nvSpPr>
          <p:spPr>
            <a:xfrm>
              <a:off x="1676400" y="1537855"/>
              <a:ext cx="491836" cy="4918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EE6D55"/>
                </a:solidFill>
              </a:endParaRPr>
            </a:p>
          </p:txBody>
        </p:sp>
        <p:sp>
          <p:nvSpPr>
            <p:cNvPr id="113" name="文本框 112"/>
            <p:cNvSpPr txBox="1"/>
            <p:nvPr/>
          </p:nvSpPr>
          <p:spPr>
            <a:xfrm>
              <a:off x="1499417" y="1485511"/>
              <a:ext cx="831745" cy="646166"/>
            </a:xfrm>
            <a:prstGeom prst="rect">
              <a:avLst/>
            </a:prstGeom>
            <a:noFill/>
          </p:spPr>
          <p:txBody>
            <a:bodyPr wrap="square">
              <a:spAutoFit/>
            </a:bodyPr>
            <a:lstStyle/>
            <a:p>
              <a:pPr algn="ctr"/>
              <a:r>
                <a:rPr lang="en-US" altLang="zh-CN" sz="2400" dirty="0">
                  <a:solidFill>
                    <a:srgbClr val="EE6D55"/>
                  </a:solidFill>
                </a:rPr>
                <a:t>10</a:t>
              </a:r>
              <a:endParaRPr lang="zh-CN" altLang="en-US" sz="2400" dirty="0">
                <a:solidFill>
                  <a:srgbClr val="EE6D55"/>
                </a:solidFill>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txBox="1"/>
          <p:nvPr/>
        </p:nvSpPr>
        <p:spPr>
          <a:xfrm>
            <a:off x="11483339" y="6424930"/>
            <a:ext cx="510539"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947DC70-7DC9-4C19-BF6D-4CA7B69A19E0}" type="slidenum">
              <a:rPr lang="zh-CN" altLang="en-US" sz="1400" smtClean="0"/>
            </a:fld>
            <a:endParaRPr lang="zh-CN" altLang="en-US" sz="1400"/>
          </a:p>
        </p:txBody>
      </p:sp>
      <p:sp>
        <p:nvSpPr>
          <p:cNvPr id="14" name="文本框 13"/>
          <p:cNvSpPr txBox="1"/>
          <p:nvPr/>
        </p:nvSpPr>
        <p:spPr>
          <a:xfrm>
            <a:off x="1030290" y="855093"/>
            <a:ext cx="3257692" cy="521970"/>
          </a:xfrm>
          <a:prstGeom prst="rect">
            <a:avLst/>
          </a:prstGeom>
          <a:noFill/>
        </p:spPr>
        <p:txBody>
          <a:bodyPr wrap="square">
            <a:spAutoFit/>
          </a:bodyPr>
          <a:lstStyle/>
          <a:p>
            <a:r>
              <a:rPr lang="zh-CN" altLang="en-US" sz="2800" dirty="0">
                <a:solidFill>
                  <a:srgbClr val="1E9ED1"/>
                </a:solidFill>
              </a:rPr>
              <a:t>提问：</a:t>
            </a:r>
            <a:endParaRPr lang="zh-CN" altLang="en-US" sz="2800" dirty="0">
              <a:solidFill>
                <a:srgbClr val="1E9ED1"/>
              </a:solidFill>
            </a:endParaRPr>
          </a:p>
        </p:txBody>
      </p:sp>
      <p:grpSp>
        <p:nvGrpSpPr>
          <p:cNvPr id="36" name="组合 35"/>
          <p:cNvGrpSpPr/>
          <p:nvPr>
            <p:custDataLst>
              <p:tags r:id="rId1"/>
            </p:custDataLst>
          </p:nvPr>
        </p:nvGrpSpPr>
        <p:grpSpPr>
          <a:xfrm>
            <a:off x="950750" y="4217383"/>
            <a:ext cx="5695045" cy="521970"/>
            <a:chOff x="491010" y="1242145"/>
            <a:chExt cx="5695045" cy="521970"/>
          </a:xfrm>
        </p:grpSpPr>
        <p:sp>
          <p:nvSpPr>
            <p:cNvPr id="40" name="文本框 39"/>
            <p:cNvSpPr txBox="1"/>
            <p:nvPr>
              <p:custDataLst>
                <p:tags r:id="rId2"/>
              </p:custDataLst>
            </p:nvPr>
          </p:nvSpPr>
          <p:spPr>
            <a:xfrm>
              <a:off x="1013694" y="1255999"/>
              <a:ext cx="5172361" cy="460375"/>
            </a:xfrm>
            <a:prstGeom prst="rect">
              <a:avLst/>
            </a:prstGeom>
            <a:noFill/>
          </p:spPr>
          <p:txBody>
            <a:bodyPr wrap="square">
              <a:spAutoFit/>
            </a:bodyPr>
            <a:lstStyle/>
            <a:p>
              <a:r>
                <a:rPr lang="zh-CN" altLang="en-US" sz="2400" dirty="0">
                  <a:latin typeface="汉仪旗黑-55简" panose="00020600040101010101" pitchFamily="18" charset="-122"/>
                  <a:ea typeface="汉仪旗黑-55简" panose="00020600040101010101" pitchFamily="18" charset="-122"/>
                  <a:sym typeface="+mn-ea"/>
                </a:rPr>
                <a:t>按火灾等级分类？</a:t>
              </a:r>
              <a:endParaRPr lang="zh-CN" altLang="en-US" sz="2400" dirty="0">
                <a:latin typeface="汉仪旗黑-55简" panose="00020600040101010101" pitchFamily="18" charset="-122"/>
                <a:ea typeface="汉仪旗黑-55简" panose="00020600040101010101" pitchFamily="18" charset="-122"/>
                <a:sym typeface="+mn-ea"/>
              </a:endParaRPr>
            </a:p>
          </p:txBody>
        </p:sp>
        <p:sp>
          <p:nvSpPr>
            <p:cNvPr id="38" name="椭圆 37"/>
            <p:cNvSpPr/>
            <p:nvPr>
              <p:custDataLst>
                <p:tags r:id="rId3"/>
              </p:custDataLst>
            </p:nvPr>
          </p:nvSpPr>
          <p:spPr>
            <a:xfrm>
              <a:off x="607511" y="1279235"/>
              <a:ext cx="399256" cy="399256"/>
            </a:xfrm>
            <a:prstGeom prst="ellipse">
              <a:avLst/>
            </a:prstGeom>
            <a:solidFill>
              <a:srgbClr val="EE6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custDataLst>
                <p:tags r:id="rId4"/>
              </p:custDataLst>
            </p:nvPr>
          </p:nvSpPr>
          <p:spPr>
            <a:xfrm>
              <a:off x="491010" y="1242145"/>
              <a:ext cx="659965" cy="521970"/>
            </a:xfrm>
            <a:prstGeom prst="rect">
              <a:avLst/>
            </a:prstGeom>
            <a:noFill/>
          </p:spPr>
          <p:txBody>
            <a:bodyPr wrap="square">
              <a:spAutoFit/>
            </a:bodyPr>
            <a:lstStyle/>
            <a:p>
              <a:pPr algn="ctr"/>
              <a:r>
                <a:rPr lang="en-US" altLang="zh-CN" sz="2800" dirty="0">
                  <a:solidFill>
                    <a:schemeClr val="bg1"/>
                  </a:solidFill>
                </a:rPr>
                <a:t>2</a:t>
              </a:r>
              <a:endParaRPr lang="zh-CN" altLang="en-US" sz="2800" dirty="0">
                <a:solidFill>
                  <a:schemeClr val="bg1"/>
                </a:solidFill>
              </a:endParaRPr>
            </a:p>
          </p:txBody>
        </p:sp>
      </p:grpSp>
      <p:sp>
        <p:nvSpPr>
          <p:cNvPr id="3" name="文本框 2"/>
          <p:cNvSpPr txBox="1"/>
          <p:nvPr>
            <p:custDataLst>
              <p:tags r:id="rId5"/>
            </p:custDataLst>
          </p:nvPr>
        </p:nvSpPr>
        <p:spPr>
          <a:xfrm>
            <a:off x="1510665" y="4888230"/>
            <a:ext cx="9295130" cy="958215"/>
          </a:xfrm>
          <a:prstGeom prst="rect">
            <a:avLst/>
          </a:prstGeom>
          <a:noFill/>
        </p:spPr>
        <p:txBody>
          <a:bodyPr wrap="square" rtlCol="0">
            <a:noAutofit/>
          </a:bodyPr>
          <a:p>
            <a:r>
              <a:rPr lang="zh-CN" altLang="en-US" sz="2400" dirty="0">
                <a:solidFill>
                  <a:srgbClr val="EE6D55"/>
                </a:solidFill>
                <a:latin typeface="+mn-ea"/>
                <a:sym typeface="+mn-ea"/>
              </a:rPr>
              <a:t>①一般火灾、②较大火灾</a:t>
            </a:r>
            <a:r>
              <a:rPr lang="zh-CN" altLang="en-US" sz="2400" dirty="0">
                <a:solidFill>
                  <a:srgbClr val="EE6D55"/>
                </a:solidFill>
                <a:latin typeface="+mn-ea"/>
              </a:rPr>
              <a:t>、</a:t>
            </a:r>
            <a:r>
              <a:rPr lang="zh-CN" altLang="en-US" sz="2400" dirty="0">
                <a:solidFill>
                  <a:srgbClr val="EE6D55"/>
                </a:solidFill>
                <a:latin typeface="+mn-ea"/>
                <a:sym typeface="+mn-ea"/>
              </a:rPr>
              <a:t>③重大火灾</a:t>
            </a:r>
            <a:r>
              <a:rPr lang="zh-CN" altLang="en-US" sz="2400" dirty="0">
                <a:solidFill>
                  <a:srgbClr val="EE6D55"/>
                </a:solidFill>
                <a:latin typeface="+mn-ea"/>
              </a:rPr>
              <a:t>、④特别重大火灾</a:t>
            </a:r>
            <a:endParaRPr lang="zh-CN" altLang="en-US" sz="2400" dirty="0">
              <a:solidFill>
                <a:srgbClr val="EE6D55"/>
              </a:solidFill>
              <a:latin typeface="+mn-ea"/>
            </a:endParaRPr>
          </a:p>
        </p:txBody>
      </p:sp>
      <p:grpSp>
        <p:nvGrpSpPr>
          <p:cNvPr id="10" name="组合 9"/>
          <p:cNvGrpSpPr/>
          <p:nvPr>
            <p:custDataLst>
              <p:tags r:id="rId6"/>
            </p:custDataLst>
          </p:nvPr>
        </p:nvGrpSpPr>
        <p:grpSpPr>
          <a:xfrm>
            <a:off x="950750" y="2303288"/>
            <a:ext cx="6705600" cy="521970"/>
            <a:chOff x="491010" y="1242145"/>
            <a:chExt cx="6705600" cy="521970"/>
          </a:xfrm>
        </p:grpSpPr>
        <p:sp>
          <p:nvSpPr>
            <p:cNvPr id="11" name="文本框 10"/>
            <p:cNvSpPr txBox="1"/>
            <p:nvPr>
              <p:custDataLst>
                <p:tags r:id="rId7"/>
              </p:custDataLst>
            </p:nvPr>
          </p:nvSpPr>
          <p:spPr>
            <a:xfrm>
              <a:off x="1013615" y="1256115"/>
              <a:ext cx="6182995" cy="460375"/>
            </a:xfrm>
            <a:prstGeom prst="rect">
              <a:avLst/>
            </a:prstGeom>
            <a:noFill/>
          </p:spPr>
          <p:txBody>
            <a:bodyPr wrap="square">
              <a:spAutoFit/>
            </a:bodyPr>
            <a:lstStyle/>
            <a:p>
              <a:r>
                <a:rPr lang="zh-CN" altLang="en-US" sz="2400" dirty="0">
                  <a:latin typeface="汉仪旗黑-55简" panose="00020600040101010101" pitchFamily="18" charset="-122"/>
                  <a:ea typeface="汉仪旗黑-55简" panose="00020600040101010101" pitchFamily="18" charset="-122"/>
                  <a:sym typeface="+mn-ea"/>
                </a:rPr>
                <a:t>生活中火灾隐患包括哪些方面？（列举三个）</a:t>
              </a:r>
              <a:endParaRPr lang="zh-CN" altLang="en-US" sz="2400" dirty="0">
                <a:latin typeface="汉仪旗黑-55简" panose="00020600040101010101" pitchFamily="18" charset="-122"/>
                <a:ea typeface="汉仪旗黑-55简" panose="00020600040101010101" pitchFamily="18" charset="-122"/>
                <a:sym typeface="+mn-ea"/>
              </a:endParaRPr>
            </a:p>
          </p:txBody>
        </p:sp>
        <p:sp>
          <p:nvSpPr>
            <p:cNvPr id="12" name="椭圆 11"/>
            <p:cNvSpPr/>
            <p:nvPr>
              <p:custDataLst>
                <p:tags r:id="rId8"/>
              </p:custDataLst>
            </p:nvPr>
          </p:nvSpPr>
          <p:spPr>
            <a:xfrm>
              <a:off x="607511" y="1279235"/>
              <a:ext cx="399256" cy="399256"/>
            </a:xfrm>
            <a:prstGeom prst="ellipse">
              <a:avLst/>
            </a:prstGeom>
            <a:solidFill>
              <a:srgbClr val="EE6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custDataLst>
                <p:tags r:id="rId9"/>
              </p:custDataLst>
            </p:nvPr>
          </p:nvSpPr>
          <p:spPr>
            <a:xfrm>
              <a:off x="491010" y="1242145"/>
              <a:ext cx="659965" cy="521970"/>
            </a:xfrm>
            <a:prstGeom prst="rect">
              <a:avLst/>
            </a:prstGeom>
            <a:noFill/>
          </p:spPr>
          <p:txBody>
            <a:bodyPr wrap="square">
              <a:spAutoFit/>
            </a:bodyPr>
            <a:lstStyle/>
            <a:p>
              <a:pPr algn="ctr"/>
              <a:r>
                <a:rPr lang="en-US" altLang="zh-CN" sz="2800" dirty="0">
                  <a:solidFill>
                    <a:schemeClr val="bg1"/>
                  </a:solidFill>
                </a:rPr>
                <a:t>1</a:t>
              </a:r>
              <a:endParaRPr lang="zh-CN" altLang="en-US" sz="2800" dirty="0">
                <a:solidFill>
                  <a:schemeClr val="bg1"/>
                </a:solidFill>
              </a:endParaRPr>
            </a:p>
          </p:txBody>
        </p:sp>
      </p:grpSp>
      <p:sp>
        <p:nvSpPr>
          <p:cNvPr id="15" name="文本框 14"/>
          <p:cNvSpPr txBox="1"/>
          <p:nvPr>
            <p:custDataLst>
              <p:tags r:id="rId10"/>
            </p:custDataLst>
          </p:nvPr>
        </p:nvSpPr>
        <p:spPr>
          <a:xfrm>
            <a:off x="1510665" y="2820035"/>
            <a:ext cx="8616950" cy="829945"/>
          </a:xfrm>
          <a:prstGeom prst="rect">
            <a:avLst/>
          </a:prstGeom>
          <a:noFill/>
        </p:spPr>
        <p:txBody>
          <a:bodyPr wrap="square" rtlCol="0">
            <a:spAutoFit/>
          </a:bodyPr>
          <a:p>
            <a:r>
              <a:rPr lang="zh-CN" altLang="en-US" sz="2400" dirty="0">
                <a:solidFill>
                  <a:srgbClr val="EE6D55"/>
                </a:solidFill>
                <a:latin typeface="+mn-ea"/>
              </a:rPr>
              <a:t>电器着火、煤气泄漏、油锅起火、电脑着火、电热毯、暖手宝、浴霸、吹风机等</a:t>
            </a:r>
            <a:endParaRPr lang="zh-CN" altLang="en-US" sz="2400" dirty="0">
              <a:solidFill>
                <a:srgbClr val="EE6D55"/>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500" fill="hold">
                                          <p:stCondLst>
                                            <p:cond delay="0"/>
                                          </p:stCondLst>
                                        </p:cTn>
                                        <p:tgtEl>
                                          <p:spTgt spid="15"/>
                                        </p:tgtEl>
                                        <p:attrNameLst>
                                          <p:attrName>style.visibility</p:attrName>
                                        </p:attrNameLst>
                                      </p:cBhvr>
                                      <p:to>
                                        <p:strVal val="visible"/>
                                      </p:to>
                                    </p:set>
                                    <p:animEffect transition="in" filter="box(in)">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additive="base">
                                        <p:cTn id="18" dur="500" fill="hold"/>
                                        <p:tgtEl>
                                          <p:spTgt spid="36"/>
                                        </p:tgtEl>
                                        <p:attrNameLst>
                                          <p:attrName>ppt_x</p:attrName>
                                        </p:attrNameLst>
                                      </p:cBhvr>
                                      <p:tavLst>
                                        <p:tav tm="0">
                                          <p:val>
                                            <p:strVal val="#ppt_x"/>
                                          </p:val>
                                        </p:tav>
                                        <p:tav tm="100000">
                                          <p:val>
                                            <p:strVal val="#ppt_x"/>
                                          </p:val>
                                        </p:tav>
                                      </p:tavLst>
                                    </p:anim>
                                    <p:anim calcmode="lin" valueType="num">
                                      <p:cBhvr additive="base">
                                        <p:cTn id="19"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500" fill="hold">
                                          <p:stCondLst>
                                            <p:cond delay="0"/>
                                          </p:stCondLst>
                                        </p:cTn>
                                        <p:tgtEl>
                                          <p:spTgt spid="3"/>
                                        </p:tgtEl>
                                        <p:attrNameLst>
                                          <p:attrName>style.visibility</p:attrName>
                                        </p:attrNameLst>
                                      </p:cBhvr>
                                      <p:to>
                                        <p:strVal val="visible"/>
                                      </p:to>
                                    </p:set>
                                    <p:animEffect transition="in" filter="box(in)">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nodeType="clickEffect">
                                  <p:stCondLst>
                                    <p:cond delay="0"/>
                                  </p:stCondLst>
                                  <p:childTnLst>
                                    <p:set>
                                      <p:cBhvr>
                                        <p:cTn id="28" dur="1" fill="hold">
                                          <p:stCondLst>
                                            <p:cond delay="0"/>
                                          </p:stCondLst>
                                        </p:cTn>
                                        <p:tgtEl>
                                          <p:spTgt spid="15">
                                            <p:txEl>
                                              <p:pRg st="0" end="0"/>
                                            </p:txEl>
                                          </p:spTgt>
                                        </p:tgtEl>
                                        <p:attrNameLst>
                                          <p:attrName>style.visibility</p:attrName>
                                        </p:attrNameLst>
                                      </p:cBhvr>
                                      <p:to>
                                        <p:strVal val="visible"/>
                                      </p:to>
                                    </p:set>
                                    <p:anim calcmode="lin" valueType="num">
                                      <p:cBhvr additive="base">
                                        <p:cTn id="29" dur="500"/>
                                        <p:tgtEl>
                                          <p:spTgt spid="15">
                                            <p:txEl>
                                              <p:pRg st="0" end="0"/>
                                            </p:txEl>
                                          </p:spTgt>
                                        </p:tgtEl>
                                        <p:attrNameLst>
                                          <p:attrName>ppt_y</p:attrName>
                                        </p:attrNameLst>
                                      </p:cBhvr>
                                      <p:tavLst>
                                        <p:tav tm="0">
                                          <p:val>
                                            <p:strVal val="#ppt_y+#ppt_h*1.125000"/>
                                          </p:val>
                                        </p:tav>
                                        <p:tav tm="100000">
                                          <p:val>
                                            <p:strVal val="#ppt_y"/>
                                          </p:val>
                                        </p:tav>
                                      </p:tavLst>
                                    </p:anim>
                                    <p:animEffect transition="in" filter="wipe(up)">
                                      <p:cBhvr>
                                        <p:cTn id="30" dur="500"/>
                                        <p:tgtEl>
                                          <p:spTgt spid="15">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0" end="0"/>
                                            </p:txEl>
                                          </p:spTgt>
                                        </p:tgtEl>
                                        <p:attrNameLst>
                                          <p:attrName>style.visibility</p:attrName>
                                        </p:attrNameLst>
                                      </p:cBhvr>
                                      <p:to>
                                        <p:strVal val="visible"/>
                                      </p:to>
                                    </p:set>
                                    <p:anim calcmode="lin" valueType="num">
                                      <p:cBhvr additive="base">
                                        <p:cTn id="3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3" grpId="0"/>
      <p:bldP spid="3"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635" y="3810"/>
            <a:ext cx="12191365" cy="6851015"/>
          </a:xfrm>
          <a:prstGeom prst="rect">
            <a:avLst/>
          </a:prstGeom>
        </p:spPr>
      </p:pic>
    </p:spTree>
  </p:cSld>
  <p:clrMapOvr>
    <a:masterClrMapping/>
  </p:clrMapOvr>
</p:sld>
</file>

<file path=ppt/tags/tag1.xml><?xml version="1.0" encoding="utf-8"?>
<p:tagLst xmlns:p="http://schemas.openxmlformats.org/presentationml/2006/main">
  <p:tag name="KSO_WM_UNIT_ISCONTENTSTITLE" val="0"/>
  <p:tag name="KSO_WM_UNIT_ISNUMDGMTITLE" val="0"/>
  <p:tag name="KSO_WM_UNIT_PRESET_TEXT" val="单击输入您的封面副标题"/>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xml><?xml version="1.0" encoding="utf-8"?>
<p:tagLst xmlns:p="http://schemas.openxmlformats.org/presentationml/2006/main">
  <p:tag name="KSO_WM_BEAUTIFY_FLAG" val="#wm#"/>
  <p:tag name="KSO_WM_TEMPLATE_CATEGORY" val="custom"/>
  <p:tag name="KSO_WM_TEMPLATE_INDEX" val="20205081"/>
  <p:tag name="resource_record_key" val="{&quot;12&quot;:[25087832],&quot;65&quot;:[20205081]}"/>
</p:tagLst>
</file>

<file path=ppt/tags/tag4.xml><?xml version="1.0" encoding="utf-8"?>
<p:tagLst xmlns:p="http://schemas.openxmlformats.org/presentationml/2006/main">
  <p:tag name="KSO_WM_DIAGRAM_VIRTUALLY_FRAME" val="{&quot;height&quot;:378.86448818897634,&quot;left&quot;:112.63645669291336,&quot;top&quot;:109.1027559055118,&quot;width&quot;:379.1}"/>
</p:tagLst>
</file>

<file path=ppt/tags/tag5.xml><?xml version="1.0" encoding="utf-8"?>
<p:tagLst xmlns:p="http://schemas.openxmlformats.org/presentationml/2006/main">
  <p:tag name="KSO_WM_DIAGRAM_VIRTUALLY_FRAME" val="{&quot;height&quot;:378.86448818897634,&quot;left&quot;:112.63645669291336,&quot;top&quot;:109.1027559055118,&quot;width&quot;:379.1}"/>
</p:tagLst>
</file>

<file path=ppt/tags/tag6.xml><?xml version="1.0" encoding="utf-8"?>
<p:tagLst xmlns:p="http://schemas.openxmlformats.org/presentationml/2006/main">
  <p:tag name="KSO_WM_DIAGRAM_VIRTUALLY_FRAME" val="{&quot;height&quot;:378.86448818897634,&quot;left&quot;:112.63645669291336,&quot;top&quot;:109.1027559055118,&quot;width&quot;:379.1}"/>
</p:tagLst>
</file>

<file path=ppt/tags/tag7.xml><?xml version="1.0" encoding="utf-8"?>
<p:tagLst xmlns:p="http://schemas.openxmlformats.org/presentationml/2006/main">
  <p:tag name="KSO_WM_DIAGRAM_VIRTUALLY_FRAME" val="{&quot;height&quot;:378.86448818897634,&quot;left&quot;:112.63645669291336,&quot;top&quot;:109.1027559055118,&quot;width&quot;:379.1}"/>
</p:tagLst>
</file>

<file path=ppt/tags/tag8.xml><?xml version="1.0" encoding="utf-8"?>
<p:tagLst xmlns:p="http://schemas.openxmlformats.org/presentationml/2006/main">
  <p:tag name="KSO_WM_DIAGRAM_VIRTUALLY_FRAME" val="{&quot;height&quot;:378.86448818897634,&quot;left&quot;:112.63645669291336,&quot;top&quot;:109.1027559055118,&quot;width&quot;:379.1}"/>
</p:tagLst>
</file>

<file path=ppt/tags/tag9.xml><?xml version="1.0" encoding="utf-8"?>
<p:tagLst xmlns:p="http://schemas.openxmlformats.org/presentationml/2006/main">
  <p:tag name="KSO_WM_DIAGRAM_VIRTUALLY_FRAME" val="{&quot;height&quot;:378.86448818897634,&quot;left&quot;:112.63645669291336,&quot;top&quot;:109.1027559055118,&quot;width&quot;:379.1}"/>
</p:tagLst>
</file>

<file path=ppt/tags/tag10.xml><?xml version="1.0" encoding="utf-8"?>
<p:tagLst xmlns:p="http://schemas.openxmlformats.org/presentationml/2006/main">
  <p:tag name="KSO_WM_DIAGRAM_VIRTUALLY_FRAME" val="{&quot;height&quot;:378.86448818897634,&quot;left&quot;:112.63645669291336,&quot;top&quot;:109.1027559055118,&quot;width&quot;:379.1}"/>
</p:tagLst>
</file>

<file path=ppt/tags/tag11.xml><?xml version="1.0" encoding="utf-8"?>
<p:tagLst xmlns:p="http://schemas.openxmlformats.org/presentationml/2006/main">
  <p:tag name="KSO_WM_DIAGRAM_VIRTUALLY_FRAME" val="{&quot;height&quot;:378.86448818897634,&quot;left&quot;:112.63645669291336,&quot;top&quot;:109.1027559055118,&quot;width&quot;:379.1}"/>
</p:tagLst>
</file>

<file path=ppt/tags/tag12.xml><?xml version="1.0" encoding="utf-8"?>
<p:tagLst xmlns:p="http://schemas.openxmlformats.org/presentationml/2006/main">
  <p:tag name="KSO_WM_DIAGRAM_VIRTUALLY_FRAME" val="{&quot;height&quot;:378.86448818897634,&quot;left&quot;:112.63645669291336,&quot;top&quot;:109.1027559055118,&quot;width&quot;:379.1}"/>
</p:tagLst>
</file>

<file path=ppt/tags/tag13.xml><?xml version="1.0" encoding="utf-8"?>
<p:tagLst xmlns:p="http://schemas.openxmlformats.org/presentationml/2006/main">
  <p:tag name="KSO_WM_DIAGRAM_VIRTUALLY_FRAME" val="{&quot;height&quot;:378.86448818897634,&quot;left&quot;:112.63645669291336,&quot;top&quot;:109.1027559055118,&quot;width&quot;:379.1}"/>
</p:tagLst>
</file>

<file path=ppt/tags/tag14.xml><?xml version="1.0" encoding="utf-8"?>
<p:tagLst xmlns:p="http://schemas.openxmlformats.org/presentationml/2006/main">
  <p:tag name="KSO_WM_DIAGRAM_VIRTUALLY_FRAME" val="{&quot;height&quot;:378.86448818897634,&quot;left&quot;:112.63645669291336,&quot;top&quot;:109.1027559055118,&quot;width&quot;:379.1}"/>
</p:tagLst>
</file>

<file path=ppt/tags/tag15.xml><?xml version="1.0" encoding="utf-8"?>
<p:tagLst xmlns:p="http://schemas.openxmlformats.org/presentationml/2006/main">
  <p:tag name="KSO_WM_DIAGRAM_VIRTUALLY_FRAME" val="{&quot;height&quot;:378.86448818897634,&quot;left&quot;:112.63645669291336,&quot;top&quot;:109.1027559055118,&quot;width&quot;:379.1}"/>
</p:tagLst>
</file>

<file path=ppt/tags/tag16.xml><?xml version="1.0" encoding="utf-8"?>
<p:tagLst xmlns:p="http://schemas.openxmlformats.org/presentationml/2006/main">
  <p:tag name="KSO_WM_DIAGRAM_VIRTUALLY_FRAME" val="{&quot;height&quot;:378.86448818897634,&quot;left&quot;:112.63645669291336,&quot;top&quot;:109.1027559055118,&quot;width&quot;:379.1}"/>
</p:tagLst>
</file>

<file path=ppt/tags/tag17.xml><?xml version="1.0" encoding="utf-8"?>
<p:tagLst xmlns:p="http://schemas.openxmlformats.org/presentationml/2006/main">
  <p:tag name="KSO_WM_DIAGRAM_VIRTUALLY_FRAME" val="{&quot;height&quot;:378.86448818897634,&quot;left&quot;:112.63645669291336,&quot;top&quot;:109.1027559055118,&quot;width&quot;:379.1}"/>
</p:tagLst>
</file>

<file path=ppt/tags/tag18.xml><?xml version="1.0" encoding="utf-8"?>
<p:tagLst xmlns:p="http://schemas.openxmlformats.org/presentationml/2006/main">
  <p:tag name="KSO_WM_DIAGRAM_VIRTUALLY_FRAME" val="{&quot;height&quot;:378.86448818897634,&quot;left&quot;:112.63645669291336,&quot;top&quot;:109.1027559055118,&quot;width&quot;:379.1}"/>
</p:tagLst>
</file>

<file path=ppt/tags/tag19.xml><?xml version="1.0" encoding="utf-8"?>
<p:tagLst xmlns:p="http://schemas.openxmlformats.org/presentationml/2006/main">
  <p:tag name="KSO_WM_DIAGRAM_VIRTUALLY_FRAME" val="{&quot;height&quot;:378.86448818897634,&quot;left&quot;:112.63645669291336,&quot;top&quot;:109.1027559055118,&quot;width&quot;:379.1}"/>
</p:tagLst>
</file>

<file path=ppt/tags/tag20.xml><?xml version="1.0" encoding="utf-8"?>
<p:tagLst xmlns:p="http://schemas.openxmlformats.org/presentationml/2006/main">
  <p:tag name="KSO_WM_DIAGRAM_VIRTUALLY_FRAME" val="{&quot;height&quot;:378.86448818897634,&quot;left&quot;:112.63645669291336,&quot;top&quot;:109.1027559055118,&quot;width&quot;:379.1}"/>
</p:tagLst>
</file>

<file path=ppt/tags/tag21.xml><?xml version="1.0" encoding="utf-8"?>
<p:tagLst xmlns:p="http://schemas.openxmlformats.org/presentationml/2006/main">
  <p:tag name="KSO_WM_DIAGRAM_VIRTUALLY_FRAME" val="{&quot;height&quot;:378.86448818897634,&quot;left&quot;:112.63645669291336,&quot;top&quot;:109.1027559055118,&quot;width&quot;:379.1}"/>
</p:tagLst>
</file>

<file path=ppt/tags/tag22.xml><?xml version="1.0" encoding="utf-8"?>
<p:tagLst xmlns:p="http://schemas.openxmlformats.org/presentationml/2006/main">
  <p:tag name="KSO_WM_DIAGRAM_VIRTUALLY_FRAME" val="{&quot;height&quot;:378.86448818897634,&quot;left&quot;:112.63645669291336,&quot;top&quot;:109.1027559055118,&quot;width&quot;:379.1}"/>
</p:tagLst>
</file>

<file path=ppt/tags/tag23.xml><?xml version="1.0" encoding="utf-8"?>
<p:tagLst xmlns:p="http://schemas.openxmlformats.org/presentationml/2006/main">
  <p:tag name="KSO_WM_DIAGRAM_VIRTUALLY_FRAME" val="{&quot;height&quot;:378.86448818897634,&quot;left&quot;:112.63645669291336,&quot;top&quot;:109.1027559055118,&quot;width&quot;:379.1}"/>
</p:tagLst>
</file>

<file path=ppt/tags/tag24.xml><?xml version="1.0" encoding="utf-8"?>
<p:tagLst xmlns:p="http://schemas.openxmlformats.org/presentationml/2006/main">
  <p:tag name="KSO_WM_DIAGRAM_VIRTUALLY_FRAME" val="{&quot;height&quot;:378.86448818897634,&quot;left&quot;:112.63645669291336,&quot;top&quot;:109.1027559055118,&quot;width&quot;:379.1}"/>
</p:tagLst>
</file>

<file path=ppt/tags/tag25.xml><?xml version="1.0" encoding="utf-8"?>
<p:tagLst xmlns:p="http://schemas.openxmlformats.org/presentationml/2006/main">
  <p:tag name="KSO_WM_DIAGRAM_VIRTUALLY_FRAME" val="{&quot;height&quot;:378.86448818897634,&quot;left&quot;:112.63645669291336,&quot;top&quot;:109.1027559055118,&quot;width&quot;:379.1}"/>
</p:tagLst>
</file>

<file path=ppt/tags/tag26.xml><?xml version="1.0" encoding="utf-8"?>
<p:tagLst xmlns:p="http://schemas.openxmlformats.org/presentationml/2006/main">
  <p:tag name="KSO_WM_DIAGRAM_VIRTUALLY_FRAME" val="{&quot;height&quot;:378.86448818897634,&quot;left&quot;:112.63645669291336,&quot;top&quot;:109.1027559055118,&quot;width&quot;:379.1}"/>
</p:tagLst>
</file>

<file path=ppt/tags/tag27.xml><?xml version="1.0" encoding="utf-8"?>
<p:tagLst xmlns:p="http://schemas.openxmlformats.org/presentationml/2006/main">
  <p:tag name="KSO_WM_DIAGRAM_VIRTUALLY_FRAME" val="{&quot;height&quot;:378.86448818897634,&quot;left&quot;:112.63645669291336,&quot;top&quot;:109.1027559055118,&quot;width&quot;:379.1}"/>
</p:tagLst>
</file>

<file path=ppt/tags/tag28.xml><?xml version="1.0" encoding="utf-8"?>
<p:tagLst xmlns:p="http://schemas.openxmlformats.org/presentationml/2006/main">
  <p:tag name="KSO_WM_DIAGRAM_VIRTUALLY_FRAME" val="{&quot;height&quot;:378.86448818897634,&quot;left&quot;:112.63645669291336,&quot;top&quot;:109.1027559055118,&quot;width&quot;:379.1}"/>
</p:tagLst>
</file>

<file path=ppt/tags/tag29.xml><?xml version="1.0" encoding="utf-8"?>
<p:tagLst xmlns:p="http://schemas.openxmlformats.org/presentationml/2006/main">
  <p:tag name="KSO_WM_BEAUTIFY_FLAG" val="#wm#"/>
  <p:tag name="KSO_WM_TEMPLATE_CATEGORY" val="custom"/>
  <p:tag name="KSO_WM_TEMPLATE_INDEX" val="20205081"/>
</p:tagLst>
</file>

<file path=ppt/tags/tag30.xml><?xml version="1.0" encoding="utf-8"?>
<p:tagLst xmlns:p="http://schemas.openxmlformats.org/presentationml/2006/main">
  <p:tag name="KSO_WM_BEAUTIFY_FLAG" val="#wm#"/>
  <p:tag name="KSO_WM_TEMPLATE_CATEGORY" val="custom"/>
  <p:tag name="KSO_WM_TEMPLATE_INDEX" val="20205081"/>
</p:tagLst>
</file>

<file path=ppt/tags/tag31.xml><?xml version="1.0" encoding="utf-8"?>
<p:tagLst xmlns:p="http://schemas.openxmlformats.org/presentationml/2006/main">
  <p:tag name="KSO_WM_BEAUTIFY_FLAG" val="#wm#"/>
  <p:tag name="KSO_WM_TEMPLATE_CATEGORY" val="custom"/>
  <p:tag name="KSO_WM_TEMPLATE_INDEX" val="2020508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7_2*m_h_i*1_1_2"/>
  <p:tag name="KSO_WM_TEMPLATE_CATEGORY" val="diagram"/>
  <p:tag name="KSO_WM_TEMPLATE_INDEX" val="2023145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1_1_2"/>
  <p:tag name="KSO_WM_DIAGRAM_MAX_ITEMCNT" val="6"/>
  <p:tag name="KSO_WM_DIAGRAM_MIN_ITEMCNT" val="3"/>
  <p:tag name="KSO_WM_DIAGRAM_VIRTUALLY_FRAME" val="{&quot;height&quot;:324.4,&quot;left&quot;:26.35,&quot;top&quot;:176.25,&quot;width&quot;:560.9250427246097}"/>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0.8799999952316284,&quot;transparency&quot;:1}],&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1_1"/>
  <p:tag name="KSO_WM_UNIT_ID" val="diagram20231457_2*m_h_i*1_1_1"/>
  <p:tag name="KSO_WM_TEMPLATE_CATEGORY" val="diagram"/>
  <p:tag name="KSO_WM_TEMPLATE_INDEX" val="2023145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m1-1"/>
  <p:tag name="KSO_WM_DIAGRAM_MAX_ITEMCNT" val="6"/>
  <p:tag name="KSO_WM_DIAGRAM_MIN_ITEMCNT" val="3"/>
  <p:tag name="KSO_WM_DIAGRAM_VIRTUALLY_FRAME" val="{&quot;height&quot;:324.4,&quot;left&quot;:26.35,&quot;top&quot;:176.25,&quot;width&quot;:560.9250427246097}"/>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FILL_TYPE" val="1"/>
  <p:tag name="KSO_WM_UNIT_FILL_FORE_SCHEMECOLOR_INDEX" val="5"/>
  <p:tag name="KSO_WM_UNIT_FILL_FORE_SCHEMECOLOR_INDEX_BRIGHTNESS" val="0"/>
  <p:tag name="KSO_WM_DIAGRAM_USE_COLOR_VALUE" val="{&quot;color_scheme&quot;:1,&quot;color_type&quot;:1,&quot;theme_color_indexes&quot;:[5,6,5,6,5,6]}"/>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7_2*m_h_i*1_1_3"/>
  <p:tag name="KSO_WM_TEMPLATE_CATEGORY" val="diagram"/>
  <p:tag name="KSO_WM_TEMPLATE_INDEX" val="2023145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1_1_3"/>
  <p:tag name="KSO_WM_DIAGRAM_MAX_ITEMCNT" val="6"/>
  <p:tag name="KSO_WM_DIAGRAM_MIN_ITEMCNT" val="3"/>
  <p:tag name="KSO_WM_DIAGRAM_VIRTUALLY_FRAME" val="{&quot;height&quot;:324.4,&quot;left&quot;:26.35,&quot;top&quot;:176.25,&quot;width&quot;:560.9250427246097}"/>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DIAGRAM_USE_COLOR_VALUE" val="{&quot;color_scheme&quot;:1,&quot;color_type&quot;:1,&quot;theme_color_indexes&quot;:[5,6,5,6,5,6]}"/>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7_2*m_h_i*1_2_2"/>
  <p:tag name="KSO_WM_TEMPLATE_CATEGORY" val="diagram"/>
  <p:tag name="KSO_WM_TEMPLATE_INDEX" val="2023145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1_2_2"/>
  <p:tag name="KSO_WM_DIAGRAM_MAX_ITEMCNT" val="6"/>
  <p:tag name="KSO_WM_DIAGRAM_MIN_ITEMCNT" val="3"/>
  <p:tag name="KSO_WM_DIAGRAM_VIRTUALLY_FRAME" val="{&quot;height&quot;:324.4,&quot;left&quot;:26.35,&quot;top&quot;:176.25,&quot;width&quot;:560.9250427246097}"/>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0.8799999952316284,&quot;transparency&quot;:1}],&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2_1"/>
  <p:tag name="KSO_WM_UNIT_ID" val="diagram20231457_2*m_h_i*1_2_1"/>
  <p:tag name="KSO_WM_TEMPLATE_CATEGORY" val="diagram"/>
  <p:tag name="KSO_WM_TEMPLATE_INDEX" val="2023145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m1-1"/>
  <p:tag name="KSO_WM_DIAGRAM_MAX_ITEMCNT" val="6"/>
  <p:tag name="KSO_WM_DIAGRAM_MIN_ITEMCNT" val="3"/>
  <p:tag name="KSO_WM_DIAGRAM_VIRTUALLY_FRAME" val="{&quot;height&quot;:324.4,&quot;left&quot;:26.35,&quot;top&quot;:176.25,&quot;width&quot;:560.9250427246097}"/>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FILL_TYPE" val="1"/>
  <p:tag name="KSO_WM_UNIT_FILL_FORE_SCHEMECOLOR_INDEX" val="5"/>
  <p:tag name="KSO_WM_UNIT_FILL_FORE_SCHEMECOLOR_INDEX_BRIGHTNESS" val="0"/>
  <p:tag name="KSO_WM_DIAGRAM_USE_COLOR_VALUE" val="{&quot;color_scheme&quot;:1,&quot;color_type&quot;:1,&quot;theme_color_indexes&quot;:[5,6,5,6,5,6]}"/>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7_2*m_h_i*1_2_3"/>
  <p:tag name="KSO_WM_TEMPLATE_CATEGORY" val="diagram"/>
  <p:tag name="KSO_WM_TEMPLATE_INDEX" val="2023145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1_2_3"/>
  <p:tag name="KSO_WM_DIAGRAM_MAX_ITEMCNT" val="6"/>
  <p:tag name="KSO_WM_DIAGRAM_MIN_ITEMCNT" val="3"/>
  <p:tag name="KSO_WM_DIAGRAM_VIRTUALLY_FRAME" val="{&quot;height&quot;:324.4,&quot;left&quot;:26.35,&quot;top&quot;:176.25,&quot;width&quot;:560.9250427246097}"/>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DIAGRAM_USE_COLOR_VALUE" val="{&quot;color_scheme&quot;:1,&quot;color_type&quot;:1,&quot;theme_color_indexes&quot;:[5,6,5,6,5,6]}"/>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7_2*m_h_i*1_3_2"/>
  <p:tag name="KSO_WM_TEMPLATE_CATEGORY" val="diagram"/>
  <p:tag name="KSO_WM_TEMPLATE_INDEX" val="2023145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1_3_2"/>
  <p:tag name="KSO_WM_DIAGRAM_MAX_ITEMCNT" val="6"/>
  <p:tag name="KSO_WM_DIAGRAM_MIN_ITEMCNT" val="3"/>
  <p:tag name="KSO_WM_DIAGRAM_VIRTUALLY_FRAME" val="{&quot;height&quot;:324.4,&quot;left&quot;:26.35,&quot;top&quot;:176.25,&quot;width&quot;:560.9250427246097}"/>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0.8799999952316284,&quot;transparency&quot;:1}],&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3_1"/>
  <p:tag name="KSO_WM_UNIT_ID" val="diagram20231457_2*m_h_i*1_3_1"/>
  <p:tag name="KSO_WM_TEMPLATE_CATEGORY" val="diagram"/>
  <p:tag name="KSO_WM_TEMPLATE_INDEX" val="2023145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m1-1"/>
  <p:tag name="KSO_WM_DIAGRAM_MAX_ITEMCNT" val="6"/>
  <p:tag name="KSO_WM_DIAGRAM_MIN_ITEMCNT" val="3"/>
  <p:tag name="KSO_WM_DIAGRAM_VIRTUALLY_FRAME" val="{&quot;height&quot;:324.4,&quot;left&quot;:26.35,&quot;top&quot;:176.25,&quot;width&quot;:560.9250427246097}"/>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FILL_TYPE" val="1"/>
  <p:tag name="KSO_WM_UNIT_FILL_FORE_SCHEMECOLOR_INDEX" val="5"/>
  <p:tag name="KSO_WM_UNIT_FILL_FORE_SCHEMECOLOR_INDEX_BRIGHTNESS" val="0"/>
  <p:tag name="KSO_WM_DIAGRAM_USE_COLOR_VALUE" val="{&quot;color_scheme&quot;:1,&quot;color_type&quot;:1,&quot;theme_color_indexes&quot;:[5,6,5,6,5,6]}"/>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7_2*m_h_i*1_3_3"/>
  <p:tag name="KSO_WM_TEMPLATE_CATEGORY" val="diagram"/>
  <p:tag name="KSO_WM_TEMPLATE_INDEX" val="2023145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1_3_3"/>
  <p:tag name="KSO_WM_DIAGRAM_MAX_ITEMCNT" val="6"/>
  <p:tag name="KSO_WM_DIAGRAM_MIN_ITEMCNT" val="3"/>
  <p:tag name="KSO_WM_DIAGRAM_VIRTUALLY_FRAME" val="{&quot;height&quot;:324.4,&quot;left&quot;:26.35,&quot;top&quot;:176.25,&quot;width&quot;:560.9250427246097}"/>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DIAGRAM_USE_COLOR_VALUE" val="{&quot;color_scheme&quot;:1,&quot;color_type&quot;:1,&quot;theme_color_indexes&quot;:[5,6,5,6,5,6]}"/>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7_2*m_h_i*1_4_2"/>
  <p:tag name="KSO_WM_TEMPLATE_CATEGORY" val="diagram"/>
  <p:tag name="KSO_WM_TEMPLATE_INDEX" val="2023145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1_4_2"/>
  <p:tag name="KSO_WM_DIAGRAM_MAX_ITEMCNT" val="6"/>
  <p:tag name="KSO_WM_DIAGRAM_MIN_ITEMCNT" val="3"/>
  <p:tag name="KSO_WM_DIAGRAM_VIRTUALLY_FRAME" val="{&quot;height&quot;:324.4,&quot;left&quot;:26.35,&quot;top&quot;:176.25,&quot;width&quot;:560.9250427246097}"/>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0.8799999952316284,&quot;transparency&quot;:1}],&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4_1"/>
  <p:tag name="KSO_WM_UNIT_ID" val="diagram20231457_2*m_h_i*1_4_1"/>
  <p:tag name="KSO_WM_TEMPLATE_CATEGORY" val="diagram"/>
  <p:tag name="KSO_WM_TEMPLATE_INDEX" val="2023145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m1-1"/>
  <p:tag name="KSO_WM_DIAGRAM_MAX_ITEMCNT" val="6"/>
  <p:tag name="KSO_WM_DIAGRAM_MIN_ITEMCNT" val="3"/>
  <p:tag name="KSO_WM_DIAGRAM_VIRTUALLY_FRAME" val="{&quot;height&quot;:324.4,&quot;left&quot;:26.35,&quot;top&quot;:176.25,&quot;width&quot;:560.9250427246097}"/>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FILL_TYPE" val="1"/>
  <p:tag name="KSO_WM_UNIT_FILL_FORE_SCHEMECOLOR_INDEX" val="5"/>
  <p:tag name="KSO_WM_UNIT_FILL_FORE_SCHEMECOLOR_INDEX_BRIGHTNESS" val="0"/>
  <p:tag name="KSO_WM_DIAGRAM_USE_COLOR_VALUE" val="{&quot;color_scheme&quot;:1,&quot;color_type&quot;:1,&quot;theme_color_indexes&quot;:[5,6,5,6,5,6]}"/>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7_2*m_h_i*1_4_3"/>
  <p:tag name="KSO_WM_TEMPLATE_CATEGORY" val="diagram"/>
  <p:tag name="KSO_WM_TEMPLATE_INDEX" val="2023145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1_4_3"/>
  <p:tag name="KSO_WM_DIAGRAM_MAX_ITEMCNT" val="6"/>
  <p:tag name="KSO_WM_DIAGRAM_MIN_ITEMCNT" val="3"/>
  <p:tag name="KSO_WM_DIAGRAM_VIRTUALLY_FRAME" val="{&quot;height&quot;:324.4,&quot;left&quot;:26.35,&quot;top&quot;:176.25,&quot;width&quot;:560.9250427246097}"/>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DIAGRAM_USE_COLOR_VALUE" val="{&quot;color_scheme&quot;:1,&quot;color_type&quot;:1,&quot;theme_color_indexes&quot;:[5,6,5,6,5,6]}"/>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7_2*m_h_i*1_2_4"/>
  <p:tag name="KSO_WM_TEMPLATE_CATEGORY" val="diagram"/>
  <p:tag name="KSO_WM_TEMPLATE_INDEX" val="2023145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1_2_4"/>
  <p:tag name="KSO_WM_DIAGRAM_MAX_ITEMCNT" val="6"/>
  <p:tag name="KSO_WM_DIAGRAM_MIN_ITEMCNT" val="3"/>
  <p:tag name="KSO_WM_DIAGRAM_VIRTUALLY_FRAME" val="{&quot;height&quot;:324.4,&quot;left&quot;:26.35,&quot;top&quot;:176.25,&quot;width&quot;:560.9250427246097}"/>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DIAGRAM_USE_COLOR_VALUE" val="{&quot;color_scheme&quot;:1,&quot;color_type&quot;:1,&quot;theme_color_indexes&quot;:[5,6,5,6,5,6]}"/>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7_2*m_h_i*1_3_4"/>
  <p:tag name="KSO_WM_TEMPLATE_CATEGORY" val="diagram"/>
  <p:tag name="KSO_WM_TEMPLATE_INDEX" val="2023145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1_3_4"/>
  <p:tag name="KSO_WM_DIAGRAM_MAX_ITEMCNT" val="6"/>
  <p:tag name="KSO_WM_DIAGRAM_MIN_ITEMCNT" val="3"/>
  <p:tag name="KSO_WM_DIAGRAM_VIRTUALLY_FRAME" val="{&quot;height&quot;:324.4,&quot;left&quot;:26.35,&quot;top&quot;:176.25,&quot;width&quot;:560.9250427246097}"/>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DIAGRAM_USE_COLOR_VALUE" val="{&quot;color_scheme&quot;:1,&quot;color_type&quot;:1,&quot;theme_color_indexes&quot;:[5,6,5,6,5,6]}"/>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7_2*m_h_i*1_4_4"/>
  <p:tag name="KSO_WM_TEMPLATE_CATEGORY" val="diagram"/>
  <p:tag name="KSO_WM_TEMPLATE_INDEX" val="2023145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1_4_4"/>
  <p:tag name="KSO_WM_DIAGRAM_MAX_ITEMCNT" val="6"/>
  <p:tag name="KSO_WM_DIAGRAM_MIN_ITEMCNT" val="3"/>
  <p:tag name="KSO_WM_DIAGRAM_VIRTUALLY_FRAME" val="{&quot;height&quot;:324.4,&quot;left&quot;:26.35,&quot;top&quot;:176.25,&quot;width&quot;:560.9250427246097}"/>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DIAGRAM_USE_COLOR_VALUE" val="{&quot;color_scheme&quot;:1,&quot;color_type&quot;:1,&quot;theme_color_indexes&quot;:[5,6,5,6,5,6]}"/>
</p:tagLst>
</file>

<file path=ppt/tags/tag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1_1"/>
  <p:tag name="KSO_WM_UNIT_ID" val="diagram20231457_2*m_h_f*1_1_1"/>
  <p:tag name="KSO_WM_TEMPLATE_CATEGORY" val="diagram"/>
  <p:tag name="KSO_WM_TEMPLATE_INDEX" val="2023145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m1-1"/>
  <p:tag name="KSO_WM_DIAGRAM_MAX_ITEMCNT" val="6"/>
  <p:tag name="KSO_WM_DIAGRAM_MIN_ITEMCNT" val="3"/>
  <p:tag name="KSO_WM_DIAGRAM_VIRTUALLY_FRAME" val="{&quot;height&quot;:324.4,&quot;left&quot;:26.35,&quot;top&quot;:176.25,&quot;width&quot;:560.925042724609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项正文，请尽量言简意赅的阐述观点"/>
  <p:tag name="KSO_WM_UNIT_FILL_TYPE" val="1"/>
  <p:tag name="KSO_WM_UNIT_FILL_FORE_SCHEMECOLOR_INDEX" val="5"/>
  <p:tag name="KSO_WM_UNIT_FILL_FORE_SCHEMECOLOR_INDEX_BRIGHTNESS" val="0"/>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1_1"/>
  <p:tag name="KSO_WM_UNIT_ID" val="diagram20231457_2*m_h_a*1_1_1"/>
  <p:tag name="KSO_WM_TEMPLATE_CATEGORY" val="diagram"/>
  <p:tag name="KSO_WM_TEMPLATE_INDEX" val="2023145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m1-1"/>
  <p:tag name="KSO_WM_DIAGRAM_MAX_ITEMCNT" val="6"/>
  <p:tag name="KSO_WM_DIAGRAM_MIN_ITEMCNT" val="3"/>
  <p:tag name="KSO_WM_DIAGRAM_VIRTUALLY_FRAME" val="{&quot;height&quot;:324.4,&quot;left&quot;:26.35,&quot;top&quot;:176.25,&quot;width&quot;:560.925042724609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项标题"/>
  <p:tag name="KSO_WM_UNIT_FILL_TYPE" val="1"/>
  <p:tag name="KSO_WM_UNIT_FILL_FORE_SCHEMECOLOR_INDEX" val="5"/>
  <p:tag name="KSO_WM_UNIT_FILL_FORE_SCHEMECOLOR_INDEX_BRIGHTNESS" val="0"/>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3_1"/>
  <p:tag name="KSO_WM_UNIT_ID" val="diagram20231457_2*m_h_a*1_3_1"/>
  <p:tag name="KSO_WM_TEMPLATE_CATEGORY" val="diagram"/>
  <p:tag name="KSO_WM_TEMPLATE_INDEX" val="2023145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m1-1"/>
  <p:tag name="KSO_WM_DIAGRAM_MAX_ITEMCNT" val="6"/>
  <p:tag name="KSO_WM_DIAGRAM_MIN_ITEMCNT" val="3"/>
  <p:tag name="KSO_WM_DIAGRAM_VIRTUALLY_FRAME" val="{&quot;height&quot;:324.4,&quot;left&quot;:26.35,&quot;top&quot;:176.25,&quot;width&quot;:560.925042724609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项标题"/>
  <p:tag name="KSO_WM_UNIT_FILL_TYPE" val="1"/>
  <p:tag name="KSO_WM_UNIT_FILL_FORE_SCHEMECOLOR_INDEX" val="5"/>
  <p:tag name="KSO_WM_UNIT_FILL_FORE_SCHEMECOLOR_INDEX_BRIGHTNESS" val="0"/>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5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2_1"/>
  <p:tag name="KSO_WM_UNIT_ID" val="diagram20231457_2*m_h_a*1_2_1"/>
  <p:tag name="KSO_WM_TEMPLATE_CATEGORY" val="diagram"/>
  <p:tag name="KSO_WM_TEMPLATE_INDEX" val="2023145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m1-1"/>
  <p:tag name="KSO_WM_DIAGRAM_MAX_ITEMCNT" val="6"/>
  <p:tag name="KSO_WM_DIAGRAM_MIN_ITEMCNT" val="3"/>
  <p:tag name="KSO_WM_DIAGRAM_VIRTUALLY_FRAME" val="{&quot;height&quot;:324.4,&quot;left&quot;:26.35,&quot;top&quot;:176.25,&quot;width&quot;:560.925042724609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项标题"/>
  <p:tag name="KSO_WM_UNIT_FILL_TYPE" val="1"/>
  <p:tag name="KSO_WM_UNIT_FILL_FORE_SCHEMECOLOR_INDEX" val="5"/>
  <p:tag name="KSO_WM_UNIT_FILL_FORE_SCHEMECOLOR_INDEX_BRIGHTNESS" val="0"/>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4_1"/>
  <p:tag name="KSO_WM_UNIT_ID" val="diagram20231457_2*m_h_f*1_4_1"/>
  <p:tag name="KSO_WM_TEMPLATE_CATEGORY" val="diagram"/>
  <p:tag name="KSO_WM_TEMPLATE_INDEX" val="2023145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m1-1"/>
  <p:tag name="KSO_WM_DIAGRAM_MAX_ITEMCNT" val="6"/>
  <p:tag name="KSO_WM_DIAGRAM_MIN_ITEMCNT" val="3"/>
  <p:tag name="KSO_WM_DIAGRAM_VIRTUALLY_FRAME" val="{&quot;height&quot;:324.4,&quot;left&quot;:26.35,&quot;top&quot;:176.25,&quot;width&quot;:560.925042724609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项正文，请尽量言简意赅的阐述观点"/>
  <p:tag name="KSO_WM_UNIT_FILL_TYPE" val="1"/>
  <p:tag name="KSO_WM_UNIT_FILL_FORE_SCHEMECOLOR_INDEX" val="5"/>
  <p:tag name="KSO_WM_UNIT_FILL_FORE_SCHEMECOLOR_INDEX_BRIGHTNESS" val="0"/>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5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4_1"/>
  <p:tag name="KSO_WM_UNIT_ID" val="diagram20231457_2*m_h_a*1_4_1"/>
  <p:tag name="KSO_WM_TEMPLATE_CATEGORY" val="diagram"/>
  <p:tag name="KSO_WM_TEMPLATE_INDEX" val="2023145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m1-1"/>
  <p:tag name="KSO_WM_DIAGRAM_MAX_ITEMCNT" val="6"/>
  <p:tag name="KSO_WM_DIAGRAM_MIN_ITEMCNT" val="3"/>
  <p:tag name="KSO_WM_DIAGRAM_VIRTUALLY_FRAME" val="{&quot;height&quot;:324.4,&quot;left&quot;:26.35,&quot;top&quot;:176.25,&quot;width&quot;:560.925042724609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项标题"/>
  <p:tag name="KSO_WM_UNIT_FILL_TYPE" val="1"/>
  <p:tag name="KSO_WM_UNIT_FILL_FORE_SCHEMECOLOR_INDEX" val="5"/>
  <p:tag name="KSO_WM_UNIT_FILL_FORE_SCHEMECOLOR_INDEX_BRIGHTNESS" val="0"/>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2_1"/>
  <p:tag name="KSO_WM_UNIT_ID" val="diagram20231457_2*m_h_f*1_2_1"/>
  <p:tag name="KSO_WM_TEMPLATE_CATEGORY" val="diagram"/>
  <p:tag name="KSO_WM_TEMPLATE_INDEX" val="2023145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m1-1"/>
  <p:tag name="KSO_WM_DIAGRAM_MAX_ITEMCNT" val="6"/>
  <p:tag name="KSO_WM_DIAGRAM_MIN_ITEMCNT" val="3"/>
  <p:tag name="KSO_WM_DIAGRAM_VIRTUALLY_FRAME" val="{&quot;height&quot;:324.4,&quot;left&quot;:26.35,&quot;top&quot;:176.25,&quot;width&quot;:560.925042724609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项正文，请尽量言简意赅的阐述观点"/>
  <p:tag name="KSO_WM_UNIT_FILL_TYPE" val="1"/>
  <p:tag name="KSO_WM_UNIT_FILL_FORE_SCHEMECOLOR_INDEX" val="5"/>
  <p:tag name="KSO_WM_UNIT_FILL_FORE_SCHEMECOLOR_INDEX_BRIGHTNESS" val="0"/>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3_1"/>
  <p:tag name="KSO_WM_UNIT_ID" val="diagram20231457_2*m_h_f*1_3_1"/>
  <p:tag name="KSO_WM_TEMPLATE_CATEGORY" val="diagram"/>
  <p:tag name="KSO_WM_TEMPLATE_INDEX" val="2023145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m1-1"/>
  <p:tag name="KSO_WM_DIAGRAM_MAX_ITEMCNT" val="6"/>
  <p:tag name="KSO_WM_DIAGRAM_MIN_ITEMCNT" val="3"/>
  <p:tag name="KSO_WM_DIAGRAM_VIRTUALLY_FRAME" val="{&quot;height&quot;:324.4,&quot;left&quot;:26.35,&quot;top&quot;:176.25,&quot;width&quot;:560.925042724609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项正文，请尽量言简意赅的阐述观点"/>
  <p:tag name="KSO_WM_UNIT_FILL_TYPE" val="1"/>
  <p:tag name="KSO_WM_UNIT_FILL_FORE_SCHEMECOLOR_INDEX" val="5"/>
  <p:tag name="KSO_WM_UNIT_FILL_FORE_SCHEMECOLOR_INDEX_BRIGHTNESS" val="0"/>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55.xml><?xml version="1.0" encoding="utf-8"?>
<p:tagLst xmlns:p="http://schemas.openxmlformats.org/presentationml/2006/main">
  <p:tag name="KSO_WM_MEDIACOVER_FLAG" val="1"/>
  <p:tag name="KSO_WM_UNIT_MEDIACOVER_BTN_STATE" val="1"/>
  <p:tag name="KSO_WM_UNIT_MEDIACOVER_BTNRECT" val="0*0*0*0"/>
</p:tagLst>
</file>

<file path=ppt/tags/tag56.xml><?xml version="1.0" encoding="utf-8"?>
<p:tagLst xmlns:p="http://schemas.openxmlformats.org/presentationml/2006/main">
  <p:tag name="KSO_WM_BEAUTIFY_FLAG" val="#wm#"/>
  <p:tag name="KSO_WM_TEMPLATE_CATEGORY" val="custom"/>
  <p:tag name="KSO_WM_TEMPLATE_INDEX" val="20205081"/>
</p:tagLst>
</file>

<file path=ppt/tags/tag57.xml><?xml version="1.0" encoding="utf-8"?>
<p:tagLst xmlns:p="http://schemas.openxmlformats.org/presentationml/2006/main">
  <p:tag name="KSO_WM_DIAGRAM_VIRTUALLY_FRAME" val="{&quot;height&quot;:278.9887401574803,&quot;left&quot;:74.86220472440945,&quot;top&quot;:181.3612598425197,&quot;width&quot;:775.9877952755905}"/>
</p:tagLst>
</file>

<file path=ppt/tags/tag58.xml><?xml version="1.0" encoding="utf-8"?>
<p:tagLst xmlns:p="http://schemas.openxmlformats.org/presentationml/2006/main">
  <p:tag name="KSO_WM_DIAGRAM_VIRTUALLY_FRAME" val="{&quot;height&quot;:278.9887401574803,&quot;left&quot;:74.86220472440945,&quot;top&quot;:181.3612598425197,&quot;width&quot;:775.9877952755905}"/>
</p:tagLst>
</file>

<file path=ppt/tags/tag59.xml><?xml version="1.0" encoding="utf-8"?>
<p:tagLst xmlns:p="http://schemas.openxmlformats.org/presentationml/2006/main">
  <p:tag name="KSO_WM_DIAGRAM_VIRTUALLY_FRAME" val="{&quot;height&quot;:278.9887401574803,&quot;left&quot;:74.86220472440945,&quot;top&quot;:181.3612598425197,&quot;width&quot;:775.9877952755905}"/>
</p:tagLst>
</file>

<file path=ppt/tags/tag60.xml><?xml version="1.0" encoding="utf-8"?>
<p:tagLst xmlns:p="http://schemas.openxmlformats.org/presentationml/2006/main">
  <p:tag name="KSO_WM_DIAGRAM_VIRTUALLY_FRAME" val="{&quot;height&quot;:278.9887401574803,&quot;left&quot;:74.86220472440945,&quot;top&quot;:181.3612598425197,&quot;width&quot;:775.9877952755905}"/>
</p:tagLst>
</file>

<file path=ppt/tags/tag61.xml><?xml version="1.0" encoding="utf-8"?>
<p:tagLst xmlns:p="http://schemas.openxmlformats.org/presentationml/2006/main">
  <p:tag name="KSO_WM_DIAGRAM_VIRTUALLY_FRAME" val="{&quot;height&quot;:278.9887401574803,&quot;left&quot;:74.86220472440945,&quot;top&quot;:181.3612598425197,&quot;width&quot;:775.9877952755905}"/>
</p:tagLst>
</file>

<file path=ppt/tags/tag62.xml><?xml version="1.0" encoding="utf-8"?>
<p:tagLst xmlns:p="http://schemas.openxmlformats.org/presentationml/2006/main">
  <p:tag name="KSO_WM_DIAGRAM_VIRTUALLY_FRAME" val="{&quot;height&quot;:278.9887401574803,&quot;left&quot;:74.86220472440945,&quot;top&quot;:181.3612598425197,&quot;width&quot;:775.9877952755905}"/>
</p:tagLst>
</file>

<file path=ppt/tags/tag63.xml><?xml version="1.0" encoding="utf-8"?>
<p:tagLst xmlns:p="http://schemas.openxmlformats.org/presentationml/2006/main">
  <p:tag name="KSO_WM_DIAGRAM_VIRTUALLY_FRAME" val="{&quot;height&quot;:278.9887401574803,&quot;left&quot;:74.86220472440945,&quot;top&quot;:181.3612598425197,&quot;width&quot;:775.9877952755905}"/>
</p:tagLst>
</file>

<file path=ppt/tags/tag64.xml><?xml version="1.0" encoding="utf-8"?>
<p:tagLst xmlns:p="http://schemas.openxmlformats.org/presentationml/2006/main">
  <p:tag name="KSO_WM_DIAGRAM_VIRTUALLY_FRAME" val="{&quot;height&quot;:278.9887401574803,&quot;left&quot;:74.86220472440945,&quot;top&quot;:181.3612598425197,&quot;width&quot;:775.9877952755905}"/>
</p:tagLst>
</file>

<file path=ppt/tags/tag65.xml><?xml version="1.0" encoding="utf-8"?>
<p:tagLst xmlns:p="http://schemas.openxmlformats.org/presentationml/2006/main">
  <p:tag name="KSO_WM_DIAGRAM_VIRTUALLY_FRAME" val="{&quot;height&quot;:278.9887401574803,&quot;left&quot;:74.86220472440945,&quot;top&quot;:181.3612598425197,&quot;width&quot;:775.9877952755905}"/>
</p:tagLst>
</file>

<file path=ppt/tags/tag66.xml><?xml version="1.0" encoding="utf-8"?>
<p:tagLst xmlns:p="http://schemas.openxmlformats.org/presentationml/2006/main">
  <p:tag name="KSO_WM_DIAGRAM_VIRTUALLY_FRAME" val="{&quot;height&quot;:278.9887401574803,&quot;left&quot;:74.86220472440945,&quot;top&quot;:181.3612598425197,&quot;width&quot;:775.9877952755905}"/>
</p:tagLst>
</file>

<file path=ppt/tags/tag67.xml><?xml version="1.0" encoding="utf-8"?>
<p:tagLst xmlns:p="http://schemas.openxmlformats.org/presentationml/2006/main">
  <p:tag name="resource_record_key" val="{&quot;10&quot;:[50059495],&quot;12&quot;:[25087832],&quot;65&quot;:[20205081],&quot;70&quot;:[3318477]}"/>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4izypoms">
      <a:majorFont>
        <a:latin typeface="汉仪旗黑-55简"/>
        <a:ea typeface="汉仪雅酷黑W"/>
        <a:cs typeface=""/>
      </a:majorFont>
      <a:minorFont>
        <a:latin typeface="汉仪旗黑-55简"/>
        <a:ea typeface="汉仪雅酷黑W"/>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3490</Words>
  <Application>WPS 演示</Application>
  <PresentationFormat>宽屏</PresentationFormat>
  <Paragraphs>567</Paragraphs>
  <Slides>31</Slides>
  <Notes>1</Notes>
  <HiddenSlides>1</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31</vt:i4>
      </vt:variant>
    </vt:vector>
  </HeadingPairs>
  <TitlesOfParts>
    <vt:vector size="44" baseType="lpstr">
      <vt:lpstr>Arial</vt:lpstr>
      <vt:lpstr>宋体</vt:lpstr>
      <vt:lpstr>Wingdings</vt:lpstr>
      <vt:lpstr>汉仪旗黑-55简</vt:lpstr>
      <vt:lpstr>汉仪程行简</vt:lpstr>
      <vt:lpstr>汉仪雅酷黑W</vt:lpstr>
      <vt:lpstr>微软雅黑</vt:lpstr>
      <vt:lpstr>Arial Unicode MS</vt:lpstr>
      <vt:lpstr>等线</vt:lpstr>
      <vt:lpstr>OPPOSans M</vt:lpstr>
      <vt:lpstr>方正黑体_GBK</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A2888</dc:creator>
  <cp:lastModifiedBy>邓娟</cp:lastModifiedBy>
  <cp:revision>71</cp:revision>
  <dcterms:created xsi:type="dcterms:W3CDTF">2022-11-23T08:51:00Z</dcterms:created>
  <dcterms:modified xsi:type="dcterms:W3CDTF">2026-06-16T03:57:31Z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2052-12.1.0.26895</vt:lpwstr>
  </property>
  <property fmtid="{D5CDD505-2E9C-101B-9397-08002B2CF9AE}" pid="3" name="KSOTemplateUUID">
    <vt:lpwstr>v1.0_mb_DOjo3crlnKUq45CaNr/NbQ==</vt:lpwstr>
  </property>
  <property fmtid="{D5CDD505-2E9C-101B-9397-08002B2CF9AE}" pid="4" name="ICV">
    <vt:lpwstr>F96678C55FD34A5993872FCB034B2D8A_13</vt:lpwstr>
  </property>
</Properties>
</file>