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55.svg" ContentType="image/svg+xml"/>
  <Override PartName="/ppt/media/image57.svg" ContentType="image/svg+xml"/>
  <Override PartName="/ppt/media/image59.svg" ContentType="image/svg+xml"/>
  <Override PartName="/ppt/media/image6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476" r:id="rId3"/>
    <p:sldId id="511" r:id="rId4"/>
    <p:sldId id="512" r:id="rId6"/>
    <p:sldId id="518" r:id="rId7"/>
    <p:sldId id="516" r:id="rId8"/>
    <p:sldId id="258" r:id="rId9"/>
    <p:sldId id="483" r:id="rId10"/>
    <p:sldId id="485" r:id="rId11"/>
    <p:sldId id="515" r:id="rId12"/>
    <p:sldId id="526" r:id="rId13"/>
    <p:sldId id="514" r:id="rId14"/>
    <p:sldId id="513" r:id="rId15"/>
    <p:sldId id="487" r:id="rId16"/>
    <p:sldId id="488" r:id="rId17"/>
    <p:sldId id="520" r:id="rId18"/>
    <p:sldId id="521" r:id="rId19"/>
    <p:sldId id="522" r:id="rId20"/>
    <p:sldId id="523" r:id="rId21"/>
    <p:sldId id="524" r:id="rId22"/>
    <p:sldId id="525" r:id="rId23"/>
    <p:sldId id="517" r:id="rId24"/>
    <p:sldId id="519" r:id="rId25"/>
    <p:sldId id="529" r:id="rId26"/>
    <p:sldId id="489" r:id="rId27"/>
    <p:sldId id="490" r:id="rId28"/>
    <p:sldId id="491" r:id="rId29"/>
    <p:sldId id="492" r:id="rId30"/>
    <p:sldId id="493" r:id="rId31"/>
    <p:sldId id="494" r:id="rId32"/>
    <p:sldId id="495" r:id="rId33"/>
    <p:sldId id="496" r:id="rId34"/>
    <p:sldId id="497" r:id="rId35"/>
    <p:sldId id="527" r:id="rId36"/>
    <p:sldId id="353" r:id="rId37"/>
  </p:sldIdLst>
  <p:sldSz cx="12192000" cy="6858000"/>
  <p:notesSz cx="6858000" cy="9144000"/>
  <p:embeddedFontLst>
    <p:embeddedFont>
      <p:font typeface="黑体" panose="02010609060101010101" charset="-122"/>
      <p:regular r:id="rId41"/>
    </p:embeddedFont>
    <p:embeddedFont>
      <p:font typeface="隶书" panose="02010509060101010101" pitchFamily="49" charset="-122"/>
      <p:regular r:id="rId42"/>
    </p:embeddedFont>
    <p:embeddedFont>
      <p:font typeface="楷体" panose="02010609060101010101" pitchFamily="49" charset="-122"/>
      <p:regular r:id="rId43"/>
    </p:embeddedFont>
    <p:embeddedFont>
      <p:font typeface="微软雅黑" panose="020B0503020204020204" pitchFamily="34" charset="-122"/>
      <p:regular r:id="rId44"/>
    </p:embeddedFont>
    <p:embeddedFont>
      <p:font typeface="等线" panose="02010600030101010101" charset="-122"/>
      <p:regular r:id="rId45"/>
    </p:embeddedFont>
    <p:embeddedFont>
      <p:font typeface="Calibri" panose="020F0502020204030204" charset="0"/>
      <p:regular r:id="rId46"/>
      <p:bold r:id="rId47"/>
      <p:italic r:id="rId48"/>
      <p:boldItalic r:id="rId49"/>
    </p:embeddedFont>
    <p:embeddedFont>
      <p:font typeface="仿宋" panose="02010609060101010101" charset="-122"/>
      <p:regular r:id="rId50"/>
    </p:embeddedFont>
    <p:embeddedFont>
      <p:font typeface="Calibri" panose="020F0502020204030204"/>
      <p:regular r:id="rId51"/>
      <p:bold r:id="rId52"/>
      <p:italic r:id="rId53"/>
      <p:boldItalic r:id="rId54"/>
    </p:embeddedFont>
    <p:embeddedFont>
      <p:font typeface="MS PGothic" panose="020B0600070205080204" charset="-128"/>
      <p:regular r:id="rId55"/>
    </p:embeddedFont>
    <p:embeddedFont>
      <p:font typeface="Impact" panose="020B0806030902050204"/>
      <p:regular r:id="rId56"/>
    </p:embeddedFont>
  </p:embeddedFontLst>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2" userDrawn="1">
          <p15:clr>
            <a:srgbClr val="A4A3A4"/>
          </p15:clr>
        </p15:guide>
        <p15:guide id="2" pos="37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4" y="180"/>
      </p:cViewPr>
      <p:guideLst>
        <p:guide orient="horz" pos="2252"/>
        <p:guide pos="378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7" Type="http://schemas.openxmlformats.org/officeDocument/2006/relationships/tags" Target="tags/tag16.xml"/><Relationship Id="rId56" Type="http://schemas.openxmlformats.org/officeDocument/2006/relationships/font" Target="fonts/font16.fntdata"/><Relationship Id="rId55" Type="http://schemas.openxmlformats.org/officeDocument/2006/relationships/font" Target="fonts/font15.fntdata"/><Relationship Id="rId54" Type="http://schemas.openxmlformats.org/officeDocument/2006/relationships/font" Target="fonts/font14.fntdata"/><Relationship Id="rId53" Type="http://schemas.openxmlformats.org/officeDocument/2006/relationships/font" Target="fonts/font13.fntdata"/><Relationship Id="rId52" Type="http://schemas.openxmlformats.org/officeDocument/2006/relationships/font" Target="fonts/font12.fntdata"/><Relationship Id="rId51" Type="http://schemas.openxmlformats.org/officeDocument/2006/relationships/font" Target="fonts/font11.fntdata"/><Relationship Id="rId50" Type="http://schemas.openxmlformats.org/officeDocument/2006/relationships/font" Target="fonts/font10.fntdata"/><Relationship Id="rId5" Type="http://schemas.openxmlformats.org/officeDocument/2006/relationships/notesMaster" Target="notesMasters/notesMaster1.xml"/><Relationship Id="rId49" Type="http://schemas.openxmlformats.org/officeDocument/2006/relationships/font" Target="fonts/font9.fntdata"/><Relationship Id="rId48" Type="http://schemas.openxmlformats.org/officeDocument/2006/relationships/font" Target="fonts/font8.fntdata"/><Relationship Id="rId47" Type="http://schemas.openxmlformats.org/officeDocument/2006/relationships/font" Target="fonts/font7.fntdata"/><Relationship Id="rId46" Type="http://schemas.openxmlformats.org/officeDocument/2006/relationships/font" Target="fonts/font6.fntdata"/><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幻灯片图像占位符 1"/>
          <p:cNvSpPr>
            <a:spLocks noGrp="1" noRot="1" noChangeAspect="1"/>
          </p:cNvSpPr>
          <p:nvPr>
            <p:ph type="sldImg"/>
          </p:nvPr>
        </p:nvSpPr>
        <p:spPr/>
      </p:sp>
      <p:sp>
        <p:nvSpPr>
          <p:cNvPr id="1048625" name="备注占位符 2"/>
          <p:cNvSpPr>
            <a:spLocks noGrp="1"/>
          </p:cNvSpPr>
          <p:nvPr>
            <p:ph type="body" idx="1"/>
          </p:nvPr>
        </p:nvSpPr>
        <p:spPr/>
        <p:txBody>
          <a:bodyPr/>
          <a:lstStyle/>
          <a:p>
            <a:endParaRPr lang="zh-CN" altLang="en-US"/>
          </a:p>
        </p:txBody>
      </p:sp>
      <p:sp>
        <p:nvSpPr>
          <p:cNvPr id="1048626"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0" y="-8776"/>
            <a:ext cx="12192000" cy="1458436"/>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6.jpeg"/><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9.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hyperlink" Target="javascript:void(0);" TargetMode="External"/><Relationship Id="rId2" Type="http://schemas.openxmlformats.org/officeDocument/2006/relationships/tags" Target="../tags/tag8.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tags" Target="../tags/tag9.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9.png"/><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tags" Target="../tags/tag15.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3" Type="http://schemas.openxmlformats.org/officeDocument/2006/relationships/slideLayout" Target="../slideLayouts/slideLayout2.xml"/><Relationship Id="rId12" Type="http://schemas.openxmlformats.org/officeDocument/2006/relationships/image" Target="../media/image9.png"/><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image" Target="../media/image20.png"/></Relationships>
</file>

<file path=ppt/slides/_rels/slide18.xml.rels><?xml version="1.0" encoding="UTF-8" standalone="yes"?>
<Relationships xmlns="http://schemas.openxmlformats.org/package/2006/relationships"><Relationship Id="rId9" Type="http://schemas.openxmlformats.org/officeDocument/2006/relationships/image" Target="../media/image38.jpeg"/><Relationship Id="rId8" Type="http://schemas.openxmlformats.org/officeDocument/2006/relationships/image" Target="../media/image37.jpeg"/><Relationship Id="rId7" Type="http://schemas.openxmlformats.org/officeDocument/2006/relationships/image" Target="../media/image36.jpe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30.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2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49.png"/><Relationship Id="rId7" Type="http://schemas.openxmlformats.org/officeDocument/2006/relationships/image" Target="../media/image48.png"/><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0" Type="http://schemas.openxmlformats.org/officeDocument/2006/relationships/slideLayout" Target="../slideLayouts/slideLayout2.xml"/><Relationship Id="rId1" Type="http://schemas.openxmlformats.org/officeDocument/2006/relationships/image" Target="../media/image42.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2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61.svg"/><Relationship Id="rId7" Type="http://schemas.openxmlformats.org/officeDocument/2006/relationships/image" Target="../media/image60.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55.svg"/><Relationship Id="rId10" Type="http://schemas.openxmlformats.org/officeDocument/2006/relationships/slideLayout" Target="../slideLayouts/slideLayout2.xml"/><Relationship Id="rId1" Type="http://schemas.openxmlformats.org/officeDocument/2006/relationships/image" Target="../media/image5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72.png"/><Relationship Id="rId7" Type="http://schemas.openxmlformats.org/officeDocument/2006/relationships/image" Target="../media/image71.png"/><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0" Type="http://schemas.openxmlformats.org/officeDocument/2006/relationships/notesSlide" Target="../notesSlides/notesSlide11.xml"/><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image" Target="../media/image9.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9.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83.png"/><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84.png"/><Relationship Id="rId1"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48270" y="-130810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29" name="圆角矩形 188"/>
          <p:cNvSpPr/>
          <p:nvPr/>
        </p:nvSpPr>
        <p:spPr>
          <a:xfrm>
            <a:off x="1000125" y="5529580"/>
            <a:ext cx="4743450" cy="335280"/>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048630" name="文本框 145"/>
          <p:cNvSpPr txBox="1"/>
          <p:nvPr/>
        </p:nvSpPr>
        <p:spPr>
          <a:xfrm>
            <a:off x="1211514" y="5526379"/>
            <a:ext cx="1198880" cy="337185"/>
          </a:xfrm>
          <a:prstGeom prst="rect">
            <a:avLst/>
          </a:prstGeom>
          <a:noFill/>
        </p:spPr>
        <p:txBody>
          <a:bodyPr wrap="none" rtlCol="0">
            <a:spAutoFit/>
          </a:bodyPr>
          <a:lstStyle/>
          <a:p>
            <a:pPr algn="l"/>
            <a:r>
              <a:rPr lang="zh-CN" altLang="en-US" sz="1600" dirty="0">
                <a:solidFill>
                  <a:schemeClr val="bg1"/>
                </a:solidFill>
                <a:latin typeface="+mj-ea"/>
                <a:ea typeface="+mj-ea"/>
              </a:rPr>
              <a:t>姓名：阮波</a:t>
            </a:r>
            <a:endParaRPr lang="zh-CN" altLang="en-US" sz="1600" dirty="0">
              <a:solidFill>
                <a:schemeClr val="bg1"/>
              </a:solidFill>
              <a:latin typeface="+mj-ea"/>
              <a:ea typeface="+mj-ea"/>
            </a:endParaRPr>
          </a:p>
        </p:txBody>
      </p:sp>
      <p:sp>
        <p:nvSpPr>
          <p:cNvPr id="1048631" name="副标题 146"/>
          <p:cNvSpPr>
            <a:spLocks noGrp="1"/>
          </p:cNvSpPr>
          <p:nvPr>
            <p:ph type="subTitle" idx="1"/>
            <p:custDataLst>
              <p:tags r:id="rId1"/>
            </p:custDataLst>
          </p:nvPr>
        </p:nvSpPr>
        <p:spPr>
          <a:xfrm>
            <a:off x="308610" y="2011680"/>
            <a:ext cx="7561580" cy="1069975"/>
          </a:xfrm>
        </p:spPr>
        <p:txBody>
          <a:bodyPr>
            <a:noAutofit/>
          </a:bodyPr>
          <a:lstStyle/>
          <a:p>
            <a:pPr marL="0" indent="0" algn="ctr">
              <a:lnSpc>
                <a:spcPct val="100000"/>
              </a:lnSpc>
              <a:buNone/>
            </a:pPr>
            <a:r>
              <a:rPr lang="zh-CN" altLang="en-US" sz="4800" b="1" dirty="0">
                <a:solidFill>
                  <a:srgbClr val="002060"/>
                </a:solidFill>
                <a:latin typeface="仿宋" panose="02010609060101010101" charset="-122"/>
                <a:ea typeface="仿宋" panose="02010609060101010101" charset="-122"/>
                <a:cs typeface="汉仪雅酷黑 95W" panose="020B0A04020202020204" charset="-122"/>
              </a:rPr>
              <a:t>人血白蛋白相关知识</a:t>
            </a:r>
            <a:endParaRPr lang="zh-CN" altLang="en-US" sz="4800" b="1" dirty="0">
              <a:solidFill>
                <a:srgbClr val="002060"/>
              </a:solidFill>
              <a:latin typeface="仿宋" panose="02010609060101010101" charset="-122"/>
              <a:ea typeface="仿宋" panose="02010609060101010101" charset="-122"/>
              <a:cs typeface="汉仪雅酷黑 95W" panose="020B0A04020202020204"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a:stretch>
            <a:fillRect/>
          </a:stretch>
        </p:blipFill>
        <p:spPr>
          <a:xfrm>
            <a:off x="911456" y="382147"/>
            <a:ext cx="1390829" cy="358477"/>
          </a:xfrm>
          <a:prstGeom prst="rect">
            <a:avLst/>
          </a:prstGeom>
        </p:spPr>
      </p:pic>
      <p:sp>
        <p:nvSpPr>
          <p:cNvPr id="90" name="文本框 145"/>
          <p:cNvSpPr txBox="1"/>
          <p:nvPr/>
        </p:nvSpPr>
        <p:spPr>
          <a:xfrm>
            <a:off x="2410467" y="5526308"/>
            <a:ext cx="3048000" cy="337185"/>
          </a:xfrm>
          <a:prstGeom prst="rect">
            <a:avLst/>
          </a:prstGeom>
          <a:noFill/>
        </p:spPr>
        <p:txBody>
          <a:bodyPr wrap="none" rtlCol="0">
            <a:spAutoFit/>
          </a:bodyPr>
          <a:lstStyle/>
          <a:p>
            <a:pPr algn="l"/>
            <a:r>
              <a:rPr lang="en-US" altLang="zh-CN" sz="1600" dirty="0">
                <a:solidFill>
                  <a:schemeClr val="bg1"/>
                </a:solidFill>
                <a:latin typeface="+mj-ea"/>
                <a:ea typeface="+mj-ea"/>
              </a:rPr>
              <a:t>  </a:t>
            </a:r>
            <a:r>
              <a:rPr lang="zh-CN" altLang="en-US" sz="1600" dirty="0">
                <a:solidFill>
                  <a:schemeClr val="bg1"/>
                </a:solidFill>
                <a:latin typeface="+mj-ea"/>
                <a:ea typeface="+mj-ea"/>
              </a:rPr>
              <a:t>日期 </a:t>
            </a:r>
            <a:r>
              <a:rPr lang="en-US" altLang="zh-CN" sz="1600" dirty="0">
                <a:solidFill>
                  <a:schemeClr val="bg1"/>
                </a:solidFill>
                <a:latin typeface="仿宋" panose="02010609060101010101" charset="-122"/>
                <a:ea typeface="仿宋" panose="02010609060101010101" charset="-122"/>
              </a:rPr>
              <a:t>2026.02-10</a:t>
            </a:r>
            <a:r>
              <a:rPr lang="zh-CN" altLang="en-US" sz="1600" dirty="0">
                <a:solidFill>
                  <a:schemeClr val="bg1"/>
                </a:solidFill>
                <a:latin typeface="仿宋" panose="02010609060101010101" charset="-122"/>
                <a:ea typeface="仿宋" panose="02010609060101010101" charset="-122"/>
              </a:rPr>
              <a:t> </a:t>
            </a:r>
            <a:r>
              <a:rPr lang="en-US" altLang="zh-CN" sz="1600" dirty="0">
                <a:solidFill>
                  <a:schemeClr val="bg1"/>
                </a:solidFill>
                <a:latin typeface="+mj-ea"/>
                <a:ea typeface="+mj-ea"/>
              </a:rPr>
              <a:t> </a:t>
            </a:r>
            <a:r>
              <a:rPr lang="zh-CN" altLang="en-US" sz="1600" dirty="0">
                <a:solidFill>
                  <a:schemeClr val="bg1"/>
                </a:solidFill>
                <a:latin typeface="+mj-ea"/>
                <a:ea typeface="+mj-ea"/>
              </a:rPr>
              <a:t>汉鑫大讲堂</a:t>
            </a:r>
            <a:endParaRPr lang="zh-CN" altLang="en-US" sz="1600" dirty="0">
              <a:solidFill>
                <a:schemeClr val="bg1"/>
              </a:solidFill>
              <a:latin typeface="+mj-ea"/>
              <a:ea typeface="+mj-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
        <p:nvSpPr>
          <p:cNvPr id="363" name="搜索"/>
          <p:cNvSpPr/>
          <p:nvPr/>
        </p:nvSpPr>
        <p:spPr>
          <a:xfrm flipH="1">
            <a:off x="295275" y="2863850"/>
            <a:ext cx="3820795" cy="3881755"/>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椭圆 7"/>
          <p:cNvSpPr/>
          <p:nvPr/>
        </p:nvSpPr>
        <p:spPr>
          <a:xfrm>
            <a:off x="1478915" y="3048000"/>
            <a:ext cx="2436495" cy="2436495"/>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380355" y="1758315"/>
            <a:ext cx="6139815" cy="5323205"/>
          </a:xfrm>
          <a:prstGeom prst="rect">
            <a:avLst/>
          </a:prstGeom>
          <a:noFill/>
        </p:spPr>
        <p:txBody>
          <a:bodyPr wrap="square" rtlCol="0">
            <a:spAutoFit/>
          </a:bodyPr>
          <a:p>
            <a:pPr algn="l" fontAlgn="auto">
              <a:lnSpc>
                <a:spcPct val="160000"/>
              </a:lnSpc>
            </a:pPr>
            <a:r>
              <a:rPr lang="zh-CN" altLang="en-US" sz="2000" spc="150">
                <a:solidFill>
                  <a:schemeClr val="tx1">
                    <a:lumMod val="85000"/>
                    <a:lumOff val="15000"/>
                  </a:schemeClr>
                </a:solidFill>
                <a:uFillTx/>
                <a:latin typeface="Arial" panose="020B0604020202020204" pitchFamily="34" charset="0"/>
                <a:ea typeface="微软雅黑" panose="020B0503020204020204" pitchFamily="34" charset="-122"/>
                <a:sym typeface="黑体" panose="02010609060101010101" charset="-122"/>
              </a:rPr>
              <a:t>血浆中含量最高的蛋白质是人血白蛋白，占血浆蛋白含量的55%，是有585个氨基酸残基组成，属于单肽链蛋白质，人体约75%-80%的血浆胶体渗透压是有白蛋白来维持，白蛋白完全由肝脏合成。人血白蛋白有很多组氨基酸残基，能够解离氢离子，且其酸解常数与血浆PH接近，因此，白蛋白成为血浆缓冲介质的最佳选择，同时人血白蛋白在酸中毒和碱中毒情况下，能够提供正电荷和负电荷，人血白蛋白成为血管外的主要缓冲介质。</a:t>
            </a:r>
            <a:endParaRPr lang="zh-CN" altLang="en-US" sz="2000" spc="150" dirty="0">
              <a:solidFill>
                <a:schemeClr val="tx1">
                  <a:lumMod val="85000"/>
                  <a:lumOff val="15000"/>
                </a:schemeClr>
              </a:solidFill>
              <a:uFillTx/>
              <a:latin typeface="Arial" panose="020B0604020202020204" pitchFamily="34" charset="0"/>
              <a:ea typeface="微软雅黑" panose="020B0503020204020204" pitchFamily="34" charset="-122"/>
              <a:sym typeface="黑体" panose="02010609060101010101" charset="-122"/>
            </a:endParaRPr>
          </a:p>
          <a:p>
            <a:endParaRPr lang="zh-CN" altLang="en-US" sz="2000"/>
          </a:p>
        </p:txBody>
      </p:sp>
      <p:sp>
        <p:nvSpPr>
          <p:cNvPr id="4" name="文本框 3"/>
          <p:cNvSpPr txBox="1"/>
          <p:nvPr/>
        </p:nvSpPr>
        <p:spPr>
          <a:xfrm>
            <a:off x="76200" y="1430655"/>
            <a:ext cx="5008880" cy="1322070"/>
          </a:xfrm>
          <a:prstGeom prst="rect">
            <a:avLst/>
          </a:prstGeom>
          <a:noFill/>
        </p:spPr>
        <p:txBody>
          <a:bodyPr wrap="none" rtlCol="0">
            <a:spAutoFit/>
          </a:bodyPr>
          <a:p>
            <a:r>
              <a:rPr lang="zh-CN" altLang="en-US" sz="40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大黑简体" panose="02000000000000000000" charset="-122"/>
                <a:ea typeface="方正大黑简体" panose="02000000000000000000" charset="-122"/>
                <a:cs typeface="方正大黑简体" panose="02000000000000000000" charset="-122"/>
              </a:rPr>
              <a:t>什么是</a:t>
            </a:r>
            <a:endParaRPr lang="zh-CN" altLang="en-US" sz="40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大黑简体" panose="02000000000000000000" charset="-122"/>
              <a:ea typeface="方正大黑简体" panose="02000000000000000000" charset="-122"/>
              <a:cs typeface="方正大黑简体" panose="02000000000000000000" charset="-122"/>
            </a:endParaRPr>
          </a:p>
          <a:p>
            <a:r>
              <a:rPr lang="zh-CN" altLang="en-US" sz="40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大黑简体" panose="02000000000000000000" charset="-122"/>
                <a:ea typeface="方正大黑简体" panose="02000000000000000000" charset="-122"/>
                <a:cs typeface="方正大黑简体" panose="02000000000000000000" charset="-122"/>
              </a:rPr>
              <a:t>       人血白蛋白？</a:t>
            </a:r>
            <a:endParaRPr lang="zh-CN" altLang="en-US" sz="40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大黑简体" panose="02000000000000000000" charset="-122"/>
              <a:ea typeface="方正大黑简体" panose="02000000000000000000" charset="-122"/>
              <a:cs typeface="方正大黑简体" panose="020000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cxnSp>
        <p:nvCxnSpPr>
          <p:cNvPr id="41" name="直接连接符 40"/>
          <p:cNvCxnSpPr/>
          <p:nvPr/>
        </p:nvCxnSpPr>
        <p:spPr>
          <a:xfrm>
            <a:off x="2181013" y="1035352"/>
            <a:ext cx="93239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110713" y="2045713"/>
            <a:ext cx="6096000" cy="1078865"/>
          </a:xfrm>
          <a:prstGeom prst="rect">
            <a:avLst/>
          </a:prstGeom>
        </p:spPr>
        <p:txBody>
          <a:bodyPr>
            <a:spAutoFit/>
          </a:bodyPr>
          <a:lstStyle/>
          <a:p>
            <a:pPr>
              <a:lnSpc>
                <a:spcPct val="150000"/>
              </a:lnSpc>
            </a:pPr>
            <a:br>
              <a:rPr lang="en-US" altLang="zh-CN" sz="2135" b="1" dirty="0">
                <a:solidFill>
                  <a:srgbClr val="002060"/>
                </a:solidFill>
                <a:latin typeface="黑体" panose="02010609060101010101" charset="-122"/>
                <a:ea typeface="黑体" panose="02010609060101010101" charset="-122"/>
              </a:rPr>
            </a:br>
            <a:endParaRPr lang="zh-CN" altLang="en-GB" sz="2135" dirty="0">
              <a:latin typeface="黑体" panose="02010609060101010101" charset="-122"/>
              <a:ea typeface="黑体" panose="02010609060101010101" charset="-122"/>
            </a:endParaRPr>
          </a:p>
        </p:txBody>
      </p:sp>
      <p:sp>
        <p:nvSpPr>
          <p:cNvPr id="31" name="椭圆 30"/>
          <p:cNvSpPr/>
          <p:nvPr/>
        </p:nvSpPr>
        <p:spPr>
          <a:xfrm>
            <a:off x="1511641" y="4255116"/>
            <a:ext cx="667877" cy="667877"/>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椭圆 31"/>
          <p:cNvSpPr/>
          <p:nvPr/>
        </p:nvSpPr>
        <p:spPr>
          <a:xfrm>
            <a:off x="1952877" y="3062631"/>
            <a:ext cx="366369" cy="366369"/>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3" name="组合 32"/>
          <p:cNvGrpSpPr/>
          <p:nvPr/>
        </p:nvGrpSpPr>
        <p:grpSpPr>
          <a:xfrm>
            <a:off x="978219" y="3882787"/>
            <a:ext cx="293036" cy="293036"/>
            <a:chOff x="304800" y="673100"/>
            <a:chExt cx="4000500" cy="4000500"/>
          </a:xfrm>
          <a:effectLst>
            <a:outerShdw blurRad="381000" dist="152400" dir="8100000" algn="tr" rotWithShape="0">
              <a:prstClr val="black">
                <a:alpha val="7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5" name="椭圆 3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6" name="组合 35"/>
          <p:cNvGrpSpPr/>
          <p:nvPr/>
        </p:nvGrpSpPr>
        <p:grpSpPr>
          <a:xfrm>
            <a:off x="665217" y="2727883"/>
            <a:ext cx="383892" cy="383892"/>
            <a:chOff x="304800" y="673100"/>
            <a:chExt cx="4000500" cy="4000500"/>
          </a:xfrm>
          <a:effectLst>
            <a:outerShdw blurRad="381000" dist="152400" dir="8100000" algn="tr" rotWithShape="0">
              <a:prstClr val="black">
                <a:alpha val="7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8" name="椭圆 3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9" name="组合 38"/>
          <p:cNvGrpSpPr/>
          <p:nvPr/>
        </p:nvGrpSpPr>
        <p:grpSpPr>
          <a:xfrm>
            <a:off x="1635016" y="1742472"/>
            <a:ext cx="544503" cy="544503"/>
            <a:chOff x="304800" y="673100"/>
            <a:chExt cx="4000500" cy="4000500"/>
          </a:xfrm>
          <a:effectLst>
            <a:outerShdw blurRad="317500" dist="1905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0" name="椭圆 69"/>
          <p:cNvSpPr/>
          <p:nvPr/>
        </p:nvSpPr>
        <p:spPr>
          <a:xfrm>
            <a:off x="2626307" y="4071931"/>
            <a:ext cx="366369" cy="366369"/>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1" name="椭圆 70"/>
          <p:cNvSpPr/>
          <p:nvPr/>
        </p:nvSpPr>
        <p:spPr>
          <a:xfrm>
            <a:off x="2717897" y="2462049"/>
            <a:ext cx="183185" cy="183185"/>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4" name="组合 23"/>
          <p:cNvGrpSpPr/>
          <p:nvPr/>
        </p:nvGrpSpPr>
        <p:grpSpPr>
          <a:xfrm>
            <a:off x="3439795" y="1298575"/>
            <a:ext cx="8086725" cy="5452151"/>
            <a:chOff x="3029272" y="1099355"/>
            <a:chExt cx="4514528" cy="1831505"/>
          </a:xfrm>
        </p:grpSpPr>
        <p:sp>
          <p:nvSpPr>
            <p:cNvPr id="25" name="矩形 24"/>
            <p:cNvSpPr/>
            <p:nvPr/>
          </p:nvSpPr>
          <p:spPr>
            <a:xfrm>
              <a:off x="3083409" y="1300695"/>
              <a:ext cx="4460391" cy="1616876"/>
            </a:xfrm>
            <a:prstGeom prst="rect">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miter lim="800000"/>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3687598" y="1099355"/>
              <a:ext cx="3286019" cy="325115"/>
            </a:xfrm>
            <a:prstGeom prst="rect">
              <a:avLst/>
            </a:prstGeom>
            <a:solidFill>
              <a:srgbClr val="293C6C"/>
            </a:solidFill>
            <a:ln w="12700" cap="flat" cmpd="sng" algn="ctr">
              <a:noFill/>
              <a:prstDash val="solid"/>
              <a:miter lim="800000"/>
            </a:ln>
            <a:effectLst>
              <a:innerShdw blurRad="63500" dist="50800" dir="18900000">
                <a:prstClr val="black">
                  <a:alpha val="50000"/>
                </a:prstClr>
              </a:innerShdw>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黑体" panose="02010609060101010101" charset="-122"/>
                  <a:ea typeface="黑体" panose="02010609060101010101" charset="-122"/>
                </a:rPr>
                <a:t>人血白蛋白药理作用</a:t>
              </a:r>
              <a:endParaRPr kumimoji="0" lang="zh-CN" altLang="en-US" sz="2800" b="0" i="0" u="none" strike="noStrike" kern="0" cap="none" spc="0" normalizeH="0" baseline="0" noProof="0" dirty="0">
                <a:solidFill>
                  <a:schemeClr val="accent1"/>
                </a:solidFill>
                <a:effectLst>
                  <a:outerShdw blurRad="38100" dist="25400" dir="5400000" algn="ctr" rotWithShape="0">
                    <a:srgbClr val="6E747A">
                      <a:alpha val="43000"/>
                    </a:srgbClr>
                  </a:outerShdw>
                </a:effectLst>
                <a:uLnTx/>
                <a:uFillTx/>
                <a:latin typeface="黑体" panose="02010609060101010101" charset="-122"/>
                <a:ea typeface="黑体" panose="02010609060101010101" charset="-122"/>
              </a:endParaRPr>
            </a:p>
          </p:txBody>
        </p:sp>
        <p:sp>
          <p:nvSpPr>
            <p:cNvPr id="27" name="TextBox 142"/>
            <p:cNvSpPr txBox="1"/>
            <p:nvPr/>
          </p:nvSpPr>
          <p:spPr>
            <a:xfrm>
              <a:off x="3029272" y="1447706"/>
              <a:ext cx="4388831" cy="1483154"/>
            </a:xfrm>
            <a:prstGeom prst="rect">
              <a:avLst/>
            </a:prstGeom>
            <a:noFill/>
          </p:spPr>
          <p:txBody>
            <a:bodyPr wrap="square" lIns="121962" tIns="60981" rIns="121962" bIns="60981" rtlCol="0" anchor="ctr">
              <a:spAutoFit/>
            </a:bodyPr>
            <a:lstStyle/>
            <a:p>
              <a:pPr algn="l" fontAlgn="auto">
                <a:lnSpc>
                  <a:spcPct val="150000"/>
                </a:lnSpc>
                <a:spcBef>
                  <a:spcPts val="0"/>
                </a:spcBef>
              </a:pPr>
              <a:r>
                <a:rPr lang="zh-CN" altLang="en-US" sz="200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1.增加血容量和维持血浆胶体渗透压：</a:t>
              </a:r>
              <a:endParaRPr lang="zh-CN" altLang="en-US" sz="200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白蛋白占血浆胶体渗透压的80%，维持正常与恒定的血容量；同  </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时在血循环中，1g白蛋白可保留18ml水，每5g白蛋白保留循环内水</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分的能力约相当于100ml血浆或200ml全血的功能，从而起到增加循 </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环血容量和维持血浆胶体渗透压的作用。</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sz="200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2.运输及解毒：</a:t>
              </a:r>
              <a:endParaRPr lang="zh-CN" altLang="en-US" sz="200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白蛋白可以输送不同的物质，也可以将有毒物质输送到解毒器官。</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a:p>
              <a:pPr algn="l" fontAlgn="auto">
                <a:lnSpc>
                  <a:spcPct val="150000"/>
                </a:lnSpc>
                <a:spcBef>
                  <a:spcPts val="0"/>
                </a:spcBef>
              </a:pPr>
              <a:r>
                <a:rPr lang="zh-CN" altLang="en-US" sz="200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mn-ea"/>
                </a:rPr>
                <a:t>3.营养供给：</a:t>
              </a:r>
              <a:endParaRPr lang="zh-CN" altLang="en-US" sz="2000">
                <a:solidFill>
                  <a:srgbClr val="FF0000"/>
                </a:solidFill>
                <a:latin typeface="黑体" panose="02010609060101010101" charset="-122"/>
                <a:ea typeface="黑体" panose="02010609060101010101" charset="-122"/>
              </a:endParaRPr>
            </a:p>
            <a:p>
              <a:pPr algn="l" fontAlgn="auto">
                <a:lnSpc>
                  <a:spcPct val="150000"/>
                </a:lnSpc>
                <a:spcBef>
                  <a:spcPts val="0"/>
                </a:spcBef>
              </a:pPr>
              <a:r>
                <a:rPr lang="zh-CN" altLang="en-US">
                  <a:solidFill>
                    <a:srgbClr val="002060"/>
                  </a:solidFill>
                  <a:latin typeface="黑体" panose="02010609060101010101" charset="-122"/>
                  <a:ea typeface="黑体" panose="02010609060101010101" charset="-122"/>
                  <a:sym typeface="+mn-ea"/>
                </a:rPr>
                <a:t>  </a:t>
              </a: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组织蛋白和血浆蛋白可互相转化，在氮代谢障碍时，白蛋白可作为氮 </a:t>
              </a:r>
              <a:endPar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endParaRPr>
            </a:p>
            <a:p>
              <a:pPr algn="l" fontAlgn="auto">
                <a:lnSpc>
                  <a:spcPct val="150000"/>
                </a:lnSpc>
                <a:spcBef>
                  <a:spcPts val="0"/>
                </a:spcBef>
              </a:pPr>
              <a:r>
                <a:rPr lang="zh-CN" altLang="en-US">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mn-ea"/>
                </a:rPr>
                <a:t>  源为组织提供营养。</a:t>
              </a:r>
              <a:endParaRPr kumimoji="0" lang="zh-CN" altLang="en-US" b="0" i="0" u="none" strike="noStrike" kern="0" cap="none" spc="0" normalizeH="0" baseline="0" noProof="0" dirty="0">
                <a:solidFill>
                  <a:schemeClr val="tx1"/>
                </a:solidFill>
                <a:effectLst>
                  <a:outerShdw blurRad="38100" dist="19050" dir="2700000" algn="tl" rotWithShape="0">
                    <a:schemeClr val="dk1">
                      <a:alpha val="40000"/>
                    </a:schemeClr>
                  </a:outerShdw>
                </a:effectLst>
                <a:uLnTx/>
                <a:uFillTx/>
                <a:latin typeface="黑体" panose="02010609060101010101" charset="-122"/>
                <a:ea typeface="黑体" panose="02010609060101010101" charset="-122"/>
                <a:cs typeface="宋体" panose="02010600030101010101" pitchFamily="2" charset="-122"/>
                <a:sym typeface="+mn-ea"/>
              </a:endParaRPr>
            </a:p>
          </p:txBody>
        </p:sp>
      </p:grpSp>
      <p:pic>
        <p:nvPicPr>
          <p:cNvPr id="3" name="图片 2" descr="111"/>
          <p:cNvPicPr>
            <a:picLocks noChangeAspect="1"/>
          </p:cNvPicPr>
          <p:nvPr/>
        </p:nvPicPr>
        <p:blipFill>
          <a:blip r:embed="rId2"/>
          <a:srcRect l="16280" t="17093" r="22107" b="23204"/>
          <a:stretch>
            <a:fillRect/>
          </a:stretch>
        </p:blipFill>
        <p:spPr>
          <a:xfrm>
            <a:off x="524510" y="1558290"/>
            <a:ext cx="2626995" cy="45256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
          <p:cNvSpPr>
            <a:spLocks noGrp="1"/>
          </p:cNvSpPr>
          <p:nvPr>
            <p:ph type="title"/>
          </p:nvPr>
        </p:nvSpPr>
        <p:spPr/>
        <p:txBody>
          <a:bodyPr vert="horz" wrap="square" lIns="91440" tIns="45720" rIns="91440" bIns="45720" anchor="ctr" anchorCtr="0"/>
          <a:p>
            <a:pPr eaLnBrk="1" hangingPunct="1"/>
            <a:r>
              <a:rPr lang="zh-CN" altLang="en-US" kern="1200" dirty="0">
                <a:latin typeface="微软雅黑" panose="020B0503020204020204" pitchFamily="34" charset="-122"/>
                <a:ea typeface="微软雅黑" panose="020B0503020204020204" pitchFamily="34" charset="-122"/>
                <a:cs typeface="+mj-cs"/>
              </a:rPr>
              <a:t>人血白蛋白适应症</a:t>
            </a:r>
            <a:endParaRPr lang="zh-CN" altLang="en-US" kern="1200" dirty="0">
              <a:latin typeface="微软雅黑" panose="020B0503020204020204" pitchFamily="34" charset="-122"/>
              <a:ea typeface="微软雅黑" panose="020B0503020204020204" pitchFamily="34" charset="-122"/>
              <a:cs typeface="+mj-cs"/>
            </a:endParaRPr>
          </a:p>
        </p:txBody>
      </p:sp>
      <p:sp>
        <p:nvSpPr>
          <p:cNvPr id="12291" name="内容占位符 2"/>
          <p:cNvSpPr>
            <a:spLocks noGrp="1"/>
          </p:cNvSpPr>
          <p:nvPr>
            <p:ph idx="1"/>
          </p:nvPr>
        </p:nvSpPr>
        <p:spPr/>
        <p:txBody>
          <a:bodyPr vert="horz" wrap="square" lIns="91440" tIns="45720" rIns="91440" bIns="45720" anchor="t" anchorCtr="0"/>
          <a:p>
            <a:pPr eaLnBrk="1" hangingPunct="1">
              <a:lnSpc>
                <a:spcPct val="110000"/>
              </a:lnSpc>
            </a:pPr>
            <a:r>
              <a:rPr lang="en-US" altLang="zh-CN" kern="1200" dirty="0">
                <a:latin typeface="微软雅黑" panose="020B0503020204020204" pitchFamily="34" charset="-122"/>
                <a:ea typeface="微软雅黑" panose="020B0503020204020204" pitchFamily="34" charset="-122"/>
                <a:cs typeface="+mn-cs"/>
              </a:rPr>
              <a:t>1.</a:t>
            </a:r>
            <a:r>
              <a:rPr lang="zh-CN" altLang="en-US" kern="1200" dirty="0">
                <a:latin typeface="微软雅黑" panose="020B0503020204020204" pitchFamily="34" charset="-122"/>
                <a:ea typeface="微软雅黑" panose="020B0503020204020204" pitchFamily="34" charset="-122"/>
                <a:cs typeface="+mn-cs"/>
              </a:rPr>
              <a:t>血容量不足的紧急治疗，遵循相关临床治疗规范。经晶体扩容后仍不能维持有效血容量</a:t>
            </a:r>
            <a:r>
              <a:rPr lang="en-US" altLang="zh-CN" kern="1200" dirty="0">
                <a:latin typeface="微软雅黑" panose="020B0503020204020204" pitchFamily="34" charset="-122"/>
                <a:ea typeface="微软雅黑" panose="020B0503020204020204" pitchFamily="34" charset="-122"/>
                <a:cs typeface="+mn-cs"/>
              </a:rPr>
              <a:t> </a:t>
            </a:r>
            <a:r>
              <a:rPr lang="zh-CN" altLang="en-US" kern="1200" dirty="0">
                <a:latin typeface="微软雅黑" panose="020B0503020204020204" pitchFamily="34" charset="-122"/>
                <a:ea typeface="微软雅黑" panose="020B0503020204020204" pitchFamily="34" charset="-122"/>
                <a:cs typeface="+mn-cs"/>
              </a:rPr>
              <a:t>，或伴有低蛋白血症的情况下使用。</a:t>
            </a:r>
            <a:endParaRPr lang="zh-CN" altLang="en-US" kern="1200" dirty="0">
              <a:latin typeface="微软雅黑" panose="020B0503020204020204" pitchFamily="34" charset="-122"/>
              <a:ea typeface="微软雅黑" panose="020B0503020204020204" pitchFamily="34" charset="-122"/>
              <a:cs typeface="+mn-cs"/>
            </a:endParaRPr>
          </a:p>
          <a:p>
            <a:pPr eaLnBrk="1" hangingPunct="1">
              <a:lnSpc>
                <a:spcPct val="110000"/>
              </a:lnSpc>
            </a:pPr>
            <a:r>
              <a:rPr lang="en-US" altLang="zh-CN" kern="1200" dirty="0">
                <a:latin typeface="微软雅黑" panose="020B0503020204020204" pitchFamily="34" charset="-122"/>
                <a:ea typeface="微软雅黑" panose="020B0503020204020204" pitchFamily="34" charset="-122"/>
                <a:cs typeface="+mn-cs"/>
              </a:rPr>
              <a:t>2.</a:t>
            </a:r>
            <a:r>
              <a:rPr lang="zh-CN" altLang="en-US" kern="1200" dirty="0">
                <a:latin typeface="微软雅黑" panose="020B0503020204020204" pitchFamily="34" charset="-122"/>
                <a:ea typeface="微软雅黑" panose="020B0503020204020204" pitchFamily="34" charset="-122"/>
                <a:cs typeface="+mn-cs"/>
              </a:rPr>
              <a:t>显著的低白蛋白血症</a:t>
            </a:r>
            <a:r>
              <a:rPr lang="en-US" altLang="zh-CN" kern="1200" dirty="0">
                <a:latin typeface="微软雅黑" panose="020B0503020204020204" pitchFamily="34" charset="-122"/>
                <a:ea typeface="微软雅黑" panose="020B0503020204020204" pitchFamily="34" charset="-122"/>
                <a:cs typeface="+mn-cs"/>
              </a:rPr>
              <a:t>(≤30g/L)</a:t>
            </a:r>
            <a:r>
              <a:rPr lang="zh-CN" altLang="en-US" kern="1200" dirty="0">
                <a:latin typeface="微软雅黑" panose="020B0503020204020204" pitchFamily="34" charset="-122"/>
                <a:ea typeface="微软雅黑" panose="020B0503020204020204" pitchFamily="34" charset="-122"/>
                <a:cs typeface="+mn-cs"/>
              </a:rPr>
              <a:t>的治疗。</a:t>
            </a:r>
            <a:endParaRPr lang="zh-CN" altLang="en-US" kern="1200" dirty="0">
              <a:latin typeface="微软雅黑" panose="020B0503020204020204" pitchFamily="34" charset="-122"/>
              <a:ea typeface="微软雅黑" panose="020B0503020204020204" pitchFamily="34" charset="-122"/>
              <a:cs typeface="+mn-cs"/>
            </a:endParaRPr>
          </a:p>
          <a:p>
            <a:pPr eaLnBrk="1" hangingPunct="1">
              <a:lnSpc>
                <a:spcPct val="110000"/>
              </a:lnSpc>
            </a:pPr>
            <a:r>
              <a:rPr lang="en-US" altLang="zh-CN" kern="1200" dirty="0">
                <a:latin typeface="微软雅黑" panose="020B0503020204020204" pitchFamily="34" charset="-122"/>
                <a:ea typeface="微软雅黑" panose="020B0503020204020204" pitchFamily="34" charset="-122"/>
                <a:cs typeface="+mn-cs"/>
              </a:rPr>
              <a:t>3.</a:t>
            </a:r>
            <a:r>
              <a:rPr lang="zh-CN" altLang="en-US" kern="1200" dirty="0">
                <a:latin typeface="微软雅黑" panose="020B0503020204020204" pitchFamily="34" charset="-122"/>
                <a:ea typeface="微软雅黑" panose="020B0503020204020204" pitchFamily="34" charset="-122"/>
                <a:cs typeface="+mn-cs"/>
              </a:rPr>
              <a:t>新生儿高胆红素血症的治疗</a:t>
            </a:r>
            <a:r>
              <a:rPr lang="en-US" altLang="zh-CN" kern="1200" dirty="0">
                <a:latin typeface="微软雅黑" panose="020B0503020204020204" pitchFamily="34" charset="-122"/>
                <a:ea typeface="微软雅黑" panose="020B0503020204020204" pitchFamily="34" charset="-122"/>
                <a:cs typeface="+mn-cs"/>
              </a:rPr>
              <a:t>·</a:t>
            </a:r>
            <a:endParaRPr lang="en-US" altLang="zh-CN" kern="1200" dirty="0">
              <a:latin typeface="微软雅黑" panose="020B0503020204020204" pitchFamily="34" charset="-122"/>
              <a:ea typeface="微软雅黑" panose="020B0503020204020204" pitchFamily="34" charset="-122"/>
              <a:cs typeface="+mn-cs"/>
            </a:endParaRPr>
          </a:p>
          <a:p>
            <a:pPr eaLnBrk="1" hangingPunct="1">
              <a:lnSpc>
                <a:spcPct val="110000"/>
              </a:lnSpc>
            </a:pPr>
            <a:r>
              <a:rPr lang="en-US" altLang="zh-CN" kern="1200" dirty="0">
                <a:latin typeface="微软雅黑" panose="020B0503020204020204" pitchFamily="34" charset="-122"/>
                <a:ea typeface="微软雅黑" panose="020B0503020204020204" pitchFamily="34" charset="-122"/>
                <a:cs typeface="+mn-cs"/>
              </a:rPr>
              <a:t>4.</a:t>
            </a:r>
            <a:r>
              <a:rPr lang="zh-CN" altLang="en-US" kern="1200" dirty="0">
                <a:latin typeface="微软雅黑" panose="020B0503020204020204" pitchFamily="34" charset="-122"/>
                <a:ea typeface="微软雅黑" panose="020B0503020204020204" pitchFamily="34" charset="-122"/>
                <a:cs typeface="+mn-cs"/>
              </a:rPr>
              <a:t>急性呼吸窘迫综合征的治疗。</a:t>
            </a:r>
            <a:endParaRPr lang="zh-CN" altLang="en-US" kern="1200" dirty="0">
              <a:latin typeface="微软雅黑" panose="020B0503020204020204" pitchFamily="34" charset="-122"/>
              <a:ea typeface="微软雅黑" panose="020B0503020204020204" pitchFamily="34" charset="-122"/>
              <a:cs typeface="+mn-cs"/>
            </a:endParaRPr>
          </a:p>
          <a:p>
            <a:pPr eaLnBrk="1" hangingPunct="1">
              <a:lnSpc>
                <a:spcPct val="110000"/>
              </a:lnSpc>
            </a:pPr>
            <a:r>
              <a:rPr lang="en-US" altLang="zh-CN" kern="1200" dirty="0">
                <a:latin typeface="微软雅黑" panose="020B0503020204020204" pitchFamily="34" charset="-122"/>
                <a:ea typeface="微软雅黑" panose="020B0503020204020204" pitchFamily="34" charset="-122"/>
                <a:cs typeface="+mn-cs"/>
              </a:rPr>
              <a:t>5.</a:t>
            </a:r>
            <a:r>
              <a:rPr lang="zh-CN" altLang="en-US" kern="1200" dirty="0">
                <a:latin typeface="微软雅黑" panose="020B0503020204020204" pitchFamily="34" charset="-122"/>
                <a:ea typeface="微软雅黑" panose="020B0503020204020204" pitchFamily="34" charset="-122"/>
                <a:cs typeface="+mn-cs"/>
              </a:rPr>
              <a:t>用于心肺分流术、特殊类型血液透析、血浆置换的辅助治疗。</a:t>
            </a:r>
            <a:endParaRPr lang="zh-CN" altLang="en-US" kern="1200" dirty="0">
              <a:latin typeface="微软雅黑" panose="020B0503020204020204" pitchFamily="34" charset="-122"/>
              <a:ea typeface="微软雅黑" panose="020B0503020204020204" pitchFamily="34" charset="-122"/>
              <a:cs typeface="+mn-cs"/>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2" name="文本框 1"/>
          <p:cNvSpPr txBox="1"/>
          <p:nvPr/>
        </p:nvSpPr>
        <p:spPr>
          <a:xfrm>
            <a:off x="681990" y="5629910"/>
            <a:ext cx="10622915" cy="953135"/>
          </a:xfrm>
          <a:prstGeom prst="rect">
            <a:avLst/>
          </a:prstGeom>
          <a:noFill/>
        </p:spPr>
        <p:txBody>
          <a:bodyPr wrap="square" rtlCol="0">
            <a:spAutoFit/>
          </a:bodyPr>
          <a:p>
            <a:r>
              <a:rPr lang="zh-CN" altLang="en-US" sz="2800" b="1">
                <a:solidFill>
                  <a:schemeClr val="accent4">
                    <a:lumMod val="50000"/>
                  </a:schemeClr>
                </a:solidFill>
                <a:latin typeface="仿宋" panose="02010609060101010101" charset="-122"/>
                <a:ea typeface="仿宋" panose="02010609060101010101" charset="-122"/>
                <a:cs typeface="仿宋" panose="02010609060101010101" charset="-122"/>
              </a:rPr>
              <a:t>使用科室：肝病科、血液科、</a:t>
            </a:r>
            <a:r>
              <a:rPr lang="en-US" altLang="zh-CN" sz="2800" b="1">
                <a:solidFill>
                  <a:schemeClr val="accent4">
                    <a:lumMod val="50000"/>
                  </a:schemeClr>
                </a:solidFill>
                <a:latin typeface="仿宋" panose="02010609060101010101" charset="-122"/>
                <a:ea typeface="仿宋" panose="02010609060101010101" charset="-122"/>
                <a:cs typeface="仿宋" panose="02010609060101010101" charset="-122"/>
              </a:rPr>
              <a:t>ICU</a:t>
            </a:r>
            <a:r>
              <a:rPr lang="zh-CN" altLang="en-US" sz="2800" b="1">
                <a:solidFill>
                  <a:schemeClr val="accent4">
                    <a:lumMod val="50000"/>
                  </a:schemeClr>
                </a:solidFill>
                <a:latin typeface="仿宋" panose="02010609060101010101" charset="-122"/>
                <a:ea typeface="仿宋" panose="02010609060101010101" charset="-122"/>
                <a:cs typeface="仿宋" panose="02010609060101010101" charset="-122"/>
              </a:rPr>
              <a:t>、妇产科、心血管外科、胸外科、肾病科、神经内科、儿科、呼吸科、消化科、骨科、普外科</a:t>
            </a:r>
            <a:endParaRPr lang="zh-CN" altLang="en-US" sz="2800" b="1">
              <a:solidFill>
                <a:schemeClr val="accent4">
                  <a:lumMod val="50000"/>
                </a:schemeClr>
              </a:solidFill>
              <a:latin typeface="仿宋" panose="02010609060101010101" charset="-122"/>
              <a:ea typeface="仿宋" panose="02010609060101010101" charset="-122"/>
              <a:cs typeface="仿宋" panose="02010609060101010101"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945" y="431165"/>
            <a:ext cx="12124690" cy="6268085"/>
          </a:xfrm>
          <a:prstGeom prst="rect">
            <a:avLst/>
          </a:prstGeom>
          <a:noFill/>
        </p:spPr>
        <p:txBody>
          <a:bodyPr wrap="square" rtlCol="0" anchor="t">
            <a:noAutofit/>
          </a:bodyPr>
          <a:p>
            <a:pPr marL="71120" algn="l" rtl="0" eaLnBrk="0">
              <a:lnSpc>
                <a:spcPts val="1060"/>
              </a:lnSpc>
              <a:spcBef>
                <a:spcPts val="215"/>
              </a:spcBef>
            </a:pPr>
            <a:r>
              <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rPr>
              <a:t>【药品名称】</a:t>
            </a: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通用名：人血白蛋白</a:t>
            </a:r>
            <a:endPar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590"/>
              </a:spcBef>
            </a:pPr>
            <a:endParaRPr sz="1400" b="1" kern="0" spc="-7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590"/>
              </a:spcBef>
            </a:pPr>
            <a:r>
              <a:rPr sz="1400" b="1" kern="0" spc="-70" dirty="0">
                <a:solidFill>
                  <a:srgbClr val="000000">
                    <a:alpha val="100000"/>
                  </a:srgbClr>
                </a:solidFill>
                <a:latin typeface="仿宋" panose="02010609060101010101" charset="-122"/>
                <a:ea typeface="仿宋" panose="02010609060101010101" charset="-122"/>
                <a:cs typeface="仿宋" panose="02010609060101010101" charset="-122"/>
                <a:sym typeface="+mn-ea"/>
              </a:rPr>
              <a:t>【性状/规格】</a:t>
            </a: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本品应为略粘稠、近无色、黄色至棕色或绿色澄明液体，不应出现浑浊。10g/瓶（20%,50ml</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a:t>
            </a:r>
            <a:endParaRPr sz="1400" dirty="0">
              <a:latin typeface="仿宋" panose="02010609060101010101" charset="-122"/>
              <a:ea typeface="仿宋" panose="02010609060101010101" charset="-122"/>
              <a:cs typeface="仿宋" panose="02010609060101010101" charset="-122"/>
            </a:endParaRPr>
          </a:p>
          <a:p>
            <a:pPr marL="70485" algn="l" rtl="0" eaLnBrk="0">
              <a:lnSpc>
                <a:spcPts val="1060"/>
              </a:lnSpc>
              <a:spcBef>
                <a:spcPts val="575"/>
              </a:spcBef>
            </a:pPr>
            <a:endPar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575"/>
              </a:spcBef>
            </a:pPr>
            <a:r>
              <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rPr>
              <a:t>【用法用量】</a:t>
            </a:r>
            <a:endParaRPr sz="1200" dirty="0">
              <a:latin typeface="仿宋" panose="02010609060101010101" charset="-122"/>
              <a:ea typeface="仿宋" panose="02010609060101010101" charset="-122"/>
              <a:cs typeface="仿宋" panose="02010609060101010101" charset="-122"/>
            </a:endParaRPr>
          </a:p>
          <a:p>
            <a:pPr marL="13335" algn="l" rtl="0" eaLnBrk="0">
              <a:lnSpc>
                <a:spcPct val="145000"/>
              </a:lnSpc>
              <a:spcBef>
                <a:spcPts val="360"/>
              </a:spcBef>
            </a:pP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本品采用静脉输注。本品使用时应依据患者的疾病严重程度、有效循环状况和蛋白质损失情况，结合临床治疗需要由医生决定给予的浓度、剂量、输注速率等。通常在开始15分钟内，应缓慢滴注并观察患者反应，之后可根据临床调整输液速度。血容量正常的患者滴注速度一般不超过1ml/分钟为宜。推荐剂量详</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见产品说明书。</a:t>
            </a:r>
            <a:endParaRPr sz="1400" dirty="0">
              <a:latin typeface="仿宋" panose="02010609060101010101" charset="-122"/>
              <a:ea typeface="仿宋" panose="02010609060101010101" charset="-122"/>
              <a:cs typeface="仿宋" panose="02010609060101010101" charset="-122"/>
            </a:endParaRPr>
          </a:p>
          <a:p>
            <a:pPr marL="70485" algn="l" rtl="0" eaLnBrk="0">
              <a:lnSpc>
                <a:spcPts val="1060"/>
              </a:lnSpc>
              <a:spcBef>
                <a:spcPts val="495"/>
              </a:spcBef>
            </a:pPr>
            <a:endPar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495"/>
              </a:spcBef>
            </a:pPr>
            <a:r>
              <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rPr>
              <a:t>【不良反应】</a:t>
            </a:r>
            <a:endParaRPr sz="1200" dirty="0">
              <a:latin typeface="仿宋" panose="02010609060101010101" charset="-122"/>
              <a:ea typeface="仿宋" panose="02010609060101010101" charset="-122"/>
              <a:cs typeface="仿宋" panose="02010609060101010101" charset="-122"/>
            </a:endParaRPr>
          </a:p>
          <a:p>
            <a:pPr marL="22225" algn="l" rtl="0" eaLnBrk="0">
              <a:lnSpc>
                <a:spcPct val="88000"/>
              </a:lnSpc>
              <a:spcBef>
                <a:spcPts val="730"/>
              </a:spcBef>
            </a:pP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由于人血白蛋白的临床试验数据有限，根据国内外临床应用的报告，静脉注射使用人血白蛋白出现的不良反应按重要程度如下：免疫系统（</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过敏性休克、超敏反应），呼吸系统（喉头水肿、支气管哮喘、呼吸困难）等。具体详见说明书。</a:t>
            </a:r>
            <a:endParaRPr sz="1400" dirty="0">
              <a:latin typeface="仿宋" panose="02010609060101010101" charset="-122"/>
              <a:ea typeface="仿宋" panose="02010609060101010101" charset="-122"/>
              <a:cs typeface="仿宋" panose="02010609060101010101" charset="-122"/>
            </a:endParaRPr>
          </a:p>
          <a:p>
            <a:pPr marL="70485" algn="l" rtl="0" eaLnBrk="0">
              <a:lnSpc>
                <a:spcPts val="1060"/>
              </a:lnSpc>
              <a:spcBef>
                <a:spcPts val="630"/>
              </a:spcBef>
            </a:pPr>
            <a:endPar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630"/>
              </a:spcBef>
            </a:pPr>
            <a:r>
              <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rPr>
              <a:t>【注意事项】</a:t>
            </a:r>
            <a:endParaRPr sz="1200" dirty="0">
              <a:latin typeface="仿宋" panose="02010609060101010101" charset="-122"/>
              <a:ea typeface="仿宋" panose="02010609060101010101" charset="-122"/>
              <a:cs typeface="仿宋" panose="02010609060101010101" charset="-122"/>
            </a:endParaRPr>
          </a:p>
          <a:p>
            <a:pPr marL="13335" algn="l" rtl="0" eaLnBrk="0">
              <a:lnSpc>
                <a:spcPct val="147000"/>
              </a:lnSpc>
              <a:spcBef>
                <a:spcPts val="230"/>
              </a:spcBef>
            </a:pP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在使用本品的过程中，密切观察生命体征、尿量、电解质等实验室数据，必要时监测血流动力学指标。如果出现超敏反应，则应立刻停止输液。应密切监护患者生命体征，并采取有效的措施，必须警惕发生过敏性休克的风险。如出现休克，应立即开始抗休克的标准治疗。输注本品时应确保足够水化。当大剂量使用本品或快速输注时可能会发</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生高血容量。</a:t>
            </a:r>
            <a:endParaRPr sz="1400" dirty="0">
              <a:latin typeface="仿宋" panose="02010609060101010101" charset="-122"/>
              <a:ea typeface="仿宋" panose="02010609060101010101" charset="-122"/>
              <a:cs typeface="仿宋" panose="02010609060101010101" charset="-122"/>
            </a:endParaRPr>
          </a:p>
          <a:p>
            <a:pPr marL="70485" algn="l" rtl="0" eaLnBrk="0">
              <a:lnSpc>
                <a:spcPts val="1060"/>
              </a:lnSpc>
              <a:spcBef>
                <a:spcPts val="590"/>
              </a:spcBef>
            </a:pPr>
            <a:endPar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endParaRPr>
          </a:p>
          <a:p>
            <a:pPr marL="70485" algn="l" rtl="0" eaLnBrk="0">
              <a:lnSpc>
                <a:spcPts val="1060"/>
              </a:lnSpc>
              <a:spcBef>
                <a:spcPts val="590"/>
              </a:spcBef>
            </a:pPr>
            <a:r>
              <a:rPr sz="1200" b="1" kern="0" spc="-20" dirty="0">
                <a:solidFill>
                  <a:srgbClr val="000000">
                    <a:alpha val="100000"/>
                  </a:srgbClr>
                </a:solidFill>
                <a:latin typeface="仿宋" panose="02010609060101010101" charset="-122"/>
                <a:ea typeface="仿宋" panose="02010609060101010101" charset="-122"/>
                <a:cs typeface="仿宋" panose="02010609060101010101" charset="-122"/>
                <a:sym typeface="+mn-ea"/>
              </a:rPr>
              <a:t>【警告】</a:t>
            </a:r>
            <a:endParaRPr sz="1200" dirty="0">
              <a:latin typeface="仿宋" panose="02010609060101010101" charset="-122"/>
              <a:ea typeface="仿宋" panose="02010609060101010101" charset="-122"/>
              <a:cs typeface="仿宋" panose="02010609060101010101" charset="-122"/>
            </a:endParaRPr>
          </a:p>
          <a:p>
            <a:pPr marL="12700" indent="1270" algn="l" rtl="0" eaLnBrk="0">
              <a:lnSpc>
                <a:spcPct val="142000"/>
              </a:lnSpc>
              <a:spcBef>
                <a:spcPts val="405"/>
              </a:spcBef>
            </a:pP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人血白蛋白由人类血液中提取，其中可能含有传染性病原，如病毒HBV</a:t>
            </a:r>
            <a:r>
              <a:rPr sz="1400" kern="0" spc="-120" dirty="0">
                <a:solidFill>
                  <a:srgbClr val="000000">
                    <a:alpha val="100000"/>
                  </a:srgbClr>
                </a:solidFill>
                <a:latin typeface="仿宋" panose="02010609060101010101" charset="-122"/>
                <a:ea typeface="仿宋" panose="02010609060101010101" charset="-122"/>
                <a:cs typeface="仿宋" panose="02010609060101010101" charset="-122"/>
                <a:sym typeface="+mn-ea"/>
              </a:rPr>
              <a:t> </a:t>
            </a: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，HCV</a:t>
            </a:r>
            <a:r>
              <a:rPr sz="1400" kern="0" spc="-120" dirty="0">
                <a:solidFill>
                  <a:srgbClr val="000000">
                    <a:alpha val="100000"/>
                  </a:srgbClr>
                </a:solidFill>
                <a:latin typeface="仿宋" panose="02010609060101010101" charset="-122"/>
                <a:ea typeface="仿宋" panose="02010609060101010101" charset="-122"/>
                <a:cs typeface="仿宋" panose="02010609060101010101" charset="-122"/>
                <a:sym typeface="+mn-ea"/>
              </a:rPr>
              <a:t> </a:t>
            </a: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，HIV以及其他目前未知病原体等，可能导致相应疾病。尽管在生产过程中，已经通过对血浆供者筛查排除既往接触过某</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些病毒、或体内存在某些病毒感染的供者，并且在制</a:t>
            </a:r>
            <a:r>
              <a:rPr sz="1400" kern="0" dirty="0">
                <a:solidFill>
                  <a:srgbClr val="000000">
                    <a:alpha val="100000"/>
                  </a:srgbClr>
                </a:solidFill>
                <a:latin typeface="仿宋" panose="02010609060101010101" charset="-122"/>
                <a:ea typeface="仿宋" panose="02010609060101010101" charset="-122"/>
                <a:cs typeface="仿宋" panose="02010609060101010101" charset="-122"/>
                <a:sym typeface="+mn-ea"/>
              </a:rPr>
              <a:t>备过程中除去或灭活某些病毒，最大程度降低血液制品传播疾病的风险。但此类产品仍不能完全排除人类病原体(包括那些目前未知的、尚未得到鉴定的病原体)潜在感染的可能性。对于某些病毒(如微小病毒B19等)，目前的技术水平还难以去除或灭活。微小病毒B19对孕妇或存在免疫缺陷的患者可能造成严重后果。临床使用人血白蛋白时应权衡利弊，并记录所用产品的生产企业和批号。当发现可能由本品导致的传染性疾病时，应将病例按照相关规定</a:t>
            </a:r>
            <a:r>
              <a:rPr sz="1400" kern="0" spc="-10" dirty="0">
                <a:solidFill>
                  <a:srgbClr val="000000">
                    <a:alpha val="100000"/>
                  </a:srgbClr>
                </a:solidFill>
                <a:latin typeface="仿宋" panose="02010609060101010101" charset="-122"/>
                <a:ea typeface="仿宋" panose="02010609060101010101" charset="-122"/>
                <a:cs typeface="仿宋" panose="02010609060101010101" charset="-122"/>
                <a:sym typeface="+mn-ea"/>
              </a:rPr>
              <a:t>进行报告。</a:t>
            </a:r>
            <a:endParaRPr sz="1400" dirty="0">
              <a:latin typeface="仿宋" panose="02010609060101010101" charset="-122"/>
              <a:ea typeface="仿宋" panose="02010609060101010101" charset="-122"/>
              <a:cs typeface="仿宋" panose="02010609060101010101" charset="-122"/>
            </a:endParaRPr>
          </a:p>
          <a:p>
            <a:pPr algn="l" rtl="0" eaLnBrk="0">
              <a:lnSpc>
                <a:spcPct val="100000"/>
              </a:lnSpc>
            </a:pPr>
            <a:endParaRPr lang="zh-CN" altLang="en-US" sz="1400" dirty="0">
              <a:latin typeface="仿宋" panose="02010609060101010101" charset="-122"/>
              <a:ea typeface="仿宋" panose="02010609060101010101" charset="-122"/>
              <a:cs typeface="仿宋" panose="02010609060101010101" charset="-122"/>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graphicFrame>
        <p:nvGraphicFramePr>
          <p:cNvPr id="2" name="表格 1"/>
          <p:cNvGraphicFramePr/>
          <p:nvPr>
            <p:custDataLst>
              <p:tags r:id="rId2"/>
            </p:custDataLst>
          </p:nvPr>
        </p:nvGraphicFramePr>
        <p:xfrm>
          <a:off x="635" y="0"/>
          <a:ext cx="12168505" cy="6857365"/>
        </p:xfrm>
        <a:graphic>
          <a:graphicData uri="http://schemas.openxmlformats.org/drawingml/2006/table">
            <a:tbl>
              <a:tblPr firstRow="1" bandRow="1">
                <a:tableStyleId>{5C22544A-7EE6-4342-B048-85BDC9FD1C3A}</a:tableStyleId>
              </a:tblPr>
              <a:tblGrid>
                <a:gridCol w="1668780"/>
                <a:gridCol w="2557145"/>
                <a:gridCol w="3613785"/>
                <a:gridCol w="2164080"/>
                <a:gridCol w="2164715"/>
              </a:tblGrid>
              <a:tr h="313055">
                <a:tc>
                  <a:txBody>
                    <a:bodyPr/>
                    <a:p>
                      <a:pPr algn="ctr" fontAlgn="ctr">
                        <a:lnSpc>
                          <a:spcPct val="0"/>
                        </a:lnSpc>
                        <a:buNone/>
                      </a:pPr>
                      <a:r>
                        <a:rPr lang="zh-CN" altLang="en-US" sz="1400">
                          <a:latin typeface="仿宋" panose="02010609060101010101" charset="-122"/>
                          <a:ea typeface="仿宋" panose="02010609060101010101" charset="-122"/>
                        </a:rPr>
                        <a:t>品名</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buNone/>
                      </a:pPr>
                      <a:r>
                        <a:rPr lang="zh-CN" altLang="en-US" sz="1400">
                          <a:latin typeface="仿宋" panose="02010609060101010101" charset="-122"/>
                          <a:ea typeface="仿宋" panose="02010609060101010101" charset="-122"/>
                          <a:cs typeface="仿宋" panose="02010609060101010101" charset="-122"/>
                        </a:rPr>
                        <a:t>规格</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zh-CN" altLang="en-US" sz="1400">
                          <a:latin typeface="仿宋" panose="02010609060101010101" charset="-122"/>
                          <a:ea typeface="仿宋" panose="02010609060101010101" charset="-122"/>
                        </a:rPr>
                        <a:t>厂牌</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buNone/>
                      </a:pPr>
                      <a:r>
                        <a:rPr lang="zh-CN" altLang="en-US" sz="1400">
                          <a:latin typeface="仿宋" panose="02010609060101010101" charset="-122"/>
                          <a:ea typeface="仿宋" panose="02010609060101010101" charset="-122"/>
                          <a:cs typeface="仿宋" panose="02010609060101010101" charset="-122"/>
                        </a:rPr>
                        <a:t>挂网价（元）</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zh-CN" altLang="en-US" sz="1400">
                          <a:latin typeface="仿宋" panose="02010609060101010101" charset="-122"/>
                          <a:ea typeface="仿宋" panose="02010609060101010101" charset="-122"/>
                          <a:cs typeface="仿宋" panose="02010609060101010101" charset="-122"/>
                        </a:rPr>
                        <a:t>集采中标价（元）</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10g/</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(20%, 50ml)*1</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rPr>
                        <a:t>Octapharma AB</a:t>
                      </a:r>
                      <a:endParaRPr lang="en-US" altLang="zh-CN"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345/</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345</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69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成都蓉生药业有限责任公司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390/</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365</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432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国药集团贵州生物制药有限公司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343/</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343</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242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博晖生物制药（河北）有限公司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399/</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347.7</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广东双林生物制药有限公司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358/</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358</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69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国药集团武汉生物制药有限公司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343/</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343</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cs typeface="仿宋" panose="02010609060101010101" charset="-122"/>
                        </a:rPr>
                        <a:t>人血白蛋白</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贝林</a:t>
                      </a:r>
                      <a:r>
                        <a:rPr lang="en-US" altLang="zh-CN" sz="1400">
                          <a:latin typeface="仿宋" panose="02010609060101010101" charset="-122"/>
                          <a:ea typeface="仿宋" panose="02010609060101010101" charset="-122"/>
                          <a:cs typeface="仿宋" panose="02010609060101010101" charset="-122"/>
                        </a:rPr>
                        <a:t>)</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10g/</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(20%,50ml)*1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rPr>
                        <a:t>CSL Behring GmbH</a:t>
                      </a:r>
                      <a:endParaRPr lang="en-US" altLang="zh-CN"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378/</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357.9</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cs typeface="仿宋" panose="02010609060101010101" charset="-122"/>
                        </a:rPr>
                        <a:t>人血白蛋白</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安博灵</a:t>
                      </a:r>
                      <a:r>
                        <a:rPr lang="en-US" altLang="zh-CN" sz="1400">
                          <a:latin typeface="仿宋" panose="02010609060101010101" charset="-122"/>
                          <a:ea typeface="仿宋" panose="02010609060101010101" charset="-122"/>
                          <a:cs typeface="仿宋" panose="02010609060101010101" charset="-122"/>
                        </a:rPr>
                        <a:t>)</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rPr>
                        <a:t>CSL Behring AG</a:t>
                      </a:r>
                      <a:endParaRPr lang="en-US" altLang="zh-CN"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374/</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355</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69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rPr>
                        <a:t>Instituto Grifols, S.A.</a:t>
                      </a:r>
                      <a:endParaRPr lang="en-US" altLang="zh-CN"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370/</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365.09</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27876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10g/</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(20%,50ml)*1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rPr>
                        <a:t>Grifols Biologicals LLC</a:t>
                      </a:r>
                      <a:endParaRPr lang="en-US" altLang="zh-CN"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362/</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349.8</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242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50ml:10g(20%)*1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同路生物制药有限公司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378/</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378</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690">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50ml:10g(20%)*1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华润博雅生物制药集团股份有限公司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378/</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378</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50ml:10g(20%)*1</a:t>
                      </a:r>
                      <a:r>
                        <a:rPr lang="zh-CN" altLang="en-US" sz="1400">
                          <a:latin typeface="仿宋" panose="02010609060101010101" charset="-122"/>
                          <a:ea typeface="仿宋" panose="02010609060101010101" charset="-122"/>
                          <a:cs typeface="仿宋" panose="02010609060101010101" charset="-122"/>
                        </a:rPr>
                        <a:t>支</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山西康宝生物制品股份有限公司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369.43/</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369.43</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a:latin typeface="仿宋" panose="02010609060101010101" charset="-122"/>
                          <a:ea typeface="仿宋" panose="02010609060101010101" charset="-122"/>
                        </a:rPr>
                        <a:t>人血白蛋白</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50ml:10g(20%)*1</a:t>
                      </a:r>
                      <a:r>
                        <a:rPr lang="zh-CN" altLang="en-US" sz="1400">
                          <a:latin typeface="仿宋" panose="02010609060101010101" charset="-122"/>
                          <a:ea typeface="仿宋" panose="02010609060101010101" charset="-122"/>
                          <a:cs typeface="仿宋" panose="02010609060101010101" charset="-122"/>
                        </a:rPr>
                        <a:t>瓶</a:t>
                      </a:r>
                      <a:r>
                        <a:rPr lang="en-US" altLang="zh-CN" sz="1400">
                          <a:latin typeface="仿宋" panose="02010609060101010101" charset="-122"/>
                          <a:ea typeface="仿宋" panose="02010609060101010101" charset="-122"/>
                          <a:cs typeface="仿宋" panose="02010609060101010101" charset="-122"/>
                        </a:rPr>
                        <a:t>/</a:t>
                      </a:r>
                      <a:r>
                        <a:rPr lang="zh-CN" altLang="en-US" sz="1400">
                          <a:latin typeface="仿宋" panose="02010609060101010101" charset="-122"/>
                          <a:ea typeface="仿宋" panose="02010609060101010101" charset="-122"/>
                          <a:cs typeface="仿宋" panose="02010609060101010101" charset="-122"/>
                        </a:rPr>
                        <a:t>盒</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latin typeface="仿宋" panose="02010609060101010101" charset="-122"/>
                          <a:ea typeface="仿宋" panose="02010609060101010101" charset="-122"/>
                        </a:rPr>
                        <a:t>华兰生物工程重庆有限公司</a:t>
                      </a:r>
                      <a:endParaRPr lang="zh-CN" altLang="en-US" sz="1400">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latin typeface="仿宋" panose="02010609060101010101" charset="-122"/>
                          <a:ea typeface="仿宋" panose="02010609060101010101" charset="-122"/>
                          <a:cs typeface="仿宋" panose="02010609060101010101" charset="-122"/>
                        </a:rPr>
                        <a:t>377/</a:t>
                      </a:r>
                      <a:r>
                        <a:rPr lang="zh-CN" altLang="en-US" sz="1400">
                          <a:latin typeface="仿宋" panose="02010609060101010101" charset="-122"/>
                          <a:ea typeface="仿宋" panose="02010609060101010101" charset="-122"/>
                          <a:cs typeface="仿宋" panose="02010609060101010101" charset="-122"/>
                        </a:rPr>
                        <a:t>瓶</a:t>
                      </a:r>
                      <a:endParaRPr lang="zh-CN" altLang="en-US" sz="1400">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latin typeface="仿宋" panose="02010609060101010101" charset="-122"/>
                          <a:ea typeface="仿宋" panose="02010609060101010101" charset="-122"/>
                          <a:cs typeface="仿宋" panose="02010609060101010101" charset="-122"/>
                        </a:rPr>
                        <a:t>343</a:t>
                      </a:r>
                      <a:endParaRPr lang="en-US" altLang="zh-CN" sz="1400">
                        <a:latin typeface="仿宋" panose="02010609060101010101" charset="-122"/>
                        <a:ea typeface="仿宋" panose="02010609060101010101" charset="-122"/>
                        <a:cs typeface="仿宋" panose="02010609060101010101" charset="-122"/>
                      </a:endParaRPr>
                    </a:p>
                  </a:txBody>
                  <a:tcPr marL="7937" marR="7937" marT="7937" marB="0" anchor="ctr" anchorCtr="0"/>
                </a:tc>
              </a:tr>
              <a:tr h="313690">
                <a:tc>
                  <a:txBody>
                    <a:bodyPr/>
                    <a:p>
                      <a:pPr algn="ctr" fontAlgn="ctr">
                        <a:lnSpc>
                          <a:spcPct val="0"/>
                        </a:lnSpc>
                      </a:pPr>
                      <a:r>
                        <a:rPr lang="zh-CN" altLang="en-US" sz="1400">
                          <a:solidFill>
                            <a:srgbClr val="FF0000"/>
                          </a:solidFill>
                          <a:latin typeface="仿宋" panose="02010609060101010101" charset="-122"/>
                          <a:ea typeface="仿宋" panose="02010609060101010101" charset="-122"/>
                        </a:rPr>
                        <a:t>人血白蛋白</a:t>
                      </a:r>
                      <a:endParaRPr lang="zh-CN" altLang="en-US" sz="1400">
                        <a:solidFill>
                          <a:srgbClr val="FF0000"/>
                        </a:solidFill>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solidFill>
                            <a:srgbClr val="FF0000"/>
                          </a:solidFill>
                          <a:latin typeface="仿宋" panose="02010609060101010101" charset="-122"/>
                          <a:ea typeface="仿宋" panose="02010609060101010101" charset="-122"/>
                          <a:cs typeface="仿宋" panose="02010609060101010101" charset="-122"/>
                        </a:rPr>
                        <a:t>50ml:10g(20%)*1</a:t>
                      </a:r>
                      <a:r>
                        <a:rPr lang="zh-CN" altLang="en-US" sz="1400">
                          <a:solidFill>
                            <a:srgbClr val="FF0000"/>
                          </a:solidFill>
                          <a:latin typeface="仿宋" panose="02010609060101010101" charset="-122"/>
                          <a:ea typeface="仿宋" panose="02010609060101010101" charset="-122"/>
                          <a:cs typeface="仿宋" panose="02010609060101010101" charset="-122"/>
                        </a:rPr>
                        <a:t>瓶</a:t>
                      </a:r>
                      <a:r>
                        <a:rPr lang="en-US" altLang="zh-CN" sz="1400">
                          <a:solidFill>
                            <a:srgbClr val="FF0000"/>
                          </a:solidFill>
                          <a:latin typeface="仿宋" panose="02010609060101010101" charset="-122"/>
                          <a:ea typeface="仿宋" panose="02010609060101010101" charset="-122"/>
                          <a:cs typeface="仿宋" panose="02010609060101010101" charset="-122"/>
                        </a:rPr>
                        <a:t>/</a:t>
                      </a:r>
                      <a:r>
                        <a:rPr lang="zh-CN" altLang="en-US" sz="1400">
                          <a:solidFill>
                            <a:srgbClr val="FF0000"/>
                          </a:solidFill>
                          <a:latin typeface="仿宋" panose="02010609060101010101" charset="-122"/>
                          <a:ea typeface="仿宋" panose="02010609060101010101" charset="-122"/>
                          <a:cs typeface="仿宋" panose="02010609060101010101" charset="-122"/>
                        </a:rPr>
                        <a:t>盒</a:t>
                      </a:r>
                      <a:endParaRPr lang="zh-CN" altLang="en-US" sz="1400">
                        <a:solidFill>
                          <a:srgbClr val="FF0000"/>
                        </a:solidFill>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pPr>
                      <a:r>
                        <a:rPr lang="zh-CN" altLang="en-US" sz="1400">
                          <a:solidFill>
                            <a:srgbClr val="FF0000"/>
                          </a:solidFill>
                          <a:latin typeface="仿宋" panose="02010609060101010101" charset="-122"/>
                          <a:ea typeface="仿宋" panose="02010609060101010101" charset="-122"/>
                        </a:rPr>
                        <a:t>山东泰邦生物制品有限公司</a:t>
                      </a:r>
                      <a:endParaRPr lang="zh-CN" altLang="en-US" sz="1400">
                        <a:solidFill>
                          <a:srgbClr val="FF0000"/>
                        </a:solidFill>
                        <a:latin typeface="仿宋" panose="02010609060101010101" charset="-122"/>
                        <a:ea typeface="仿宋" panose="02010609060101010101" charset="-122"/>
                      </a:endParaRPr>
                    </a:p>
                  </a:txBody>
                  <a:tcPr marL="7937" marR="7937" marT="7937" marB="0" anchor="ctr" anchorCtr="0"/>
                </a:tc>
                <a:tc>
                  <a:txBody>
                    <a:bodyPr/>
                    <a:p>
                      <a:pPr algn="ctr" fontAlgn="ctr">
                        <a:lnSpc>
                          <a:spcPct val="0"/>
                        </a:lnSpc>
                      </a:pPr>
                      <a:r>
                        <a:rPr lang="en-US" altLang="zh-CN" sz="1400">
                          <a:solidFill>
                            <a:srgbClr val="FF0000"/>
                          </a:solidFill>
                          <a:latin typeface="仿宋" panose="02010609060101010101" charset="-122"/>
                          <a:ea typeface="仿宋" panose="02010609060101010101" charset="-122"/>
                          <a:cs typeface="仿宋" panose="02010609060101010101" charset="-122"/>
                        </a:rPr>
                        <a:t>358/</a:t>
                      </a:r>
                      <a:r>
                        <a:rPr lang="zh-CN" altLang="en-US" sz="1400">
                          <a:solidFill>
                            <a:srgbClr val="FF0000"/>
                          </a:solidFill>
                          <a:latin typeface="仿宋" panose="02010609060101010101" charset="-122"/>
                          <a:ea typeface="仿宋" panose="02010609060101010101" charset="-122"/>
                          <a:cs typeface="仿宋" panose="02010609060101010101" charset="-122"/>
                        </a:rPr>
                        <a:t>瓶</a:t>
                      </a:r>
                      <a:endParaRPr lang="zh-CN" altLang="en-US" sz="1400">
                        <a:solidFill>
                          <a:srgbClr val="FF0000"/>
                        </a:solidFill>
                        <a:latin typeface="仿宋" panose="02010609060101010101" charset="-122"/>
                        <a:ea typeface="仿宋" panose="02010609060101010101" charset="-122"/>
                        <a:cs typeface="仿宋" panose="02010609060101010101" charset="-122"/>
                      </a:endParaRPr>
                    </a:p>
                  </a:txBody>
                  <a:tcPr marL="7937" marR="7937" marT="7937" marB="0" anchor="ctr" anchorCtr="0"/>
                </a:tc>
                <a:tc>
                  <a:txBody>
                    <a:bodyPr/>
                    <a:p>
                      <a:pPr algn="ctr" fontAlgn="ctr">
                        <a:lnSpc>
                          <a:spcPct val="0"/>
                        </a:lnSpc>
                        <a:buNone/>
                      </a:pPr>
                      <a:r>
                        <a:rPr lang="en-US" altLang="zh-CN" sz="1400">
                          <a:solidFill>
                            <a:srgbClr val="FF0000"/>
                          </a:solidFill>
                          <a:latin typeface="仿宋" panose="02010609060101010101" charset="-122"/>
                          <a:ea typeface="仿宋" panose="02010609060101010101" charset="-122"/>
                          <a:cs typeface="仿宋" panose="02010609060101010101" charset="-122"/>
                        </a:rPr>
                        <a:t>358</a:t>
                      </a:r>
                      <a:endParaRPr lang="en-US" altLang="zh-CN" sz="1400">
                        <a:solidFill>
                          <a:srgbClr val="FF0000"/>
                        </a:solidFill>
                        <a:latin typeface="仿宋" panose="02010609060101010101" charset="-122"/>
                        <a:ea typeface="仿宋" panose="02010609060101010101" charset="-122"/>
                        <a:cs typeface="仿宋" panose="02010609060101010101" charset="-122"/>
                      </a:endParaRPr>
                    </a:p>
                  </a:txBody>
                  <a:tcPr marL="7937" marR="7937" marT="7937" marB="0" anchor="ctr" anchorCtr="0"/>
                </a:tc>
              </a:tr>
              <a:tr h="313055">
                <a:tc>
                  <a:txBody>
                    <a:bodyPr/>
                    <a:p>
                      <a:pPr algn="ctr" fontAlgn="ctr">
                        <a:lnSpc>
                          <a:spcPct val="0"/>
                        </a:lnSpc>
                      </a:pPr>
                      <a:r>
                        <a:rPr lang="zh-CN" altLang="en-US" sz="1400" b="0" i="0">
                          <a:solidFill>
                            <a:srgbClr val="FF0000"/>
                          </a:solidFill>
                          <a:latin typeface="宋体" panose="02010600030101010101" pitchFamily="2" charset="-122"/>
                          <a:ea typeface="宋体" panose="02010600030101010101" pitchFamily="2" charset="-122"/>
                        </a:rPr>
                        <a:t>人血白蛋白</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FF0000"/>
                          </a:solidFill>
                          <a:latin typeface="宋体" panose="02010600030101010101" pitchFamily="2" charset="-122"/>
                          <a:ea typeface="宋体" panose="02010600030101010101" pitchFamily="2" charset="-122"/>
                        </a:rPr>
                        <a:t>50ml:10g(20%)*1</a:t>
                      </a:r>
                      <a:r>
                        <a:rPr lang="zh-CN" altLang="en-US" sz="1400" b="0" i="0">
                          <a:solidFill>
                            <a:srgbClr val="FF0000"/>
                          </a:solidFill>
                          <a:latin typeface="宋体" panose="02010600030101010101" pitchFamily="2" charset="-122"/>
                          <a:ea typeface="宋体" panose="02010600030101010101" pitchFamily="2" charset="-122"/>
                        </a:rPr>
                        <a:t>瓶</a:t>
                      </a:r>
                      <a:r>
                        <a:rPr lang="en-US" altLang="zh-CN" sz="1400" b="0" i="0">
                          <a:solidFill>
                            <a:srgbClr val="FF0000"/>
                          </a:solidFill>
                          <a:latin typeface="宋体" panose="02010600030101010101" pitchFamily="2" charset="-122"/>
                          <a:ea typeface="宋体" panose="02010600030101010101" pitchFamily="2" charset="-122"/>
                        </a:rPr>
                        <a:t>/</a:t>
                      </a:r>
                      <a:r>
                        <a:rPr lang="zh-CN" altLang="en-US" sz="1400" b="0" i="0">
                          <a:solidFill>
                            <a:srgbClr val="FF0000"/>
                          </a:solidFill>
                          <a:latin typeface="宋体" panose="02010600030101010101" pitchFamily="2" charset="-122"/>
                          <a:ea typeface="宋体" panose="02010600030101010101" pitchFamily="2" charset="-122"/>
                        </a:rPr>
                        <a:t>盒</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zh-CN" altLang="en-US" sz="1400" b="0" i="0">
                          <a:solidFill>
                            <a:srgbClr val="FF0000"/>
                          </a:solidFill>
                          <a:latin typeface="宋体" panose="02010600030101010101" pitchFamily="2" charset="-122"/>
                          <a:ea typeface="宋体" panose="02010600030101010101" pitchFamily="2" charset="-122"/>
                          <a:hlinkClick r:id="rId3" action="ppaction://hlinkfile"/>
                        </a:rPr>
                        <a:t>贵州泰邦生物制品有限公司</a:t>
                      </a:r>
                      <a:endParaRPr lang="zh-CN" altLang="en-US" sz="1400" b="0" i="0">
                        <a:solidFill>
                          <a:srgbClr val="FF0000"/>
                        </a:solidFill>
                        <a:latin typeface="宋体" panose="02010600030101010101" pitchFamily="2" charset="-122"/>
                        <a:ea typeface="宋体" panose="02010600030101010101" pitchFamily="2" charset="-122"/>
                        <a:hlinkClick r:id="rId3" action="ppaction://hlinkfile"/>
                      </a:endParaRPr>
                    </a:p>
                  </a:txBody>
                  <a:tcPr marL="7937" marR="7937" marT="7937" marB="0" anchor="ctr" anchorCtr="0"/>
                </a:tc>
                <a:tc>
                  <a:txBody>
                    <a:bodyPr/>
                    <a:p>
                      <a:pPr algn="ctr" fontAlgn="ctr">
                        <a:lnSpc>
                          <a:spcPct val="0"/>
                        </a:lnSpc>
                      </a:pPr>
                      <a:r>
                        <a:rPr lang="en-US" altLang="zh-CN" sz="1400" b="1" i="0">
                          <a:solidFill>
                            <a:srgbClr val="FF0000"/>
                          </a:solidFill>
                          <a:latin typeface="宋体" panose="02010600030101010101" pitchFamily="2" charset="-122"/>
                          <a:ea typeface="宋体" panose="02010600030101010101" pitchFamily="2" charset="-122"/>
                        </a:rPr>
                        <a:t>350/</a:t>
                      </a:r>
                      <a:r>
                        <a:rPr lang="zh-CN" altLang="en-US" sz="1400" b="1" i="0">
                          <a:solidFill>
                            <a:srgbClr val="FF0000"/>
                          </a:solidFill>
                          <a:latin typeface="宋体" panose="02010600030101010101" pitchFamily="2" charset="-122"/>
                          <a:ea typeface="宋体" panose="02010600030101010101" pitchFamily="2" charset="-122"/>
                        </a:rPr>
                        <a:t>瓶</a:t>
                      </a:r>
                      <a:endParaRPr lang="zh-CN" altLang="en-US"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FF0000"/>
                          </a:solidFill>
                          <a:latin typeface="宋体" panose="02010600030101010101" pitchFamily="2" charset="-122"/>
                          <a:ea typeface="宋体" panose="02010600030101010101" pitchFamily="2" charset="-122"/>
                        </a:rPr>
                        <a:t>350</a:t>
                      </a:r>
                      <a:endParaRPr lang="en-US" altLang="zh-CN"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r>
              <a:tr h="312420">
                <a:tc>
                  <a:txBody>
                    <a:bodyPr/>
                    <a:p>
                      <a:pPr algn="ctr" fontAlgn="ctr">
                        <a:lnSpc>
                          <a:spcPct val="0"/>
                        </a:lnSpc>
                      </a:pPr>
                      <a:r>
                        <a:rPr lang="zh-CN" altLang="en-US" sz="1400" b="0" i="0">
                          <a:solidFill>
                            <a:srgbClr val="FF0000"/>
                          </a:solidFill>
                          <a:latin typeface="宋体" panose="02010600030101010101" pitchFamily="2" charset="-122"/>
                          <a:ea typeface="宋体" panose="02010600030101010101" pitchFamily="2" charset="-122"/>
                        </a:rPr>
                        <a:t>人血白蛋白</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FF0000"/>
                          </a:solidFill>
                          <a:latin typeface="宋体" panose="02010600030101010101" pitchFamily="2" charset="-122"/>
                          <a:ea typeface="宋体" panose="02010600030101010101" pitchFamily="2" charset="-122"/>
                        </a:rPr>
                        <a:t>50ml:10g(20%)*1</a:t>
                      </a:r>
                      <a:r>
                        <a:rPr lang="zh-CN" altLang="en-US" sz="1400" b="0" i="0">
                          <a:solidFill>
                            <a:srgbClr val="FF0000"/>
                          </a:solidFill>
                          <a:latin typeface="宋体" panose="02010600030101010101" pitchFamily="2" charset="-122"/>
                          <a:ea typeface="宋体" panose="02010600030101010101" pitchFamily="2" charset="-122"/>
                        </a:rPr>
                        <a:t>瓶</a:t>
                      </a:r>
                      <a:r>
                        <a:rPr lang="en-US" altLang="zh-CN" sz="1400" b="0" i="0">
                          <a:solidFill>
                            <a:srgbClr val="FF0000"/>
                          </a:solidFill>
                          <a:latin typeface="宋体" panose="02010600030101010101" pitchFamily="2" charset="-122"/>
                          <a:ea typeface="宋体" panose="02010600030101010101" pitchFamily="2" charset="-122"/>
                        </a:rPr>
                        <a:t>/</a:t>
                      </a:r>
                      <a:r>
                        <a:rPr lang="zh-CN" altLang="en-US" sz="1400" b="0" i="0">
                          <a:solidFill>
                            <a:srgbClr val="FF0000"/>
                          </a:solidFill>
                          <a:latin typeface="宋体" panose="02010600030101010101" pitchFamily="2" charset="-122"/>
                          <a:ea typeface="宋体" panose="02010600030101010101" pitchFamily="2" charset="-122"/>
                        </a:rPr>
                        <a:t>盒</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zh-CN" altLang="en-US" sz="1400" b="0" i="0">
                          <a:solidFill>
                            <a:srgbClr val="FF0000"/>
                          </a:solidFill>
                          <a:latin typeface="宋体" panose="02010600030101010101" pitchFamily="2" charset="-122"/>
                          <a:ea typeface="宋体" panose="02010600030101010101" pitchFamily="2" charset="-122"/>
                          <a:hlinkClick r:id="rId3" action="ppaction://hlinkfile"/>
                        </a:rPr>
                        <a:t>四川远大蜀阳药业有限责任公司</a:t>
                      </a:r>
                      <a:endParaRPr lang="zh-CN" altLang="en-US" sz="1400" b="0" i="0">
                        <a:solidFill>
                          <a:srgbClr val="FF0000"/>
                        </a:solidFill>
                        <a:latin typeface="宋体" panose="02010600030101010101" pitchFamily="2" charset="-122"/>
                        <a:ea typeface="宋体" panose="02010600030101010101" pitchFamily="2" charset="-122"/>
                        <a:hlinkClick r:id="rId3" action="ppaction://hlinkfile"/>
                      </a:endParaRPr>
                    </a:p>
                  </a:txBody>
                  <a:tcPr marL="7937" marR="7937" marT="7937" marB="0" anchor="ctr" anchorCtr="0"/>
                </a:tc>
                <a:tc>
                  <a:txBody>
                    <a:bodyPr/>
                    <a:p>
                      <a:pPr algn="ctr" fontAlgn="ctr">
                        <a:lnSpc>
                          <a:spcPct val="0"/>
                        </a:lnSpc>
                      </a:pPr>
                      <a:r>
                        <a:rPr lang="en-US" altLang="zh-CN" sz="1400" b="1" i="0">
                          <a:solidFill>
                            <a:srgbClr val="FF0000"/>
                          </a:solidFill>
                          <a:latin typeface="宋体" panose="02010600030101010101" pitchFamily="2" charset="-122"/>
                          <a:ea typeface="宋体" panose="02010600030101010101" pitchFamily="2" charset="-122"/>
                        </a:rPr>
                        <a:t>378/</a:t>
                      </a:r>
                      <a:r>
                        <a:rPr lang="zh-CN" altLang="en-US" sz="1400" b="1" i="0">
                          <a:solidFill>
                            <a:srgbClr val="FF0000"/>
                          </a:solidFill>
                          <a:latin typeface="宋体" panose="02010600030101010101" pitchFamily="2" charset="-122"/>
                          <a:ea typeface="宋体" panose="02010600030101010101" pitchFamily="2" charset="-122"/>
                        </a:rPr>
                        <a:t>瓶</a:t>
                      </a:r>
                      <a:endParaRPr lang="zh-CN" altLang="en-US"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FF0000"/>
                          </a:solidFill>
                          <a:latin typeface="宋体" panose="02010600030101010101" pitchFamily="2" charset="-122"/>
                          <a:ea typeface="宋体" panose="02010600030101010101" pitchFamily="2" charset="-122"/>
                        </a:rPr>
                        <a:t>378</a:t>
                      </a:r>
                      <a:endParaRPr lang="en-US" altLang="zh-CN"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r>
              <a:tr h="314325">
                <a:tc>
                  <a:txBody>
                    <a:bodyPr/>
                    <a:p>
                      <a:pPr algn="ctr" fontAlgn="ctr">
                        <a:lnSpc>
                          <a:spcPct val="0"/>
                        </a:lnSpc>
                      </a:pPr>
                      <a:r>
                        <a:rPr lang="zh-CN" altLang="en-US" sz="1400" b="0" i="0">
                          <a:solidFill>
                            <a:srgbClr val="FF0000"/>
                          </a:solidFill>
                          <a:latin typeface="宋体" panose="02010600030101010101" pitchFamily="2" charset="-122"/>
                          <a:ea typeface="宋体" panose="02010600030101010101" pitchFamily="2" charset="-122"/>
                        </a:rPr>
                        <a:t>人血白蛋白</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FF0000"/>
                          </a:solidFill>
                          <a:latin typeface="宋体" panose="02010600030101010101" pitchFamily="2" charset="-122"/>
                          <a:ea typeface="宋体" panose="02010600030101010101" pitchFamily="2" charset="-122"/>
                        </a:rPr>
                        <a:t>10g/</a:t>
                      </a:r>
                      <a:r>
                        <a:rPr lang="zh-CN" altLang="en-US" sz="1400" b="0" i="0">
                          <a:solidFill>
                            <a:srgbClr val="FF0000"/>
                          </a:solidFill>
                          <a:latin typeface="宋体" panose="02010600030101010101" pitchFamily="2" charset="-122"/>
                          <a:ea typeface="宋体" panose="02010600030101010101" pitchFamily="2" charset="-122"/>
                        </a:rPr>
                        <a:t>瓶（</a:t>
                      </a:r>
                      <a:r>
                        <a:rPr lang="en-US" altLang="zh-CN" sz="1400" b="0" i="0">
                          <a:solidFill>
                            <a:srgbClr val="FF0000"/>
                          </a:solidFill>
                          <a:latin typeface="宋体" panose="02010600030101010101" pitchFamily="2" charset="-122"/>
                          <a:ea typeface="宋体" panose="02010600030101010101" pitchFamily="2" charset="-122"/>
                        </a:rPr>
                        <a:t>20%</a:t>
                      </a:r>
                      <a:r>
                        <a:rPr lang="zh-CN" altLang="en-US" sz="1400" b="0" i="0">
                          <a:solidFill>
                            <a:srgbClr val="FF0000"/>
                          </a:solidFill>
                          <a:latin typeface="宋体" panose="02010600030101010101" pitchFamily="2" charset="-122"/>
                          <a:ea typeface="宋体" panose="02010600030101010101" pitchFamily="2" charset="-122"/>
                        </a:rPr>
                        <a:t>，</a:t>
                      </a:r>
                      <a:r>
                        <a:rPr lang="en-US" altLang="zh-CN" sz="1400" b="0" i="0">
                          <a:solidFill>
                            <a:srgbClr val="FF0000"/>
                          </a:solidFill>
                          <a:latin typeface="宋体" panose="02010600030101010101" pitchFamily="2" charset="-122"/>
                          <a:ea typeface="宋体" panose="02010600030101010101" pitchFamily="2" charset="-122"/>
                        </a:rPr>
                        <a:t>50ml</a:t>
                      </a:r>
                      <a:r>
                        <a:rPr lang="zh-CN" altLang="en-US" sz="1400" b="0" i="0">
                          <a:solidFill>
                            <a:srgbClr val="FF0000"/>
                          </a:solidFill>
                          <a:latin typeface="宋体" panose="02010600030101010101" pitchFamily="2" charset="-122"/>
                          <a:ea typeface="宋体" panose="02010600030101010101" pitchFamily="2" charset="-122"/>
                        </a:rPr>
                        <a:t>）</a:t>
                      </a:r>
                      <a:r>
                        <a:rPr lang="en-US" altLang="zh-CN" sz="1400" b="0" i="0">
                          <a:solidFill>
                            <a:srgbClr val="FF0000"/>
                          </a:solidFill>
                          <a:latin typeface="宋体" panose="02010600030101010101" pitchFamily="2" charset="-122"/>
                          <a:ea typeface="宋体" panose="02010600030101010101" pitchFamily="2" charset="-122"/>
                        </a:rPr>
                        <a:t>*1</a:t>
                      </a:r>
                      <a:r>
                        <a:rPr lang="zh-CN" altLang="en-US" sz="1400" b="0" i="0">
                          <a:solidFill>
                            <a:srgbClr val="FF0000"/>
                          </a:solidFill>
                          <a:latin typeface="宋体" panose="02010600030101010101" pitchFamily="2" charset="-122"/>
                          <a:ea typeface="宋体" panose="02010600030101010101" pitchFamily="2" charset="-122"/>
                        </a:rPr>
                        <a:t>瓶</a:t>
                      </a:r>
                      <a:r>
                        <a:rPr lang="en-US" altLang="zh-CN" sz="1400" b="0" i="0">
                          <a:solidFill>
                            <a:srgbClr val="FF0000"/>
                          </a:solidFill>
                          <a:latin typeface="宋体" panose="02010600030101010101" pitchFamily="2" charset="-122"/>
                          <a:ea typeface="宋体" panose="02010600030101010101" pitchFamily="2" charset="-122"/>
                        </a:rPr>
                        <a:t>/</a:t>
                      </a:r>
                      <a:r>
                        <a:rPr lang="zh-CN" altLang="en-US" sz="1400" b="0" i="0">
                          <a:solidFill>
                            <a:srgbClr val="FF0000"/>
                          </a:solidFill>
                          <a:latin typeface="宋体" panose="02010600030101010101" pitchFamily="2" charset="-122"/>
                          <a:ea typeface="宋体" panose="02010600030101010101" pitchFamily="2" charset="-122"/>
                        </a:rPr>
                        <a:t>盒</a:t>
                      </a:r>
                      <a:endParaRPr lang="zh-CN" altLang="en-US"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FF0000"/>
                          </a:solidFill>
                          <a:latin typeface="宋体" panose="02010600030101010101" pitchFamily="2" charset="-122"/>
                          <a:ea typeface="宋体" panose="02010600030101010101" pitchFamily="2" charset="-122"/>
                        </a:rPr>
                        <a:t>Takeda Manufacturing Austria AG</a:t>
                      </a:r>
                      <a:endParaRPr lang="en-US" altLang="zh-CN" sz="1400" b="0"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1" i="0">
                          <a:solidFill>
                            <a:srgbClr val="FF0000"/>
                          </a:solidFill>
                          <a:latin typeface="宋体" panose="02010600030101010101" pitchFamily="2" charset="-122"/>
                          <a:ea typeface="宋体" panose="02010600030101010101" pitchFamily="2" charset="-122"/>
                        </a:rPr>
                        <a:t>370/</a:t>
                      </a:r>
                      <a:r>
                        <a:rPr lang="zh-CN" altLang="en-US" sz="1400" b="1" i="0">
                          <a:solidFill>
                            <a:srgbClr val="FF0000"/>
                          </a:solidFill>
                          <a:latin typeface="宋体" panose="02010600030101010101" pitchFamily="2" charset="-122"/>
                          <a:ea typeface="宋体" panose="02010600030101010101" pitchFamily="2" charset="-122"/>
                        </a:rPr>
                        <a:t>盒</a:t>
                      </a:r>
                      <a:endParaRPr lang="zh-CN" altLang="en-US"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FF0000"/>
                          </a:solidFill>
                          <a:latin typeface="宋体" panose="02010600030101010101" pitchFamily="2" charset="-122"/>
                          <a:ea typeface="宋体" panose="02010600030101010101" pitchFamily="2" charset="-122"/>
                        </a:rPr>
                        <a:t>349</a:t>
                      </a:r>
                      <a:endParaRPr lang="en-US" altLang="zh-CN" sz="1400" b="1" i="0">
                        <a:solidFill>
                          <a:srgbClr val="FF0000"/>
                        </a:solidFill>
                        <a:latin typeface="宋体" panose="02010600030101010101" pitchFamily="2" charset="-122"/>
                        <a:ea typeface="宋体" panose="02010600030101010101" pitchFamily="2" charset="-122"/>
                      </a:endParaRPr>
                    </a:p>
                  </a:txBody>
                  <a:tcPr marL="7937" marR="7937" marT="7937" marB="0" anchor="ctr" anchorCtr="0"/>
                </a:tc>
              </a:tr>
              <a:tr h="313690">
                <a:tc>
                  <a:txBody>
                    <a:bodyPr/>
                    <a:p>
                      <a:pPr algn="ctr" fontAlgn="ctr">
                        <a:lnSpc>
                          <a:spcPct val="0"/>
                        </a:lnSpc>
                      </a:pPr>
                      <a:r>
                        <a:rPr lang="zh-CN" altLang="en-US" sz="1400" b="0" i="0">
                          <a:solidFill>
                            <a:srgbClr val="000000"/>
                          </a:solidFill>
                          <a:latin typeface="宋体" panose="02010600030101010101" pitchFamily="2" charset="-122"/>
                          <a:ea typeface="宋体" panose="02010600030101010101" pitchFamily="2" charset="-122"/>
                        </a:rPr>
                        <a:t>人血白蛋白</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000000"/>
                          </a:solidFill>
                          <a:latin typeface="宋体" panose="02010600030101010101" pitchFamily="2" charset="-122"/>
                          <a:ea typeface="宋体" panose="02010600030101010101" pitchFamily="2" charset="-122"/>
                        </a:rPr>
                        <a:t>10g*</a:t>
                      </a:r>
                      <a:r>
                        <a:rPr lang="zh-CN" altLang="en-US" sz="1400" b="0" i="0">
                          <a:solidFill>
                            <a:srgbClr val="000000"/>
                          </a:solidFill>
                          <a:latin typeface="宋体" panose="02010600030101010101" pitchFamily="2" charset="-122"/>
                          <a:ea typeface="宋体" panose="02010600030101010101" pitchFamily="2" charset="-122"/>
                        </a:rPr>
                        <a:t>瓶</a:t>
                      </a:r>
                      <a:r>
                        <a:rPr lang="en-US" altLang="zh-CN" sz="1400" b="0" i="0">
                          <a:solidFill>
                            <a:srgbClr val="000000"/>
                          </a:solidFill>
                          <a:latin typeface="宋体" panose="02010600030101010101" pitchFamily="2" charset="-122"/>
                          <a:ea typeface="宋体" panose="02010600030101010101" pitchFamily="2" charset="-122"/>
                        </a:rPr>
                        <a:t>/</a:t>
                      </a:r>
                      <a:r>
                        <a:rPr lang="zh-CN" altLang="en-US" sz="1400" b="0" i="0">
                          <a:solidFill>
                            <a:srgbClr val="000000"/>
                          </a:solidFill>
                          <a:latin typeface="宋体" panose="02010600030101010101" pitchFamily="2" charset="-122"/>
                          <a:ea typeface="宋体" panose="02010600030101010101" pitchFamily="2" charset="-122"/>
                        </a:rPr>
                        <a:t>盒</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zh-CN" altLang="en-US" sz="1400" b="0" i="0">
                          <a:solidFill>
                            <a:srgbClr val="000000"/>
                          </a:solidFill>
                          <a:latin typeface="宋体" panose="02010600030101010101" pitchFamily="2" charset="-122"/>
                          <a:ea typeface="宋体" panose="02010600030101010101" pitchFamily="2" charset="-122"/>
                        </a:rPr>
                        <a:t>广东卫伦生物制药有限公司</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1" i="0">
                          <a:solidFill>
                            <a:srgbClr val="000000"/>
                          </a:solidFill>
                          <a:latin typeface="宋体" panose="02010600030101010101" pitchFamily="2" charset="-122"/>
                          <a:ea typeface="宋体" panose="02010600030101010101" pitchFamily="2" charset="-122"/>
                        </a:rPr>
                        <a:t>384.3/</a:t>
                      </a:r>
                      <a:r>
                        <a:rPr lang="zh-CN" altLang="en-US" sz="1400" b="1" i="0">
                          <a:solidFill>
                            <a:srgbClr val="000000"/>
                          </a:solidFill>
                          <a:latin typeface="宋体" panose="02010600030101010101" pitchFamily="2" charset="-122"/>
                          <a:ea typeface="宋体" panose="02010600030101010101" pitchFamily="2" charset="-122"/>
                        </a:rPr>
                        <a:t>瓶</a:t>
                      </a:r>
                      <a:endParaRPr lang="zh-CN" altLang="en-US" sz="1400" b="1"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000000"/>
                          </a:solidFill>
                          <a:latin typeface="宋体" panose="02010600030101010101" pitchFamily="2" charset="-122"/>
                          <a:ea typeface="宋体" panose="02010600030101010101" pitchFamily="2" charset="-122"/>
                        </a:rPr>
                        <a:t>373</a:t>
                      </a:r>
                      <a:endParaRPr lang="en-US" altLang="zh-CN" sz="1400" b="1"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313055">
                <a:tc>
                  <a:txBody>
                    <a:bodyPr/>
                    <a:p>
                      <a:pPr algn="ctr" fontAlgn="ctr">
                        <a:lnSpc>
                          <a:spcPct val="0"/>
                        </a:lnSpc>
                      </a:pPr>
                      <a:r>
                        <a:rPr lang="zh-CN" altLang="en-US" sz="1400" b="0" i="0">
                          <a:solidFill>
                            <a:srgbClr val="000000"/>
                          </a:solidFill>
                          <a:latin typeface="宋体" panose="02010600030101010101" pitchFamily="2" charset="-122"/>
                          <a:ea typeface="宋体" panose="02010600030101010101" pitchFamily="2" charset="-122"/>
                        </a:rPr>
                        <a:t>人血白蛋白</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000000"/>
                          </a:solidFill>
                          <a:latin typeface="宋体" panose="02010600030101010101" pitchFamily="2" charset="-122"/>
                          <a:ea typeface="宋体" panose="02010600030101010101" pitchFamily="2" charset="-122"/>
                        </a:rPr>
                        <a:t>50ml:10g*</a:t>
                      </a:r>
                      <a:r>
                        <a:rPr lang="zh-CN" altLang="en-US" sz="1400" b="0" i="0">
                          <a:solidFill>
                            <a:srgbClr val="000000"/>
                          </a:solidFill>
                          <a:latin typeface="宋体" panose="02010600030101010101" pitchFamily="2" charset="-122"/>
                          <a:ea typeface="宋体" panose="02010600030101010101" pitchFamily="2" charset="-122"/>
                        </a:rPr>
                        <a:t>瓶</a:t>
                      </a:r>
                      <a:r>
                        <a:rPr lang="en-US" altLang="zh-CN" sz="1400" b="0" i="0">
                          <a:solidFill>
                            <a:srgbClr val="000000"/>
                          </a:solidFill>
                          <a:latin typeface="宋体" panose="02010600030101010101" pitchFamily="2" charset="-122"/>
                          <a:ea typeface="宋体" panose="02010600030101010101" pitchFamily="2" charset="-122"/>
                        </a:rPr>
                        <a:t>/</a:t>
                      </a:r>
                      <a:r>
                        <a:rPr lang="zh-CN" altLang="en-US" sz="1400" b="0" i="0">
                          <a:solidFill>
                            <a:srgbClr val="000000"/>
                          </a:solidFill>
                          <a:latin typeface="宋体" panose="02010600030101010101" pitchFamily="2" charset="-122"/>
                          <a:ea typeface="宋体" panose="02010600030101010101" pitchFamily="2" charset="-122"/>
                        </a:rPr>
                        <a:t>盒</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zh-CN" altLang="en-US" sz="1400" b="0" i="0">
                          <a:solidFill>
                            <a:srgbClr val="000000"/>
                          </a:solidFill>
                          <a:latin typeface="宋体" panose="02010600030101010101" pitchFamily="2" charset="-122"/>
                          <a:ea typeface="宋体" panose="02010600030101010101" pitchFamily="2" charset="-122"/>
                        </a:rPr>
                        <a:t>广东丹霞生物制药有限公司</a:t>
                      </a:r>
                      <a:endParaRPr lang="zh-CN" altLang="en-US" sz="14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1" i="0">
                          <a:solidFill>
                            <a:srgbClr val="000000"/>
                          </a:solidFill>
                          <a:latin typeface="宋体" panose="02010600030101010101" pitchFamily="2" charset="-122"/>
                          <a:ea typeface="宋体" panose="02010600030101010101" pitchFamily="2" charset="-122"/>
                        </a:rPr>
                        <a:t>376.8/</a:t>
                      </a:r>
                      <a:r>
                        <a:rPr lang="zh-CN" altLang="en-US" sz="1400" b="1" i="0">
                          <a:solidFill>
                            <a:srgbClr val="000000"/>
                          </a:solidFill>
                          <a:latin typeface="宋体" panose="02010600030101010101" pitchFamily="2" charset="-122"/>
                          <a:ea typeface="宋体" panose="02010600030101010101" pitchFamily="2" charset="-122"/>
                        </a:rPr>
                        <a:t>瓶</a:t>
                      </a:r>
                      <a:endParaRPr lang="zh-CN" altLang="en-US" sz="1400" b="1"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000000"/>
                          </a:solidFill>
                          <a:latin typeface="宋体" panose="02010600030101010101" pitchFamily="2" charset="-122"/>
                          <a:ea typeface="宋体" panose="02010600030101010101" pitchFamily="2" charset="-122"/>
                        </a:rPr>
                        <a:t>376.8</a:t>
                      </a:r>
                      <a:endParaRPr lang="en-US" altLang="zh-CN" sz="1400" b="1"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313055">
                <a:tc>
                  <a:txBody>
                    <a:bodyPr/>
                    <a:p>
                      <a:pPr algn="ctr" fontAlgn="ctr">
                        <a:lnSpc>
                          <a:spcPct val="0"/>
                        </a:lnSpc>
                      </a:pPr>
                      <a:r>
                        <a:rPr lang="zh-CN" altLang="en-US" sz="1400" b="0" i="0">
                          <a:solidFill>
                            <a:srgbClr val="7030A0"/>
                          </a:solidFill>
                          <a:latin typeface="宋体" panose="02010600030101010101" pitchFamily="2" charset="-122"/>
                          <a:ea typeface="宋体" panose="02010600030101010101" pitchFamily="2" charset="-122"/>
                        </a:rPr>
                        <a:t>人血白蛋白</a:t>
                      </a:r>
                      <a:endParaRPr lang="zh-CN" altLang="en-US" sz="1400" b="0" i="0">
                        <a:solidFill>
                          <a:srgbClr val="7030A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0" i="0">
                          <a:solidFill>
                            <a:srgbClr val="7030A0"/>
                          </a:solidFill>
                          <a:latin typeface="宋体" panose="02010600030101010101" pitchFamily="2" charset="-122"/>
                          <a:ea typeface="宋体" panose="02010600030101010101" pitchFamily="2" charset="-122"/>
                        </a:rPr>
                        <a:t>50ml:10g*</a:t>
                      </a:r>
                      <a:r>
                        <a:rPr lang="zh-CN" altLang="en-US" sz="1400" b="0" i="0">
                          <a:solidFill>
                            <a:srgbClr val="7030A0"/>
                          </a:solidFill>
                          <a:latin typeface="宋体" panose="02010600030101010101" pitchFamily="2" charset="-122"/>
                          <a:ea typeface="宋体" panose="02010600030101010101" pitchFamily="2" charset="-122"/>
                        </a:rPr>
                        <a:t>瓶</a:t>
                      </a:r>
                      <a:r>
                        <a:rPr lang="en-US" altLang="zh-CN" sz="1400" b="0" i="0">
                          <a:solidFill>
                            <a:srgbClr val="7030A0"/>
                          </a:solidFill>
                          <a:latin typeface="宋体" panose="02010600030101010101" pitchFamily="2" charset="-122"/>
                          <a:ea typeface="宋体" panose="02010600030101010101" pitchFamily="2" charset="-122"/>
                        </a:rPr>
                        <a:t>/</a:t>
                      </a:r>
                      <a:r>
                        <a:rPr lang="zh-CN" altLang="en-US" sz="1400" b="0" i="0">
                          <a:solidFill>
                            <a:srgbClr val="7030A0"/>
                          </a:solidFill>
                          <a:latin typeface="宋体" panose="02010600030101010101" pitchFamily="2" charset="-122"/>
                          <a:ea typeface="宋体" panose="02010600030101010101" pitchFamily="2" charset="-122"/>
                        </a:rPr>
                        <a:t>盒</a:t>
                      </a:r>
                      <a:endParaRPr lang="zh-CN" altLang="en-US" sz="1400" b="0" i="0">
                        <a:solidFill>
                          <a:srgbClr val="7030A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zh-CN" altLang="en-US" sz="1400" b="0" i="0">
                          <a:solidFill>
                            <a:srgbClr val="7030A0"/>
                          </a:solidFill>
                          <a:latin typeface="宋体" panose="02010600030101010101" pitchFamily="2" charset="-122"/>
                          <a:ea typeface="宋体" panose="02010600030101010101" pitchFamily="2" charset="-122"/>
                        </a:rPr>
                        <a:t>武汉中原瑞德生物制品有限责任公司</a:t>
                      </a:r>
                      <a:endParaRPr lang="zh-CN" altLang="en-US" sz="1400" b="0" i="0">
                        <a:solidFill>
                          <a:srgbClr val="7030A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pPr>
                      <a:r>
                        <a:rPr lang="en-US" altLang="zh-CN" sz="1400" b="1" i="0">
                          <a:solidFill>
                            <a:srgbClr val="7030A0"/>
                          </a:solidFill>
                          <a:latin typeface="宋体" panose="02010600030101010101" pitchFamily="2" charset="-122"/>
                          <a:ea typeface="宋体" panose="02010600030101010101" pitchFamily="2" charset="-122"/>
                        </a:rPr>
                        <a:t>339/</a:t>
                      </a:r>
                      <a:r>
                        <a:rPr lang="zh-CN" altLang="en-US" sz="1400" b="1" i="0">
                          <a:solidFill>
                            <a:srgbClr val="7030A0"/>
                          </a:solidFill>
                          <a:latin typeface="宋体" panose="02010600030101010101" pitchFamily="2" charset="-122"/>
                          <a:ea typeface="宋体" panose="02010600030101010101" pitchFamily="2" charset="-122"/>
                        </a:rPr>
                        <a:t>瓶</a:t>
                      </a:r>
                      <a:endParaRPr lang="zh-CN" altLang="en-US" sz="1400" b="1" i="0">
                        <a:solidFill>
                          <a:srgbClr val="7030A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lnSpc>
                          <a:spcPct val="0"/>
                        </a:lnSpc>
                        <a:buNone/>
                      </a:pPr>
                      <a:r>
                        <a:rPr lang="en-US" altLang="zh-CN" sz="1400" b="1" i="0">
                          <a:solidFill>
                            <a:srgbClr val="7030A0"/>
                          </a:solidFill>
                          <a:latin typeface="宋体" panose="02010600030101010101" pitchFamily="2" charset="-122"/>
                          <a:ea typeface="宋体" panose="02010600030101010101" pitchFamily="2" charset="-122"/>
                        </a:rPr>
                        <a:t>339</a:t>
                      </a:r>
                      <a:endParaRPr lang="en-US" altLang="zh-CN" sz="1400" b="1" i="0">
                        <a:solidFill>
                          <a:srgbClr val="7030A0"/>
                        </a:solidFill>
                        <a:latin typeface="宋体" panose="02010600030101010101" pitchFamily="2" charset="-122"/>
                        <a:ea typeface="宋体" panose="02010600030101010101" pitchFamily="2" charset="-122"/>
                      </a:endParaRPr>
                    </a:p>
                  </a:txBody>
                  <a:tcPr marL="7937" marR="7937" marT="7937" marB="0" anchor="ctr" anchorCtr="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graphicFrame>
        <p:nvGraphicFramePr>
          <p:cNvPr id="185" name="表格 184"/>
          <p:cNvGraphicFramePr/>
          <p:nvPr>
            <p:custDataLst>
              <p:tags r:id="rId2"/>
            </p:custDataLst>
          </p:nvPr>
        </p:nvGraphicFramePr>
        <p:xfrm>
          <a:off x="259080" y="1302385"/>
          <a:ext cx="11799570" cy="5397500"/>
        </p:xfrm>
        <a:graphic>
          <a:graphicData uri="http://schemas.openxmlformats.org/drawingml/2006/table">
            <a:tbl>
              <a:tblPr firstRow="1" bandRow="1">
                <a:tableStyleId>{5C22544A-7EE6-4342-B048-85BDC9FD1C3A}</a:tableStyleId>
              </a:tblPr>
              <a:tblGrid>
                <a:gridCol w="3933190"/>
                <a:gridCol w="2033905"/>
                <a:gridCol w="5832475"/>
              </a:tblGrid>
              <a:tr h="539750">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企业</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市场份额</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核心优势</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CSL Behring</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21.25%</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全球最大生产商，血浆采集量领先，产品覆盖广</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Grifols</a:t>
                      </a:r>
                      <a:r>
                        <a:rPr lang="zh-CN" altLang="en-US" sz="1800" b="0" i="0">
                          <a:solidFill>
                            <a:srgbClr val="000000"/>
                          </a:solidFill>
                          <a:latin typeface="宋体" panose="02010600030101010101" pitchFamily="2" charset="-122"/>
                          <a:ea typeface="宋体" panose="02010600030101010101" pitchFamily="2" charset="-122"/>
                        </a:rPr>
                        <a:t>（基立福）</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19.00%</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血浆采集网络强大，全球分销渠道完善</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Takeda</a:t>
                      </a:r>
                      <a:r>
                        <a:rPr lang="zh-CN" altLang="en-US" sz="1800" b="0" i="0">
                          <a:solidFill>
                            <a:srgbClr val="000000"/>
                          </a:solidFill>
                          <a:latin typeface="宋体" panose="02010600030101010101" pitchFamily="2" charset="-122"/>
                          <a:ea typeface="宋体" panose="02010600030101010101" pitchFamily="2" charset="-122"/>
                        </a:rPr>
                        <a:t>（含原</a:t>
                      </a:r>
                      <a:r>
                        <a:rPr lang="en-US" altLang="zh-CN" sz="1800" b="0" i="0">
                          <a:solidFill>
                            <a:srgbClr val="000000"/>
                          </a:solidFill>
                          <a:latin typeface="宋体" panose="02010600030101010101" pitchFamily="2" charset="-122"/>
                          <a:ea typeface="宋体" panose="02010600030101010101" pitchFamily="2" charset="-122"/>
                        </a:rPr>
                        <a:t>Baxalta</a:t>
                      </a:r>
                      <a:r>
                        <a:rPr lang="zh-CN" altLang="en-US" sz="1800" b="0" i="0">
                          <a:solidFill>
                            <a:srgbClr val="000000"/>
                          </a:solidFill>
                          <a:latin typeface="宋体" panose="02010600030101010101" pitchFamily="2" charset="-122"/>
                          <a:ea typeface="宋体" panose="02010600030101010101" pitchFamily="2" charset="-122"/>
                        </a:rPr>
                        <a:t>）</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15.00%</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亚太与新兴市场优势明显，产品线丰富</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Octapharma</a:t>
                      </a:r>
                      <a:r>
                        <a:rPr lang="zh-CN" altLang="en-US" sz="1800" b="0" i="0">
                          <a:solidFill>
                            <a:srgbClr val="000000"/>
                          </a:solidFill>
                          <a:latin typeface="宋体" panose="02010600030101010101" pitchFamily="2" charset="-122"/>
                          <a:ea typeface="宋体" panose="02010600030101010101" pitchFamily="2" charset="-122"/>
                        </a:rPr>
                        <a:t>（奥克特珐玛）</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13.00%</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欧洲市场根基深厚，高纯度产品技术领先</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前四大合计</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68.25%</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行业绝对主导，定价与供应格局的核心影响者</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Kedrion</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4%-5%</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欧洲血浆制品老牌企业</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中国生物（天坛生物等）</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3%-4%</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中国市场龙头，国产替代主力</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华兰生物</a:t>
                      </a:r>
                      <a:r>
                        <a:rPr lang="en-US" altLang="zh-CN" sz="1800" b="0" i="0">
                          <a:solidFill>
                            <a:srgbClr val="000000"/>
                          </a:solidFill>
                          <a:latin typeface="宋体" panose="02010600030101010101" pitchFamily="2" charset="-122"/>
                          <a:ea typeface="宋体" panose="02010600030101010101" pitchFamily="2" charset="-122"/>
                        </a:rPr>
                        <a:t>/</a:t>
                      </a:r>
                      <a:r>
                        <a:rPr lang="zh-CN" altLang="en-US" sz="1800" b="0" i="0">
                          <a:solidFill>
                            <a:srgbClr val="000000"/>
                          </a:solidFill>
                          <a:latin typeface="宋体" panose="02010600030101010101" pitchFamily="2" charset="-122"/>
                          <a:ea typeface="宋体" panose="02010600030101010101" pitchFamily="2" charset="-122"/>
                        </a:rPr>
                        <a:t>上海莱士</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2%-3%</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中国市场重要参与者</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539750">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其他企业</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800" b="0" i="0">
                          <a:solidFill>
                            <a:srgbClr val="000000"/>
                          </a:solidFill>
                          <a:latin typeface="宋体" panose="02010600030101010101" pitchFamily="2" charset="-122"/>
                          <a:ea typeface="宋体" panose="02010600030101010101" pitchFamily="2" charset="-122"/>
                        </a:rPr>
                        <a:t>15%-20%</a:t>
                      </a:r>
                      <a:endParaRPr lang="en-US" altLang="zh-CN"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800" b="0" i="0">
                          <a:solidFill>
                            <a:srgbClr val="000000"/>
                          </a:solidFill>
                          <a:latin typeface="宋体" panose="02010600030101010101" pitchFamily="2" charset="-122"/>
                          <a:ea typeface="宋体" panose="02010600030101010101" pitchFamily="2" charset="-122"/>
                        </a:rPr>
                        <a:t>含区域中小型企业与新兴厂商</a:t>
                      </a:r>
                      <a:endParaRPr lang="zh-CN" altLang="en-US" sz="18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bl>
          </a:graphicData>
        </a:graphic>
      </p:graphicFrame>
      <p:sp>
        <p:nvSpPr>
          <p:cNvPr id="187" name="文本框 186"/>
          <p:cNvSpPr txBox="1"/>
          <p:nvPr/>
        </p:nvSpPr>
        <p:spPr>
          <a:xfrm>
            <a:off x="1353185" y="767080"/>
            <a:ext cx="5303520" cy="521970"/>
          </a:xfrm>
          <a:prstGeom prst="rect">
            <a:avLst/>
          </a:prstGeom>
          <a:noFill/>
        </p:spPr>
        <p:txBody>
          <a:bodyPr wrap="square" rtlCol="0">
            <a:spAutoFit/>
          </a:bodyPr>
          <a:p>
            <a:r>
              <a:rPr lang="zh-CN" altLang="en-US" sz="2800">
                <a:solidFill>
                  <a:srgbClr val="0070C0"/>
                </a:solidFill>
              </a:rPr>
              <a:t>人血白蛋白全球市场份额</a:t>
            </a:r>
            <a:endParaRPr lang="zh-CN" altLang="en-US" sz="2800">
              <a:solidFill>
                <a:srgbClr val="0070C0"/>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521970"/>
          </a:xfrm>
          <a:prstGeom prst="rect">
            <a:avLst/>
          </a:prstGeom>
          <a:noFill/>
        </p:spPr>
        <p:txBody>
          <a:bodyPr wrap="square">
            <a:spAutoFit/>
          </a:bodyPr>
          <a:lstStyle/>
          <a:p>
            <a:r>
              <a:rPr lang="en-US" sz="2800" dirty="0">
                <a:ln/>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2025</a:t>
            </a:r>
            <a:r>
              <a:rPr lang="zh-CN" altLang="en-US" sz="2800" dirty="0">
                <a:ln/>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年中国人血白蛋白批签发情况</a:t>
            </a:r>
            <a:endParaRPr lang="zh-CN" altLang="en-US" sz="2800" dirty="0">
              <a:ln/>
              <a:solidFill>
                <a:schemeClr val="accent1"/>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graphicFrame>
        <p:nvGraphicFramePr>
          <p:cNvPr id="2" name="表格 1"/>
          <p:cNvGraphicFramePr/>
          <p:nvPr>
            <p:custDataLst>
              <p:tags r:id="rId2"/>
            </p:custDataLst>
          </p:nvPr>
        </p:nvGraphicFramePr>
        <p:xfrm>
          <a:off x="0" y="1571625"/>
          <a:ext cx="12096115" cy="5285740"/>
        </p:xfrm>
        <a:graphic>
          <a:graphicData uri="http://schemas.openxmlformats.org/drawingml/2006/table">
            <a:tbl>
              <a:tblPr firstRow="1" bandRow="1">
                <a:tableStyleId>{5C22544A-7EE6-4342-B048-85BDC9FD1C3A}</a:tableStyleId>
              </a:tblPr>
              <a:tblGrid>
                <a:gridCol w="819150"/>
                <a:gridCol w="3000375"/>
                <a:gridCol w="1071245"/>
                <a:gridCol w="1327785"/>
                <a:gridCol w="1397635"/>
                <a:gridCol w="1443355"/>
                <a:gridCol w="3036570"/>
              </a:tblGrid>
              <a:tr h="598805">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全国综合排名</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企业名称（品牌）</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企业类型</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批签发批次</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全国市场份额</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同比变化</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核心说明</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545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CSL Behring</a:t>
                      </a:r>
                      <a:r>
                        <a:rPr lang="zh-CN" altLang="en-US" sz="1600" b="0" i="0">
                          <a:solidFill>
                            <a:srgbClr val="000000"/>
                          </a:solidFill>
                          <a:latin typeface="宋体" panose="02010600030101010101" pitchFamily="2" charset="-122"/>
                          <a:ea typeface="宋体" panose="02010600030101010101" pitchFamily="2" charset="-122"/>
                        </a:rPr>
                        <a:t>（贝林）</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980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18.30%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18.90%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全球龙头，中国进口第一</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72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2</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Takeda</a:t>
                      </a:r>
                      <a:r>
                        <a:rPr lang="zh-CN" altLang="en-US" sz="1600" b="0" i="0">
                          <a:solidFill>
                            <a:srgbClr val="000000"/>
                          </a:solidFill>
                          <a:latin typeface="宋体" panose="02010600030101010101" pitchFamily="2" charset="-122"/>
                          <a:ea typeface="宋体" panose="02010600030101010101" pitchFamily="2" charset="-122"/>
                        </a:rPr>
                        <a:t>（武田）</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870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16.20%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-4.60%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进口第二，份额小幅收缩</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545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3</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Grifols</a:t>
                      </a:r>
                      <a:r>
                        <a:rPr lang="zh-CN" altLang="en-US" sz="1600" b="0" i="0">
                          <a:solidFill>
                            <a:srgbClr val="000000"/>
                          </a:solidFill>
                          <a:latin typeface="宋体" panose="02010600030101010101" pitchFamily="2" charset="-122"/>
                          <a:ea typeface="宋体" panose="02010600030101010101" pitchFamily="2" charset="-122"/>
                        </a:rPr>
                        <a:t>（基立福）</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820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15.30%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-16.10%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进口第三，批次同比下降</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085">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Octapharma</a:t>
                      </a:r>
                      <a:r>
                        <a:rPr lang="zh-CN" altLang="en-US" sz="1600" b="0" i="0">
                          <a:solidFill>
                            <a:srgbClr val="000000"/>
                          </a:solidFill>
                          <a:latin typeface="宋体" panose="02010600030101010101" pitchFamily="2" charset="-122"/>
                          <a:ea typeface="宋体" panose="02010600030101010101" pitchFamily="2" charset="-122"/>
                        </a:rPr>
                        <a:t>（奥克特珐玛）</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530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9.90%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-17.40%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进口第四，降幅明显</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085">
                <a:tc>
                  <a:txBody>
                    <a:bodyPr/>
                    <a:p>
                      <a:pPr algn="ctr" fontAlgn="ctr">
                        <a:buNone/>
                      </a:pPr>
                      <a:r>
                        <a:rPr lang="en-US" altLang="zh-CN" sz="1600" b="0" i="0">
                          <a:solidFill>
                            <a:srgbClr val="000000"/>
                          </a:solidFill>
                          <a:latin typeface="宋体" panose="02010600030101010101" pitchFamily="2" charset="-122"/>
                          <a:ea typeface="宋体" panose="02010600030101010101" pitchFamily="2" charset="-122"/>
                        </a:rPr>
                        <a:t>5</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天坛生物</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473</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8.80%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7.00%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国产龙头，全国第四</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72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6</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华兰生物</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245</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4.60%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5.00%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国产第二，增长稳健</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545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7</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上海莱士</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234</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4.40%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14.10%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国产第三，增速显著</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720">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8</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泰邦生物</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206</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3.80%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-4.10%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国产第四，稳居全国第八</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085">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9</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远大蜀阳</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70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1.43%</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川渝地区巨头。</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085">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进口企业合计</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3449</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64.30%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-6.20%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整体份额同比回落</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r h="426085">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国产企业合计</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1918</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35.70%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7.00%</a:t>
                      </a:r>
                      <a:endParaRPr lang="en-US" altLang="zh-CN"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c>
                  <a:txBody>
                    <a:bodyPr/>
                    <a:p>
                      <a:pPr algn="ctr" fontAlgn="ctr"/>
                      <a:r>
                        <a:rPr lang="zh-CN" altLang="en-US" sz="1600" b="0" i="0">
                          <a:solidFill>
                            <a:srgbClr val="000000"/>
                          </a:solidFill>
                          <a:latin typeface="宋体" panose="02010600030101010101" pitchFamily="2" charset="-122"/>
                          <a:ea typeface="宋体" panose="02010600030101010101" pitchFamily="2" charset="-122"/>
                        </a:rPr>
                        <a:t>国产替代进程加速</a:t>
                      </a:r>
                      <a:endParaRPr lang="zh-CN" altLang="en-US" sz="1600" b="0" i="0">
                        <a:solidFill>
                          <a:srgbClr val="000000"/>
                        </a:solidFill>
                        <a:latin typeface="宋体" panose="02010600030101010101" pitchFamily="2" charset="-122"/>
                        <a:ea typeface="宋体" panose="02010600030101010101" pitchFamily="2" charset="-122"/>
                      </a:endParaRPr>
                    </a:p>
                  </a:txBody>
                  <a:tcPr marL="7937" marR="7937" marT="7937" marB="0" anchor="ctr" anchorCtr="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52" name="table 352"/>
          <p:cNvGraphicFramePr>
            <a:graphicFrameLocks noGrp="1"/>
          </p:cNvGraphicFramePr>
          <p:nvPr/>
        </p:nvGraphicFramePr>
        <p:xfrm>
          <a:off x="531204" y="2994680"/>
          <a:ext cx="5396230" cy="3770630"/>
        </p:xfrm>
        <a:graphic>
          <a:graphicData uri="http://schemas.openxmlformats.org/drawingml/2006/table">
            <a:tbl>
              <a:tblPr/>
              <a:tblGrid>
                <a:gridCol w="5396230"/>
              </a:tblGrid>
              <a:tr h="845819">
                <a:tc>
                  <a:txBody>
                    <a:bodyPr/>
                    <a:lstStyle/>
                    <a:p>
                      <a:pPr algn="l" rtl="0" eaLnBrk="0">
                        <a:lnSpc>
                          <a:spcPct val="116000"/>
                        </a:lnSpc>
                      </a:pPr>
                      <a:endParaRPr sz="500" dirty="0">
                        <a:solidFill>
                          <a:schemeClr val="tx1"/>
                        </a:solidFill>
                        <a:latin typeface="Arial" panose="020B0604020202020204"/>
                        <a:ea typeface="Arial" panose="020B0604020202020204"/>
                        <a:cs typeface="Arial" panose="020B0604020202020204"/>
                      </a:endParaRPr>
                    </a:p>
                    <a:p>
                      <a:pPr marL="1506220" algn="l" rtl="0" eaLnBrk="0">
                        <a:lnSpc>
                          <a:spcPct val="86000"/>
                        </a:lnSpc>
                        <a:spcBef>
                          <a:spcPts val="5"/>
                        </a:spcBef>
                      </a:pP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国际大型</a:t>
                      </a:r>
                      <a:r>
                        <a:rPr sz="2400" b="1" kern="0" spc="-20" dirty="0">
                          <a:solidFill>
                            <a:schemeClr val="tx1">
                              <a:alpha val="100000"/>
                            </a:schemeClr>
                          </a:solidFill>
                          <a:latin typeface="Arial" panose="020B0604020202020204"/>
                          <a:ea typeface="Arial" panose="020B0604020202020204"/>
                          <a:cs typeface="Arial" panose="020B0604020202020204"/>
                        </a:rPr>
                        <a:t>PV</a:t>
                      </a: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研究</a:t>
                      </a:r>
                      <a:r>
                        <a:rPr sz="2400" b="1" kern="0" spc="-20" baseline="28000" dirty="0">
                          <a:solidFill>
                            <a:schemeClr val="tx1">
                              <a:alpha val="100000"/>
                            </a:schemeClr>
                          </a:solidFill>
                          <a:latin typeface="Arial" panose="020B0604020202020204"/>
                          <a:ea typeface="Arial" panose="020B0604020202020204"/>
                          <a:cs typeface="Arial" panose="020B0604020202020204"/>
                        </a:rPr>
                        <a:t>1</a:t>
                      </a:r>
                      <a:endParaRPr sz="2400" baseline="28000" dirty="0">
                        <a:solidFill>
                          <a:schemeClr val="tx1"/>
                        </a:solidFill>
                        <a:latin typeface="Arial" panose="020B0604020202020204"/>
                        <a:ea typeface="Arial" panose="020B0604020202020204"/>
                        <a:cs typeface="Arial" panose="020B0604020202020204"/>
                      </a:endParaRPr>
                    </a:p>
                    <a:p>
                      <a:pPr marL="137160" algn="l" rtl="0" eaLnBrk="0">
                        <a:lnSpc>
                          <a:spcPct val="106000"/>
                        </a:lnSpc>
                        <a:spcBef>
                          <a:spcPts val="10"/>
                        </a:spcBef>
                        <a:tabLst>
                          <a:tab pos="1543685" algn="l"/>
                          <a:tab pos="5189220" algn="l"/>
                        </a:tabLst>
                      </a:pPr>
                      <a:r>
                        <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r>
                        <a:rPr sz="1800" u="sng" kern="0" spc="-3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Von</a:t>
                      </a:r>
                      <a:r>
                        <a:rPr sz="1800" u="sng" kern="0" spc="20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r>
                        <a:rPr sz="1800" u="sng" kern="0" spc="-3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hoegen和Waller</a:t>
                      </a:r>
                      <a:r>
                        <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endPar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8100" cap="flat" cmpd="sng" algn="ctr">
                      <a:solidFill>
                        <a:srgbClr val="FFCCC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chemeClr val="accent4">
                        <a:lumMod val="40000"/>
                        <a:lumOff val="60000"/>
                      </a:schemeClr>
                    </a:solidFill>
                  </a:tcPr>
                </a:tc>
              </a:tr>
              <a:tr h="2924810">
                <a:tc>
                  <a:txBody>
                    <a:bodyPr/>
                    <a:lstStyle/>
                    <a:p>
                      <a:pPr algn="l" rtl="0" eaLnBrk="0">
                        <a:lnSpc>
                          <a:spcPct val="14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4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9000"/>
                        </a:lnSpc>
                      </a:pPr>
                      <a:endParaRPr sz="100" dirty="0">
                        <a:solidFill>
                          <a:schemeClr val="tx1"/>
                        </a:solidFill>
                        <a:latin typeface="Arial" panose="020B0604020202020204"/>
                        <a:ea typeface="Arial" panose="020B0604020202020204"/>
                        <a:cs typeface="Arial" panose="020B0604020202020204"/>
                      </a:endParaRPr>
                    </a:p>
                    <a:p>
                      <a:pPr marL="1737360" algn="l" rtl="0" eaLnBrk="0">
                        <a:lnSpc>
                          <a:spcPct val="85000"/>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全球</a:t>
                      </a:r>
                      <a:r>
                        <a:rPr sz="20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九</a:t>
                      </a: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大供应商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286510" algn="l" rtl="0" eaLnBrk="0">
                        <a:lnSpc>
                          <a:spcPts val="2585"/>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(包括武田，无国内厂</a:t>
                      </a:r>
                      <a:r>
                        <a:rPr sz="2000"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3000"/>
                        </a:lnSpc>
                      </a:pPr>
                      <a:endParaRPr sz="400" dirty="0">
                        <a:solidFill>
                          <a:schemeClr val="tx1"/>
                        </a:solidFill>
                        <a:latin typeface="Arial" panose="020B0604020202020204"/>
                        <a:ea typeface="Arial" panose="020B0604020202020204"/>
                        <a:cs typeface="Arial" panose="020B0604020202020204"/>
                      </a:endParaRPr>
                    </a:p>
                    <a:p>
                      <a:pPr marL="281940" algn="l" rtl="0" eaLnBrk="0">
                        <a:lnSpc>
                          <a:spcPct val="102000"/>
                        </a:lnSpc>
                      </a:pP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涵盖了</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~100,000,000</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份剂量的白蛋白，总</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共     </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报道</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123</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例严重不良事件（SAE</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相当于</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每</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百万份剂量</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发生</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1.29例SAE</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没有患</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者死亡被</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判断为可能归因于白</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蛋白给药</a:t>
                      </a:r>
                      <a:endPar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5400" cap="flat" cmpd="sng" algn="ctr">
                      <a:solidFill>
                        <a:srgbClr val="D9D9D9"/>
                      </a:solidFill>
                      <a:prstDash val="solid"/>
                      <a:round/>
                      <a:headEnd type="none" w="med" len="med"/>
                      <a:tailEnd type="none" w="med" len="med"/>
                    </a:lnL>
                    <a:lnR w="25400" cap="flat" cmpd="sng" algn="ctr">
                      <a:solidFill>
                        <a:srgbClr val="D9D9D9"/>
                      </a:solidFill>
                      <a:prstDash val="solid"/>
                      <a:round/>
                      <a:headEnd type="none" w="med" len="med"/>
                      <a:tailEnd type="none" w="med" len="med"/>
                    </a:lnR>
                    <a:lnT w="25400" cap="flat" cmpd="sng" algn="ctr">
                      <a:solidFill>
                        <a:srgbClr val="D9D9D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rgbClr val="F2F2F2"/>
                    </a:solidFill>
                  </a:tcPr>
                </a:tc>
              </a:tr>
            </a:tbl>
          </a:graphicData>
        </a:graphic>
      </p:graphicFrame>
      <p:sp>
        <p:nvSpPr>
          <p:cNvPr id="354" name="textbox 354"/>
          <p:cNvSpPr/>
          <p:nvPr/>
        </p:nvSpPr>
        <p:spPr>
          <a:xfrm>
            <a:off x="546936" y="1003128"/>
            <a:ext cx="11442700" cy="1661795"/>
          </a:xfrm>
          <a:prstGeom prst="rect">
            <a:avLst/>
          </a:prstGeom>
          <a:noFill/>
          <a:ln w="0" cap="flat">
            <a:noFill/>
            <a:prstDash val="solid"/>
            <a:miter lim="0"/>
          </a:ln>
        </p:spPr>
        <p:txBody>
          <a:bodyPr vert="horz" wrap="square" lIns="0" tIns="0" rIns="0" bIns="0">
            <a:scene3d>
              <a:camera prst="orthographicFront"/>
              <a:lightRig rig="threePt" dir="t"/>
            </a:scene3d>
          </a:bodyPr>
          <a:lstStyle/>
          <a:p>
            <a:pPr algn="l" rtl="0" eaLnBrk="0">
              <a:lnSpc>
                <a:spcPct val="115000"/>
              </a:lnSpc>
            </a:pPr>
            <a:endParaRPr sz="400" dirty="0">
              <a:solidFill>
                <a:srgbClr val="0070C0"/>
              </a:solidFill>
              <a:latin typeface="Arial" panose="020B0604020202020204"/>
              <a:ea typeface="Arial" panose="020B0604020202020204"/>
              <a:cs typeface="Arial" panose="020B0604020202020204"/>
            </a:endParaRPr>
          </a:p>
          <a:p>
            <a:pPr marL="12700" algn="l" rtl="0" eaLnBrk="0">
              <a:lnSpc>
                <a:spcPct val="87000"/>
              </a:lnSpc>
              <a:spcBef>
                <a:spcPts val="0"/>
              </a:spcBef>
            </a:pPr>
            <a:r>
              <a:rPr sz="2700" b="1" kern="0" spc="9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国际上已有两项大型药物警戒研究已证实进口白蛋白安全性</a:t>
            </a:r>
            <a:r>
              <a:rPr sz="2700" b="1" kern="0" spc="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endParaRPr sz="270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4000"/>
              </a:lnSpc>
            </a:pPr>
            <a:endParaRPr sz="1000" dirty="0">
              <a:ln/>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algn="l" rtl="0" eaLnBrk="0">
              <a:lnSpc>
                <a:spcPct val="105000"/>
              </a:lnSpc>
            </a:pPr>
            <a:endParaRPr sz="1000" dirty="0">
              <a:ln/>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algn="l" rtl="0" eaLnBrk="0">
              <a:lnSpc>
                <a:spcPct val="113000"/>
              </a:lnSpc>
            </a:pPr>
            <a:endParaRPr sz="600" dirty="0">
              <a:ln/>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marL="622935" indent="-162560" algn="l" rtl="0" eaLnBrk="0">
              <a:lnSpc>
                <a:spcPct val="97000"/>
              </a:lnSpc>
              <a:spcBef>
                <a:spcPts val="5"/>
              </a:spcBef>
            </a:pPr>
            <a:r>
              <a:rPr sz="2700" b="1" kern="0" spc="9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国际进口人血白蛋白的不良反应率极低，非致命性和致命性的不良</a:t>
            </a:r>
            <a:r>
              <a:rPr sz="2700" b="1" kern="0" spc="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sz="2700" b="1" kern="0" spc="10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反应均很罕见，证明进口人血白蛋白</a:t>
            </a:r>
            <a:r>
              <a:rPr sz="2700" b="1" kern="0" spc="9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具有很好的耐受性及安全性</a:t>
            </a:r>
            <a:endParaRPr sz="2700" b="1" kern="0" spc="90" dirty="0">
              <a:ln/>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58" name="table 358"/>
          <p:cNvGraphicFramePr>
            <a:graphicFrameLocks noGrp="1"/>
          </p:cNvGraphicFramePr>
          <p:nvPr/>
        </p:nvGraphicFramePr>
        <p:xfrm>
          <a:off x="6298869" y="3827843"/>
          <a:ext cx="5314950" cy="2937510"/>
        </p:xfrm>
        <a:graphic>
          <a:graphicData uri="http://schemas.openxmlformats.org/drawingml/2006/table">
            <a:tbl>
              <a:tblPr>
                <a:solidFill>
                  <a:srgbClr val="F2F2F2"/>
                </a:solidFill>
              </a:tblPr>
              <a:tblGrid>
                <a:gridCol w="5314950"/>
              </a:tblGrid>
              <a:tr h="2912110">
                <a:tc>
                  <a:txBody>
                    <a:bodyPr/>
                    <a:lstStyle/>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3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8000"/>
                        </a:lnSpc>
                      </a:pPr>
                      <a:endParaRPr sz="100" dirty="0">
                        <a:solidFill>
                          <a:schemeClr val="tx1"/>
                        </a:solidFill>
                        <a:latin typeface="Arial" panose="020B0604020202020204"/>
                        <a:ea typeface="Arial" panose="020B0604020202020204"/>
                        <a:cs typeface="Arial" panose="020B0604020202020204"/>
                      </a:endParaRPr>
                    </a:p>
                    <a:p>
                      <a:pPr marL="1734820" algn="l" rtl="0" eaLnBrk="0">
                        <a:lnSpc>
                          <a:spcPct val="85000"/>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全球</a:t>
                      </a:r>
                      <a:r>
                        <a:rPr sz="20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十</a:t>
                      </a: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大供应商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283970" algn="l" rtl="0" eaLnBrk="0">
                        <a:lnSpc>
                          <a:spcPts val="2585"/>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(包括武田，无国内厂</a:t>
                      </a:r>
                      <a:r>
                        <a:rPr sz="2000"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2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24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4000"/>
                        </a:lnSpc>
                      </a:pPr>
                      <a:endParaRPr sz="400" dirty="0">
                        <a:solidFill>
                          <a:schemeClr val="tx1"/>
                        </a:solidFill>
                        <a:latin typeface="Arial" panose="020B0604020202020204"/>
                        <a:ea typeface="Arial" panose="020B0604020202020204"/>
                        <a:cs typeface="Arial" panose="020B0604020202020204"/>
                      </a:endParaRPr>
                    </a:p>
                    <a:p>
                      <a:pPr marL="212725" algn="l" rtl="0" eaLnBrk="0">
                        <a:lnSpc>
                          <a:spcPct val="102000"/>
                        </a:lnSpc>
                      </a:pP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提供了约~</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16,000,000</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份剂量的白蛋白，共报</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告 </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了</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211</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例严重不良事件（SAE），</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相当于每</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1百万</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份剂量发生5.28例SAE</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没有发生与使用</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白蛋白  相关的死亡病例</a:t>
                      </a:r>
                      <a:endPar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5400" cap="flat" cmpd="sng" algn="ctr">
                      <a:solidFill>
                        <a:srgbClr val="D9D9D9"/>
                      </a:solidFill>
                      <a:prstDash val="solid"/>
                      <a:round/>
                      <a:headEnd type="none" w="med" len="med"/>
                      <a:tailEnd type="none" w="med" len="med"/>
                    </a:lnL>
                    <a:lnR w="25400" cap="flat" cmpd="sng" algn="ctr">
                      <a:solidFill>
                        <a:srgbClr val="D9D9D9"/>
                      </a:solidFill>
                      <a:prstDash val="solid"/>
                      <a:round/>
                      <a:headEnd type="none" w="med" len="med"/>
                      <a:tailEnd type="none" w="med" len="med"/>
                    </a:lnR>
                    <a:lnT w="25400" cap="flat" cmpd="sng" algn="ctr">
                      <a:solidFill>
                        <a:srgbClr val="D9D9D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rgbClr val="F2F2F2"/>
                    </a:solidFill>
                  </a:tcPr>
                </a:tc>
              </a:tr>
            </a:tbl>
          </a:graphicData>
        </a:graphic>
      </p:graphicFrame>
      <p:sp>
        <p:nvSpPr>
          <p:cNvPr id="360" name="textbox 360"/>
          <p:cNvSpPr/>
          <p:nvPr/>
        </p:nvSpPr>
        <p:spPr>
          <a:xfrm>
            <a:off x="6311569" y="3013730"/>
            <a:ext cx="5289550" cy="709294"/>
          </a:xfrm>
          <a:prstGeom prst="roundRect">
            <a:avLst>
              <a:gd name="adj" fmla="val 20916"/>
            </a:avLst>
          </a:prstGeom>
          <a:solidFill>
            <a:schemeClr val="accent4">
              <a:lumMod val="40000"/>
              <a:lumOff val="60000"/>
            </a:schemeClr>
          </a:solidFill>
          <a:ln w="38100" cap="flat">
            <a:solidFill>
              <a:srgbClr val="FFCCC9"/>
            </a:solidFill>
            <a:prstDash val="solid"/>
            <a:miter lim="0"/>
          </a:ln>
        </p:spPr>
        <p:txBody>
          <a:bodyPr vert="horz" wrap="square" lIns="0" tIns="0" rIns="0" bIns="0"/>
          <a:lstStyle/>
          <a:p>
            <a:pPr algn="l" rtl="0" eaLnBrk="0">
              <a:lnSpc>
                <a:spcPct val="183000"/>
              </a:lnSpc>
            </a:pPr>
            <a:endParaRPr sz="100" dirty="0">
              <a:solidFill>
                <a:srgbClr val="0070C0"/>
              </a:solidFill>
              <a:latin typeface="Arial" panose="020B0604020202020204"/>
              <a:ea typeface="Arial" panose="020B0604020202020204"/>
              <a:cs typeface="Arial" panose="020B0604020202020204"/>
            </a:endParaRPr>
          </a:p>
          <a:p>
            <a:pPr marL="1443990" algn="l" rtl="0" eaLnBrk="0">
              <a:lnSpc>
                <a:spcPct val="86000"/>
              </a:lnSpc>
            </a:pP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国际大型</a:t>
            </a:r>
            <a:r>
              <a:rPr sz="2400" b="1" kern="0" spc="-20" dirty="0">
                <a:solidFill>
                  <a:schemeClr val="tx1">
                    <a:alpha val="100000"/>
                  </a:schemeClr>
                </a:solidFill>
                <a:latin typeface="Arial" panose="020B0604020202020204"/>
                <a:ea typeface="Arial" panose="020B0604020202020204"/>
                <a:cs typeface="Arial" panose="020B0604020202020204"/>
              </a:rPr>
              <a:t>PV</a:t>
            </a: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研究</a:t>
            </a:r>
            <a:r>
              <a:rPr sz="2400" b="1" kern="0" spc="-20" baseline="28000" dirty="0">
                <a:solidFill>
                  <a:schemeClr val="tx1">
                    <a:alpha val="100000"/>
                  </a:schemeClr>
                </a:solidFill>
                <a:latin typeface="Arial" panose="020B0604020202020204"/>
                <a:ea typeface="Arial" panose="020B0604020202020204"/>
                <a:cs typeface="Arial" panose="020B0604020202020204"/>
              </a:rPr>
              <a:t>2</a:t>
            </a:r>
            <a:endParaRPr sz="2400" baseline="28000" dirty="0">
              <a:solidFill>
                <a:schemeClr val="tx1"/>
              </a:solidFill>
              <a:latin typeface="Arial" panose="020B0604020202020204"/>
              <a:ea typeface="Arial" panose="020B0604020202020204"/>
              <a:cs typeface="Arial" panose="020B0604020202020204"/>
            </a:endParaRPr>
          </a:p>
          <a:p>
            <a:pPr marL="2190750" algn="l" rtl="0" eaLnBrk="0">
              <a:lnSpc>
                <a:spcPct val="80000"/>
              </a:lnSpc>
              <a:spcBef>
                <a:spcPts val="425"/>
              </a:spcBef>
            </a:pP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Vincent</a:t>
            </a:r>
            <a:endPar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230505" y="319405"/>
            <a:ext cx="4064000" cy="460375"/>
          </a:xfrm>
          <a:prstGeom prst="rect">
            <a:avLst/>
          </a:prstGeom>
          <a:noFill/>
        </p:spPr>
        <p:txBody>
          <a:bodyPr wrap="square" rtlCol="0">
            <a:spAutoFit/>
          </a:bodyPr>
          <a:p>
            <a:r>
              <a:rPr lang="zh-CN" altLang="en-US" sz="2400" b="1">
                <a:solidFill>
                  <a:srgbClr val="FF0000"/>
                </a:solidFill>
              </a:rPr>
              <a:t>白蛋白的安全性</a:t>
            </a:r>
            <a:endParaRPr lang="zh-CN" altLang="en-US" sz="2400" b="1">
              <a:solidFill>
                <a:srgbClr val="FF0000"/>
              </a:solidFill>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52" name="table 352"/>
          <p:cNvGraphicFramePr>
            <a:graphicFrameLocks noGrp="1"/>
          </p:cNvGraphicFramePr>
          <p:nvPr/>
        </p:nvGraphicFramePr>
        <p:xfrm>
          <a:off x="531204" y="2994680"/>
          <a:ext cx="5396230" cy="3770630"/>
        </p:xfrm>
        <a:graphic>
          <a:graphicData uri="http://schemas.openxmlformats.org/drawingml/2006/table">
            <a:tbl>
              <a:tblPr/>
              <a:tblGrid>
                <a:gridCol w="5396230"/>
              </a:tblGrid>
              <a:tr h="845819">
                <a:tc>
                  <a:txBody>
                    <a:bodyPr/>
                    <a:lstStyle/>
                    <a:p>
                      <a:pPr algn="l" rtl="0" eaLnBrk="0">
                        <a:lnSpc>
                          <a:spcPct val="116000"/>
                        </a:lnSpc>
                      </a:pPr>
                      <a:endParaRPr sz="500" dirty="0">
                        <a:solidFill>
                          <a:schemeClr val="tx1"/>
                        </a:solidFill>
                        <a:latin typeface="Arial" panose="020B0604020202020204"/>
                        <a:ea typeface="Arial" panose="020B0604020202020204"/>
                        <a:cs typeface="Arial" panose="020B0604020202020204"/>
                      </a:endParaRPr>
                    </a:p>
                    <a:p>
                      <a:pPr marL="1506220" algn="l" rtl="0" eaLnBrk="0">
                        <a:lnSpc>
                          <a:spcPct val="86000"/>
                        </a:lnSpc>
                        <a:spcBef>
                          <a:spcPts val="5"/>
                        </a:spcBef>
                      </a:pP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国际大型</a:t>
                      </a:r>
                      <a:r>
                        <a:rPr sz="2400" b="1" kern="0" spc="-20" dirty="0">
                          <a:solidFill>
                            <a:schemeClr val="tx1">
                              <a:alpha val="100000"/>
                            </a:schemeClr>
                          </a:solidFill>
                          <a:latin typeface="Arial" panose="020B0604020202020204"/>
                          <a:ea typeface="Arial" panose="020B0604020202020204"/>
                          <a:cs typeface="Arial" panose="020B0604020202020204"/>
                        </a:rPr>
                        <a:t>PV</a:t>
                      </a: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研究</a:t>
                      </a:r>
                      <a:r>
                        <a:rPr sz="2400" b="1" kern="0" spc="-20" baseline="28000" dirty="0">
                          <a:solidFill>
                            <a:schemeClr val="tx1">
                              <a:alpha val="100000"/>
                            </a:schemeClr>
                          </a:solidFill>
                          <a:latin typeface="Arial" panose="020B0604020202020204"/>
                          <a:ea typeface="Arial" panose="020B0604020202020204"/>
                          <a:cs typeface="Arial" panose="020B0604020202020204"/>
                        </a:rPr>
                        <a:t>1</a:t>
                      </a:r>
                      <a:endParaRPr sz="2400" baseline="28000" dirty="0">
                        <a:solidFill>
                          <a:schemeClr val="tx1"/>
                        </a:solidFill>
                        <a:latin typeface="Arial" panose="020B0604020202020204"/>
                        <a:ea typeface="Arial" panose="020B0604020202020204"/>
                        <a:cs typeface="Arial" panose="020B0604020202020204"/>
                      </a:endParaRPr>
                    </a:p>
                    <a:p>
                      <a:pPr marL="137160" algn="l" rtl="0" eaLnBrk="0">
                        <a:lnSpc>
                          <a:spcPct val="106000"/>
                        </a:lnSpc>
                        <a:spcBef>
                          <a:spcPts val="10"/>
                        </a:spcBef>
                        <a:tabLst>
                          <a:tab pos="1543685" algn="l"/>
                          <a:tab pos="5189220" algn="l"/>
                        </a:tabLst>
                      </a:pPr>
                      <a:r>
                        <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r>
                        <a:rPr sz="1800" u="sng" kern="0" spc="-3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Von</a:t>
                      </a:r>
                      <a:r>
                        <a:rPr sz="1800" u="sng" kern="0" spc="20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r>
                        <a:rPr sz="1800" u="sng" kern="0" spc="-3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hoegen和Waller</a:t>
                      </a:r>
                      <a:r>
                        <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rPr>
                        <a:t>	</a:t>
                      </a:r>
                      <a:endParaRPr sz="1800" u="sng" kern="0" spc="0" dirty="0">
                        <a:solidFill>
                          <a:schemeClr val="tx1">
                            <a:alpha val="100000"/>
                          </a:schemeClr>
                        </a:solidFill>
                        <a:uFill>
                          <a:solidFill>
                            <a:srgbClr val="000000"/>
                          </a:solidFill>
                        </a:u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8100" cap="flat" cmpd="sng" algn="ctr">
                      <a:solidFill>
                        <a:srgbClr val="FFCCC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chemeClr val="accent4">
                        <a:lumMod val="40000"/>
                        <a:lumOff val="60000"/>
                      </a:schemeClr>
                    </a:solidFill>
                  </a:tcPr>
                </a:tc>
              </a:tr>
              <a:tr h="2924810">
                <a:tc>
                  <a:txBody>
                    <a:bodyPr/>
                    <a:lstStyle/>
                    <a:p>
                      <a:pPr algn="l" rtl="0" eaLnBrk="0">
                        <a:lnSpc>
                          <a:spcPct val="14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4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9000"/>
                        </a:lnSpc>
                      </a:pPr>
                      <a:endParaRPr sz="100" dirty="0">
                        <a:solidFill>
                          <a:schemeClr val="tx1"/>
                        </a:solidFill>
                        <a:latin typeface="Arial" panose="020B0604020202020204"/>
                        <a:ea typeface="Arial" panose="020B0604020202020204"/>
                        <a:cs typeface="Arial" panose="020B0604020202020204"/>
                      </a:endParaRPr>
                    </a:p>
                    <a:p>
                      <a:pPr marL="1737360" algn="l" rtl="0" eaLnBrk="0">
                        <a:lnSpc>
                          <a:spcPct val="85000"/>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全球</a:t>
                      </a:r>
                      <a:r>
                        <a:rPr sz="20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九</a:t>
                      </a: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大供应商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286510" algn="l" rtl="0" eaLnBrk="0">
                        <a:lnSpc>
                          <a:spcPts val="2585"/>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(包括武田，无国内厂</a:t>
                      </a:r>
                      <a:r>
                        <a:rPr sz="2000"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2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3000"/>
                        </a:lnSpc>
                      </a:pPr>
                      <a:endParaRPr sz="400" dirty="0">
                        <a:solidFill>
                          <a:schemeClr val="tx1"/>
                        </a:solidFill>
                        <a:latin typeface="Arial" panose="020B0604020202020204"/>
                        <a:ea typeface="Arial" panose="020B0604020202020204"/>
                        <a:cs typeface="Arial" panose="020B0604020202020204"/>
                      </a:endParaRPr>
                    </a:p>
                    <a:p>
                      <a:pPr marL="281940" algn="l" rtl="0" eaLnBrk="0">
                        <a:lnSpc>
                          <a:spcPct val="102000"/>
                        </a:lnSpc>
                      </a:pP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涵盖了</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~100,000,000</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份剂量的白蛋白，总</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共     </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报道</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123</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例严重不良事件（SAE</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相当于</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每</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百万份剂量</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发生</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1.29例SAE</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没有患</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者死亡被</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判断为可能归因于白</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蛋白给药</a:t>
                      </a:r>
                      <a:endPar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5400" cap="flat" cmpd="sng" algn="ctr">
                      <a:solidFill>
                        <a:srgbClr val="D9D9D9"/>
                      </a:solidFill>
                      <a:prstDash val="solid"/>
                      <a:round/>
                      <a:headEnd type="none" w="med" len="med"/>
                      <a:tailEnd type="none" w="med" len="med"/>
                    </a:lnL>
                    <a:lnR w="25400" cap="flat" cmpd="sng" algn="ctr">
                      <a:solidFill>
                        <a:srgbClr val="D9D9D9"/>
                      </a:solidFill>
                      <a:prstDash val="solid"/>
                      <a:round/>
                      <a:headEnd type="none" w="med" len="med"/>
                      <a:tailEnd type="none" w="med" len="med"/>
                    </a:lnR>
                    <a:lnT w="25400" cap="flat" cmpd="sng" algn="ctr">
                      <a:solidFill>
                        <a:srgbClr val="D9D9D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rgbClr val="F2F2F2"/>
                    </a:solidFill>
                  </a:tcPr>
                </a:tc>
              </a:tr>
            </a:tbl>
          </a:graphicData>
        </a:graphic>
      </p:graphicFrame>
      <p:sp>
        <p:nvSpPr>
          <p:cNvPr id="354" name="textbox 354"/>
          <p:cNvSpPr/>
          <p:nvPr/>
        </p:nvSpPr>
        <p:spPr>
          <a:xfrm>
            <a:off x="546936" y="1003128"/>
            <a:ext cx="11442700" cy="1661795"/>
          </a:xfrm>
          <a:prstGeom prst="rect">
            <a:avLst/>
          </a:prstGeom>
          <a:noFill/>
          <a:ln w="0" cap="flat">
            <a:noFill/>
            <a:prstDash val="solid"/>
            <a:miter lim="0"/>
          </a:ln>
        </p:spPr>
        <p:txBody>
          <a:bodyPr vert="horz" wrap="square" lIns="0" tIns="0" rIns="0" bIns="0">
            <a:scene3d>
              <a:camera prst="orthographicFront"/>
              <a:lightRig rig="threePt" dir="t"/>
            </a:scene3d>
          </a:bodyPr>
          <a:lstStyle/>
          <a:p>
            <a:pPr algn="l" rtl="0" eaLnBrk="0">
              <a:lnSpc>
                <a:spcPct val="115000"/>
              </a:lnSpc>
            </a:pPr>
            <a:endParaRPr sz="400" dirty="0">
              <a:solidFill>
                <a:srgbClr val="0070C0"/>
              </a:solidFill>
              <a:latin typeface="Arial" panose="020B0604020202020204"/>
              <a:ea typeface="Arial" panose="020B0604020202020204"/>
              <a:cs typeface="Arial" panose="020B0604020202020204"/>
            </a:endParaRPr>
          </a:p>
          <a:p>
            <a:pPr marL="12700" algn="l" rtl="0" eaLnBrk="0">
              <a:lnSpc>
                <a:spcPct val="87000"/>
              </a:lnSpc>
              <a:spcBef>
                <a:spcPts val="0"/>
              </a:spcBef>
            </a:pPr>
            <a:r>
              <a:rPr sz="2700" b="1" kern="0" spc="9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国际上已有两项大型药物警戒研究已证实进口白蛋白安全性</a:t>
            </a:r>
            <a:r>
              <a:rPr sz="2700" b="1" kern="0" spc="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endParaRPr sz="27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4000"/>
              </a:lnSpc>
            </a:pPr>
            <a:endParaRPr sz="1000" dirty="0">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algn="l" rtl="0" eaLnBrk="0">
              <a:lnSpc>
                <a:spcPct val="105000"/>
              </a:lnSpc>
            </a:pPr>
            <a:endParaRPr sz="1000" dirty="0">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algn="l" rtl="0" eaLnBrk="0">
              <a:lnSpc>
                <a:spcPct val="113000"/>
              </a:lnSpc>
            </a:pPr>
            <a:endParaRPr sz="600" dirty="0">
              <a:solidFill>
                <a:schemeClr val="accent1"/>
              </a:solidFill>
              <a:effectLst>
                <a:outerShdw blurRad="38100" dist="25400" dir="5400000" algn="ctr" rotWithShape="0">
                  <a:srgbClr val="6E747A">
                    <a:alpha val="43000"/>
                  </a:srgbClr>
                </a:outerShdw>
              </a:effectLst>
              <a:latin typeface="Arial" panose="020B0604020202020204"/>
              <a:ea typeface="Arial" panose="020B0604020202020204"/>
              <a:cs typeface="Arial" panose="020B0604020202020204"/>
            </a:endParaRPr>
          </a:p>
          <a:p>
            <a:pPr marL="622935" indent="-162560" algn="l" rtl="0" eaLnBrk="0">
              <a:lnSpc>
                <a:spcPct val="97000"/>
              </a:lnSpc>
              <a:spcBef>
                <a:spcPts val="5"/>
              </a:spcBef>
            </a:pPr>
            <a:r>
              <a:rPr sz="2700" b="1" kern="0" spc="9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国际进口人血白蛋白的不良反应率极低，非致命性和致命性的不良</a:t>
            </a:r>
            <a:r>
              <a:rPr sz="2700" b="1" kern="0" spc="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sz="2700" b="1" kern="0" spc="1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反应均很罕见，证明进口人血白蛋白</a:t>
            </a:r>
            <a:r>
              <a:rPr sz="2700" b="1" kern="0" spc="9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具有很好的耐受性及安全性</a:t>
            </a:r>
            <a:endParaRPr sz="2700" b="1" kern="0" spc="9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58" name="table 358"/>
          <p:cNvGraphicFramePr>
            <a:graphicFrameLocks noGrp="1"/>
          </p:cNvGraphicFramePr>
          <p:nvPr/>
        </p:nvGraphicFramePr>
        <p:xfrm>
          <a:off x="6298869" y="3827843"/>
          <a:ext cx="5314950" cy="2937510"/>
        </p:xfrm>
        <a:graphic>
          <a:graphicData uri="http://schemas.openxmlformats.org/drawingml/2006/table">
            <a:tbl>
              <a:tblPr>
                <a:solidFill>
                  <a:srgbClr val="F2F2F2"/>
                </a:solidFill>
              </a:tblPr>
              <a:tblGrid>
                <a:gridCol w="5314950"/>
              </a:tblGrid>
              <a:tr h="2912110">
                <a:tc>
                  <a:txBody>
                    <a:bodyPr/>
                    <a:lstStyle/>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3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8000"/>
                        </a:lnSpc>
                      </a:pPr>
                      <a:endParaRPr sz="100" dirty="0">
                        <a:solidFill>
                          <a:schemeClr val="tx1"/>
                        </a:solidFill>
                        <a:latin typeface="Arial" panose="020B0604020202020204"/>
                        <a:ea typeface="Arial" panose="020B0604020202020204"/>
                        <a:cs typeface="Arial" panose="020B0604020202020204"/>
                      </a:endParaRPr>
                    </a:p>
                    <a:p>
                      <a:pPr marL="1734820" algn="l" rtl="0" eaLnBrk="0">
                        <a:lnSpc>
                          <a:spcPct val="85000"/>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全球</a:t>
                      </a:r>
                      <a:r>
                        <a:rPr sz="20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十</a:t>
                      </a: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大供应商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283970" algn="l" rtl="0" eaLnBrk="0">
                        <a:lnSpc>
                          <a:spcPts val="2585"/>
                        </a:lnSpc>
                      </a:pPr>
                      <a:r>
                        <a:rPr sz="20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(包括武田，无国内厂</a:t>
                      </a:r>
                      <a:r>
                        <a:rPr sz="2000"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商)</a:t>
                      </a:r>
                      <a:endParaRPr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23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24000"/>
                        </a:lnSpc>
                      </a:pPr>
                      <a:endParaRPr sz="1000" dirty="0">
                        <a:solidFill>
                          <a:schemeClr val="tx1"/>
                        </a:solidFill>
                        <a:latin typeface="Arial" panose="020B0604020202020204"/>
                        <a:ea typeface="Arial" panose="020B0604020202020204"/>
                        <a:cs typeface="Arial" panose="020B0604020202020204"/>
                      </a:endParaRPr>
                    </a:p>
                    <a:p>
                      <a:pPr algn="l" rtl="0" eaLnBrk="0">
                        <a:lnSpc>
                          <a:spcPct val="114000"/>
                        </a:lnSpc>
                      </a:pPr>
                      <a:endParaRPr sz="400" dirty="0">
                        <a:solidFill>
                          <a:schemeClr val="tx1"/>
                        </a:solidFill>
                        <a:latin typeface="Arial" panose="020B0604020202020204"/>
                        <a:ea typeface="Arial" panose="020B0604020202020204"/>
                        <a:cs typeface="Arial" panose="020B0604020202020204"/>
                      </a:endParaRPr>
                    </a:p>
                    <a:p>
                      <a:pPr marL="212725" algn="l" rtl="0" eaLnBrk="0">
                        <a:lnSpc>
                          <a:spcPct val="102000"/>
                        </a:lnSpc>
                      </a:pP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提供了约~</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16,000,000</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份剂量的白蛋白，共报</a:t>
                      </a: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告 </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了</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211</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例严重不良事件（SAE），</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相当于每</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1百万</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份剂量发生5.28例SAE</a:t>
                      </a:r>
                      <a:r>
                        <a:rPr sz="1800"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没有发生与使用</a:t>
                      </a:r>
                      <a:r>
                        <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白蛋白  相关的死亡病例</a:t>
                      </a:r>
                      <a:endParaRPr sz="1800" b="1"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5400" cap="flat" cmpd="sng" algn="ctr">
                      <a:solidFill>
                        <a:srgbClr val="D9D9D9"/>
                      </a:solidFill>
                      <a:prstDash val="solid"/>
                      <a:round/>
                      <a:headEnd type="none" w="med" len="med"/>
                      <a:tailEnd type="none" w="med" len="med"/>
                    </a:lnL>
                    <a:lnR w="25400" cap="flat" cmpd="sng" algn="ctr">
                      <a:solidFill>
                        <a:srgbClr val="D9D9D9"/>
                      </a:solidFill>
                      <a:prstDash val="solid"/>
                      <a:round/>
                      <a:headEnd type="none" w="med" len="med"/>
                      <a:tailEnd type="none" w="med" len="med"/>
                    </a:lnR>
                    <a:lnT w="25400" cap="flat" cmpd="sng" algn="ctr">
                      <a:solidFill>
                        <a:srgbClr val="D9D9D9"/>
                      </a:solidFill>
                      <a:prstDash val="solid"/>
                      <a:round/>
                      <a:headEnd type="none" w="med" len="med"/>
                      <a:tailEnd type="none" w="med" len="med"/>
                    </a:lnT>
                    <a:lnB w="25400" cap="flat" cmpd="sng" algn="ctr">
                      <a:solidFill>
                        <a:srgbClr val="D9D9D9"/>
                      </a:solidFill>
                      <a:prstDash val="solid"/>
                      <a:round/>
                      <a:headEnd type="none" w="med" len="med"/>
                      <a:tailEnd type="none" w="med" len="med"/>
                    </a:lnB>
                    <a:solidFill>
                      <a:srgbClr val="F2F2F2"/>
                    </a:solidFill>
                  </a:tcPr>
                </a:tc>
              </a:tr>
            </a:tbl>
          </a:graphicData>
        </a:graphic>
      </p:graphicFrame>
      <p:sp>
        <p:nvSpPr>
          <p:cNvPr id="360" name="textbox 360"/>
          <p:cNvSpPr/>
          <p:nvPr/>
        </p:nvSpPr>
        <p:spPr>
          <a:xfrm>
            <a:off x="6311569" y="3013730"/>
            <a:ext cx="5289550" cy="709294"/>
          </a:xfrm>
          <a:prstGeom prst="roundRect">
            <a:avLst>
              <a:gd name="adj" fmla="val 20916"/>
            </a:avLst>
          </a:prstGeom>
          <a:solidFill>
            <a:schemeClr val="accent4">
              <a:lumMod val="40000"/>
              <a:lumOff val="60000"/>
            </a:schemeClr>
          </a:solidFill>
          <a:ln w="38100" cap="flat">
            <a:solidFill>
              <a:srgbClr val="FFCCC9"/>
            </a:solidFill>
            <a:prstDash val="solid"/>
            <a:miter lim="0"/>
          </a:ln>
        </p:spPr>
        <p:txBody>
          <a:bodyPr vert="horz" wrap="square" lIns="0" tIns="0" rIns="0" bIns="0"/>
          <a:lstStyle/>
          <a:p>
            <a:pPr algn="l" rtl="0" eaLnBrk="0">
              <a:lnSpc>
                <a:spcPct val="183000"/>
              </a:lnSpc>
            </a:pPr>
            <a:endParaRPr sz="100" dirty="0">
              <a:solidFill>
                <a:srgbClr val="0070C0"/>
              </a:solidFill>
              <a:latin typeface="Arial" panose="020B0604020202020204"/>
              <a:ea typeface="Arial" panose="020B0604020202020204"/>
              <a:cs typeface="Arial" panose="020B0604020202020204"/>
            </a:endParaRPr>
          </a:p>
          <a:p>
            <a:pPr marL="1443990" algn="l" rtl="0" eaLnBrk="0">
              <a:lnSpc>
                <a:spcPct val="86000"/>
              </a:lnSpc>
            </a:pP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国际大型</a:t>
            </a:r>
            <a:r>
              <a:rPr sz="2400" b="1" kern="0" spc="-20" dirty="0">
                <a:solidFill>
                  <a:schemeClr val="tx1">
                    <a:alpha val="100000"/>
                  </a:schemeClr>
                </a:solidFill>
                <a:latin typeface="Arial" panose="020B0604020202020204"/>
                <a:ea typeface="Arial" panose="020B0604020202020204"/>
                <a:cs typeface="Arial" panose="020B0604020202020204"/>
              </a:rPr>
              <a:t>PV</a:t>
            </a:r>
            <a:r>
              <a:rPr sz="2400" b="1" kern="0" spc="-2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研究</a:t>
            </a:r>
            <a:r>
              <a:rPr sz="2400" b="1" kern="0" spc="-20" baseline="28000" dirty="0">
                <a:solidFill>
                  <a:schemeClr val="tx1">
                    <a:alpha val="100000"/>
                  </a:schemeClr>
                </a:solidFill>
                <a:latin typeface="Arial" panose="020B0604020202020204"/>
                <a:ea typeface="Arial" panose="020B0604020202020204"/>
                <a:cs typeface="Arial" panose="020B0604020202020204"/>
              </a:rPr>
              <a:t>2</a:t>
            </a:r>
            <a:endParaRPr sz="2400" baseline="28000" dirty="0">
              <a:solidFill>
                <a:schemeClr val="tx1"/>
              </a:solidFill>
              <a:latin typeface="Arial" panose="020B0604020202020204"/>
              <a:ea typeface="Arial" panose="020B0604020202020204"/>
              <a:cs typeface="Arial" panose="020B0604020202020204"/>
            </a:endParaRPr>
          </a:p>
          <a:p>
            <a:pPr marL="2190750" algn="l" rtl="0" eaLnBrk="0">
              <a:lnSpc>
                <a:spcPct val="80000"/>
              </a:lnSpc>
              <a:spcBef>
                <a:spcPts val="425"/>
              </a:spcBef>
            </a:pPr>
            <a:r>
              <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Vincent</a:t>
            </a:r>
            <a:endParaRPr sz="1800" kern="0" spc="-10" dirty="0">
              <a:solidFill>
                <a:schemeClr val="tx1">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230505" y="319405"/>
            <a:ext cx="4064000" cy="460375"/>
          </a:xfrm>
          <a:prstGeom prst="rect">
            <a:avLst/>
          </a:prstGeom>
          <a:noFill/>
        </p:spPr>
        <p:txBody>
          <a:bodyPr wrap="square" rtlCol="0">
            <a:spAutoFit/>
          </a:bodyPr>
          <a:p>
            <a:r>
              <a:rPr lang="zh-CN" altLang="en-US" sz="2400" b="1">
                <a:solidFill>
                  <a:srgbClr val="FF0000"/>
                </a:solidFill>
              </a:rPr>
              <a:t>白蛋白的安全性</a:t>
            </a:r>
            <a:endParaRPr lang="zh-CN" altLang="en-US" sz="2400" b="1">
              <a:solidFill>
                <a:srgbClr val="FF0000"/>
              </a:solidFill>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 name="textbox 56"/>
          <p:cNvSpPr/>
          <p:nvPr/>
        </p:nvSpPr>
        <p:spPr>
          <a:xfrm>
            <a:off x="537260" y="3988772"/>
            <a:ext cx="10890884" cy="190246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6000"/>
              </a:lnSpc>
            </a:pPr>
            <a:r>
              <a:rPr sz="2700" b="1" kern="0" spc="-40" dirty="0">
                <a:solidFill>
                  <a:schemeClr val="accent4">
                    <a:lumMod val="75000"/>
                    <a:alpha val="100000"/>
                  </a:schemeClr>
                </a:solidFill>
                <a:latin typeface="MS PGothic" panose="020B0600070205080204" charset="-128"/>
                <a:ea typeface="MS PGothic" panose="020B0600070205080204" charset="-128"/>
                <a:cs typeface="MS PGothic" panose="020B0600070205080204" charset="-128"/>
              </a:rPr>
              <a:t>禁忌症差异：</a:t>
            </a:r>
            <a:endParaRPr sz="2700" dirty="0">
              <a:solidFill>
                <a:schemeClr val="accent4">
                  <a:lumMod val="75000"/>
                </a:schemeClr>
              </a:solidFill>
              <a:latin typeface="MS PGothic" panose="020B0600070205080204" charset="-128"/>
              <a:ea typeface="MS PGothic" panose="020B0600070205080204" charset="-128"/>
              <a:cs typeface="MS PGothic" panose="020B0600070205080204" charset="-128"/>
            </a:endParaRPr>
          </a:p>
          <a:p>
            <a:pPr algn="l" rtl="0" eaLnBrk="0">
              <a:lnSpc>
                <a:spcPct val="127000"/>
              </a:lnSpc>
            </a:pPr>
            <a:endParaRPr sz="1000" dirty="0">
              <a:solidFill>
                <a:schemeClr val="accent4">
                  <a:lumMod val="75000"/>
                </a:schemeClr>
              </a:solidFill>
              <a:latin typeface="Arial" panose="020B0604020202020204"/>
              <a:ea typeface="Arial" panose="020B0604020202020204"/>
              <a:cs typeface="Arial" panose="020B0604020202020204"/>
            </a:endParaRPr>
          </a:p>
          <a:p>
            <a:pPr algn="l" rtl="0" eaLnBrk="0">
              <a:lnSpc>
                <a:spcPct val="128000"/>
              </a:lnSpc>
            </a:pPr>
            <a:endParaRPr sz="1000" dirty="0">
              <a:solidFill>
                <a:schemeClr val="accent4">
                  <a:lumMod val="75000"/>
                </a:schemeClr>
              </a:solidFill>
              <a:latin typeface="Arial" panose="020B0604020202020204"/>
              <a:ea typeface="Arial" panose="020B0604020202020204"/>
              <a:cs typeface="Arial" panose="020B0604020202020204"/>
            </a:endParaRPr>
          </a:p>
          <a:p>
            <a:pPr algn="l" rtl="0" eaLnBrk="0">
              <a:lnSpc>
                <a:spcPct val="100000"/>
              </a:lnSpc>
            </a:pPr>
            <a:endParaRPr sz="600" dirty="0">
              <a:solidFill>
                <a:schemeClr val="accent4">
                  <a:lumMod val="75000"/>
                </a:schemeClr>
              </a:solidFill>
              <a:latin typeface="Arial" panose="020B0604020202020204"/>
              <a:ea typeface="Arial" panose="020B0604020202020204"/>
              <a:cs typeface="Arial" panose="020B0604020202020204"/>
            </a:endParaRPr>
          </a:p>
          <a:p>
            <a:pPr marL="198755" indent="-4445" algn="l" rtl="0" eaLnBrk="0">
              <a:lnSpc>
                <a:spcPct val="95000"/>
              </a:lnSpc>
              <a:spcBef>
                <a:spcPts val="5"/>
              </a:spcBef>
            </a:pPr>
            <a:r>
              <a:rPr sz="2400"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各药品生产企业HA说明书中均将对HA过敏者作为禁忌</a:t>
            </a:r>
            <a:r>
              <a:rPr lang="zh-CN" sz="2400"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症</a:t>
            </a:r>
            <a:r>
              <a:rPr sz="2400"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，不同的是，</a:t>
            </a:r>
            <a:r>
              <a:rPr sz="2400" b="1"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部</a:t>
            </a:r>
            <a:r>
              <a:rPr sz="2400" b="1" kern="0" spc="-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分说明</a:t>
            </a:r>
            <a:r>
              <a:rPr sz="2400" b="1"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书的禁忌</a:t>
            </a:r>
            <a:r>
              <a:rPr lang="zh-CN" sz="2400" b="1"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症</a:t>
            </a:r>
            <a:r>
              <a:rPr sz="2400" b="1"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仅将严重过敏者纳入</a:t>
            </a:r>
            <a:r>
              <a:rPr sz="2400"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。此外，</a:t>
            </a:r>
            <a:r>
              <a:rPr sz="2400" b="1" kern="0" spc="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不同HA说明书的禁</a:t>
            </a:r>
            <a:r>
              <a:rPr sz="2400" b="1" kern="0" spc="-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忌</a:t>
            </a:r>
            <a:r>
              <a:rPr lang="zh-CN" sz="2400" b="1" kern="0" spc="-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症</a:t>
            </a:r>
            <a:r>
              <a:rPr sz="2400" b="1" kern="0" spc="-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在是否包括高血压、急性心脏病、心力衰竭、严重贫血、肾</a:t>
            </a:r>
            <a:r>
              <a:rPr sz="2400" b="1" kern="0" spc="-2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功能不全者</a:t>
            </a:r>
            <a:r>
              <a:rPr sz="2400" kern="0" spc="-2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等方面存在差异。</a:t>
            </a:r>
            <a:endParaRPr sz="2400" kern="0" spc="-2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8" name="picture 58"/>
          <p:cNvPicPr>
            <a:picLocks noChangeAspect="1"/>
          </p:cNvPicPr>
          <p:nvPr/>
        </p:nvPicPr>
        <p:blipFill>
          <a:blip r:embed="rId1"/>
          <a:stretch>
            <a:fillRect/>
          </a:stretch>
        </p:blipFill>
        <p:spPr>
          <a:xfrm rot="21600000">
            <a:off x="4197532" y="2000561"/>
            <a:ext cx="7507873" cy="1448049"/>
          </a:xfrm>
          <a:prstGeom prst="rect">
            <a:avLst/>
          </a:prstGeom>
        </p:spPr>
      </p:pic>
      <p:sp>
        <p:nvSpPr>
          <p:cNvPr id="60" name="textbox 60"/>
          <p:cNvSpPr/>
          <p:nvPr/>
        </p:nvSpPr>
        <p:spPr>
          <a:xfrm>
            <a:off x="532816" y="838415"/>
            <a:ext cx="9410065" cy="4946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69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2024年白蛋白专家共识指出不同品牌</a:t>
            </a:r>
            <a:r>
              <a:rPr sz="2700" b="1" kern="0" spc="8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白蛋白存在禁忌症差异</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2" name="picture 62"/>
          <p:cNvPicPr>
            <a:picLocks noChangeAspect="1"/>
          </p:cNvPicPr>
          <p:nvPr/>
        </p:nvPicPr>
        <p:blipFill>
          <a:blip r:embed="rId2"/>
          <a:stretch>
            <a:fillRect/>
          </a:stretch>
        </p:blipFill>
        <p:spPr>
          <a:xfrm rot="21600000">
            <a:off x="251370" y="2060340"/>
            <a:ext cx="1272629" cy="1272630"/>
          </a:xfrm>
          <a:prstGeom prst="rect">
            <a:avLst/>
          </a:prstGeom>
        </p:spPr>
      </p:pic>
      <p:pic>
        <p:nvPicPr>
          <p:cNvPr id="64" name="picture 64"/>
          <p:cNvPicPr>
            <a:picLocks noChangeAspect="1"/>
          </p:cNvPicPr>
          <p:nvPr/>
        </p:nvPicPr>
        <p:blipFill>
          <a:blip r:embed="rId3"/>
          <a:stretch>
            <a:fillRect/>
          </a:stretch>
        </p:blipFill>
        <p:spPr>
          <a:xfrm rot="21600000">
            <a:off x="3028124" y="2079993"/>
            <a:ext cx="1007921" cy="1300479"/>
          </a:xfrm>
          <a:prstGeom prst="rect">
            <a:avLst/>
          </a:prstGeom>
        </p:spPr>
      </p:pic>
      <p:pic>
        <p:nvPicPr>
          <p:cNvPr id="68" name="picture 68"/>
          <p:cNvPicPr>
            <a:picLocks noChangeAspect="1"/>
          </p:cNvPicPr>
          <p:nvPr/>
        </p:nvPicPr>
        <p:blipFill>
          <a:blip r:embed="rId4"/>
          <a:stretch>
            <a:fillRect/>
          </a:stretch>
        </p:blipFill>
        <p:spPr>
          <a:xfrm rot="21600000">
            <a:off x="1681001" y="2137130"/>
            <a:ext cx="1106623" cy="1089222"/>
          </a:xfrm>
          <a:prstGeom prst="rect">
            <a:avLst/>
          </a:prstGeom>
        </p:spPr>
      </p:pic>
      <p:pic>
        <p:nvPicPr>
          <p:cNvPr id="10" name="图片 9" descr="图片1"/>
          <p:cNvPicPr>
            <a:picLocks noChangeAspect="1"/>
          </p:cNvPicPr>
          <p:nvPr/>
        </p:nvPicPr>
        <p:blipFill>
          <a:blip r:embed="rId5">
            <a:duotone>
              <a:prstClr val="black"/>
              <a:schemeClr val="accent4">
                <a:tint val="45000"/>
                <a:satMod val="400000"/>
              </a:schemeClr>
            </a:duotone>
          </a:blip>
          <a:stretch>
            <a:fillRect/>
          </a:stretch>
        </p:blipFill>
        <p:spPr>
          <a:xfrm>
            <a:off x="10497296" y="266908"/>
            <a:ext cx="1398441" cy="36043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84" name="table 84"/>
          <p:cNvGraphicFramePr>
            <a:graphicFrameLocks noGrp="1"/>
          </p:cNvGraphicFramePr>
          <p:nvPr>
            <p:custDataLst>
              <p:tags r:id="rId1"/>
            </p:custDataLst>
          </p:nvPr>
        </p:nvGraphicFramePr>
        <p:xfrm>
          <a:off x="102235" y="958850"/>
          <a:ext cx="9605645" cy="5784850"/>
        </p:xfrm>
        <a:graphic>
          <a:graphicData uri="http://schemas.openxmlformats.org/drawingml/2006/table">
            <a:tbl>
              <a:tblPr/>
              <a:tblGrid>
                <a:gridCol w="1121410"/>
                <a:gridCol w="1416050"/>
                <a:gridCol w="114300"/>
                <a:gridCol w="1418590"/>
                <a:gridCol w="1418590"/>
                <a:gridCol w="1372235"/>
                <a:gridCol w="1464310"/>
                <a:gridCol w="1280160"/>
              </a:tblGrid>
              <a:tr h="902335">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marL="253365" algn="l" rtl="0" eaLnBrk="0">
                        <a:lnSpc>
                          <a:spcPct val="88000"/>
                        </a:lnSpc>
                        <a:spcBef>
                          <a:spcPts val="5"/>
                        </a:spcBef>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禁忌症</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07000"/>
                        </a:lnSpc>
                      </a:pPr>
                      <a:endParaRPr sz="900" dirty="0">
                        <a:latin typeface="Arial" panose="020B0604020202020204"/>
                        <a:ea typeface="Arial" panose="020B0604020202020204"/>
                        <a:cs typeface="Arial" panose="020B0604020202020204"/>
                      </a:endParaRPr>
                    </a:p>
                    <a:p>
                      <a:pPr marL="151765" algn="l" rtl="0" eaLnBrk="0">
                        <a:lnSpc>
                          <a:spcPct val="88000"/>
                        </a:lnSpc>
                        <a:spcBef>
                          <a:spcPts val="5"/>
                        </a:spcBef>
                      </a:pPr>
                      <a:r>
                        <a:rPr sz="1500" b="1"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对白蛋白或产</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marL="160655" algn="l" rtl="0" eaLnBrk="0">
                        <a:lnSpc>
                          <a:spcPct val="88000"/>
                        </a:lnSpc>
                        <a:spcBef>
                          <a:spcPts val="340"/>
                        </a:spcBef>
                      </a:pP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品中任意成分</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marL="454660" algn="l" rtl="0" eaLnBrk="0">
                        <a:lnSpc>
                          <a:spcPct val="88000"/>
                        </a:lnSpc>
                        <a:spcBef>
                          <a:spcPts val="335"/>
                        </a:spcBef>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过敏者</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a:noFill/>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marL="400685" algn="l" rtl="0" eaLnBrk="0">
                        <a:lnSpc>
                          <a:spcPct val="88000"/>
                        </a:lnSpc>
                        <a:spcBef>
                          <a:spcPts val="5"/>
                        </a:spcBef>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高血压</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96850" algn="l" rtl="0" eaLnBrk="0">
                        <a:lnSpc>
                          <a:spcPct val="88000"/>
                        </a:lnSpc>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急性心脏病</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07000"/>
                        </a:lnSpc>
                      </a:pPr>
                      <a:endParaRPr sz="9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97790" algn="l" rtl="0" eaLnBrk="0">
                        <a:lnSpc>
                          <a:spcPct val="88000"/>
                        </a:lnSpc>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正常血容量及</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marL="97790" algn="l" rtl="0" eaLnBrk="0">
                        <a:lnSpc>
                          <a:spcPct val="88000"/>
                        </a:lnSpc>
                        <a:spcBef>
                          <a:spcPts val="325"/>
                        </a:spcBef>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高血容量的心</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marL="397510" algn="l" rtl="0" eaLnBrk="0">
                        <a:lnSpc>
                          <a:spcPct val="88000"/>
                        </a:lnSpc>
                        <a:spcBef>
                          <a:spcPts val="345"/>
                        </a:spcBef>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力衰竭</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8000"/>
                        </a:lnSpc>
                      </a:pPr>
                      <a:endParaRPr sz="1000" dirty="0">
                        <a:latin typeface="Arial" panose="020B0604020202020204"/>
                        <a:ea typeface="Arial" panose="020B0604020202020204"/>
                        <a:cs typeface="Arial" panose="020B0604020202020204"/>
                      </a:endParaRPr>
                    </a:p>
                    <a:p>
                      <a:pPr marL="299085" algn="l" rtl="0" eaLnBrk="0">
                        <a:lnSpc>
                          <a:spcPct val="88000"/>
                        </a:lnSpc>
                      </a:pP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严重贫血</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8000"/>
                        </a:lnSpc>
                      </a:pPr>
                      <a:endParaRPr sz="1000" dirty="0">
                        <a:latin typeface="Arial" panose="020B0604020202020204"/>
                        <a:ea typeface="Arial" panose="020B0604020202020204"/>
                        <a:cs typeface="Arial" panose="020B0604020202020204"/>
                      </a:endParaRPr>
                    </a:p>
                    <a:p>
                      <a:pPr algn="l" rtl="0" eaLnBrk="0">
                        <a:lnSpc>
                          <a:spcPct val="129000"/>
                        </a:lnSpc>
                      </a:pPr>
                      <a:endParaRPr sz="1000" dirty="0">
                        <a:latin typeface="Arial" panose="020B0604020202020204"/>
                        <a:ea typeface="Arial" panose="020B0604020202020204"/>
                        <a:cs typeface="Arial" panose="020B0604020202020204"/>
                      </a:endParaRPr>
                    </a:p>
                    <a:p>
                      <a:pPr marL="137160" algn="l" rtl="0" eaLnBrk="0">
                        <a:lnSpc>
                          <a:spcPct val="88000"/>
                        </a:lnSpc>
                        <a:spcBef>
                          <a:spcPts val="0"/>
                        </a:spcBef>
                      </a:pP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肾功能不全</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65759">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245745" algn="l" rtl="0" eaLnBrk="0">
                        <a:lnSpc>
                          <a:spcPct val="81000"/>
                        </a:lnSpc>
                        <a:spcBef>
                          <a:spcPts val="5"/>
                        </a:spcBef>
                      </a:pPr>
                      <a:r>
                        <a:rPr sz="14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Takeda</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gridSpan="2">
                  <a:txBody>
                    <a:bodyPr/>
                    <a:lstStyle/>
                    <a:p>
                      <a:pPr algn="l" rtl="0" eaLnBrk="0">
                        <a:lnSpc>
                          <a:spcPct val="111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99770" algn="l" rtl="0" eaLnBrk="0">
                        <a:lnSpc>
                          <a:spcPts val="1230"/>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9880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65759">
                <a:tc>
                  <a:txBody>
                    <a:bodyPr/>
                    <a:lstStyle/>
                    <a:p>
                      <a:pPr algn="l" rtl="0" eaLnBrk="0">
                        <a:lnSpc>
                          <a:spcPct val="104000"/>
                        </a:lnSpc>
                      </a:pPr>
                      <a:endParaRPr sz="600" dirty="0">
                        <a:latin typeface="Arial" panose="020B0604020202020204"/>
                        <a:ea typeface="Arial" panose="020B0604020202020204"/>
                        <a:cs typeface="Arial" panose="020B0604020202020204"/>
                      </a:endParaRPr>
                    </a:p>
                    <a:p>
                      <a:pPr marL="382270" algn="l" rtl="0" eaLnBrk="0">
                        <a:lnSpc>
                          <a:spcPct val="87000"/>
                        </a:lnSpc>
                        <a:spcBef>
                          <a:spcPts val="5"/>
                        </a:spcBef>
                      </a:pPr>
                      <a:r>
                        <a:rPr sz="14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奥达</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gridSpan="2">
                  <a:txBody>
                    <a:bodyPr/>
                    <a:lstStyle/>
                    <a:p>
                      <a:pPr algn="l" rtl="0" eaLnBrk="0">
                        <a:lnSpc>
                          <a:spcPct val="111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99770" algn="l" rtl="0" eaLnBrk="0">
                        <a:lnSpc>
                          <a:spcPts val="1230"/>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ctr"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a:txBody>
                    <a:bodyPr/>
                    <a:lstStyle/>
                    <a:p>
                      <a:pPr algn="ctr"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9880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65759">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400685" algn="l" rtl="0" eaLnBrk="0">
                        <a:lnSpc>
                          <a:spcPct val="79000"/>
                        </a:lnSpc>
                        <a:spcBef>
                          <a:spcPts val="0"/>
                        </a:spcBef>
                      </a:pPr>
                      <a:r>
                        <a:rPr sz="14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CSL</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gridSpan="2">
                  <a:txBody>
                    <a:bodyPr/>
                    <a:lstStyle/>
                    <a:p>
                      <a:pPr algn="l" rtl="0" eaLnBrk="0">
                        <a:lnSpc>
                          <a:spcPct val="111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99770" algn="l" rtl="0" eaLnBrk="0">
                        <a:lnSpc>
                          <a:spcPts val="1230"/>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9880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65759">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64795" algn="l" rtl="0" eaLnBrk="0">
                        <a:lnSpc>
                          <a:spcPct val="82000"/>
                        </a:lnSpc>
                        <a:spcBef>
                          <a:spcPts val="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Grifols</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gridSpan="2">
                  <a:txBody>
                    <a:bodyPr/>
                    <a:lstStyle/>
                    <a:p>
                      <a:pPr algn="l" rtl="0" eaLnBrk="0">
                        <a:lnSpc>
                          <a:spcPct val="111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699770" algn="l" rtl="0" eaLnBrk="0">
                        <a:lnSpc>
                          <a:spcPts val="1230"/>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6865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a:txBody>
                    <a:bodyPr/>
                    <a:lstStyle/>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98805" algn="l" rtl="0" eaLnBrk="0">
                        <a:lnSpc>
                          <a:spcPts val="705"/>
                        </a:lnSpc>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8000"/>
                        </a:lnSpc>
                      </a:pPr>
                      <a:endParaRPr sz="400" dirty="0">
                        <a:latin typeface="Arial" panose="020B0604020202020204"/>
                        <a:ea typeface="Arial" panose="020B0604020202020204"/>
                        <a:cs typeface="Arial" panose="020B0604020202020204"/>
                      </a:endParaRPr>
                    </a:p>
                    <a:p>
                      <a:pPr marL="202565" algn="l" rtl="0" eaLnBrk="0">
                        <a:lnSpc>
                          <a:spcPct val="86000"/>
                        </a:lnSpc>
                        <a:spcBef>
                          <a:spcPts val="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成都蓉生</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gridSpan="2">
                  <a:txBody>
                    <a:bodyPr/>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30810" algn="l" rtl="0" eaLnBrk="0">
                        <a:lnSpc>
                          <a:spcPct val="87000"/>
                        </a:lnSpc>
                      </a:pP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严重过敏者</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78000"/>
                        </a:lnSpc>
                      </a:pPr>
                      <a:endParaRPr sz="7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rgbClr val="FFCCC9"/>
                    </a:solidFill>
                  </a:tcPr>
                </a:tc>
                <a:tc rowSpan="11">
                  <a:txBody>
                    <a:bodyPr/>
                    <a:lstStyle/>
                    <a:p>
                      <a:pPr algn="l" rtl="0" eaLnBrk="0">
                        <a:lnSpc>
                          <a:spcPct val="103000"/>
                        </a:lnSpc>
                      </a:pPr>
                      <a:endParaRPr sz="7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r" rtl="0" eaLnBrk="0">
                        <a:lnSpc>
                          <a:spcPct val="87000"/>
                        </a:lnSpc>
                        <a:spcBef>
                          <a:spcPts val="5"/>
                        </a:spcBef>
                      </a:pPr>
                      <a:endParaRPr sz="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algn="r" rtl="0" eaLnBrk="0">
                        <a:lnSpc>
                          <a:spcPct val="87000"/>
                        </a:lnSpc>
                      </a:pPr>
                      <a:endParaRPr sz="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50165" algn="l" rtl="0" eaLnBrk="0">
                        <a:lnSpc>
                          <a:spcPct val="87000"/>
                        </a:lnSpc>
                      </a:pPr>
                      <a:endParaRPr sz="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rowSpan="11">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algn="r" rtl="0" eaLnBrk="0">
                        <a:lnSpc>
                          <a:spcPts val="1035"/>
                        </a:lnSpc>
                      </a:pPr>
                      <a:endParaRPr sz="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r>
              <a:tr h="304800">
                <a:tc>
                  <a:txBody>
                    <a:bodyPr/>
                    <a:lstStyle/>
                    <a:p>
                      <a:pPr algn="l" rtl="0" eaLnBrk="0">
                        <a:lnSpc>
                          <a:spcPct val="107000"/>
                        </a:lnSpc>
                      </a:pPr>
                      <a:endParaRPr sz="400" dirty="0">
                        <a:latin typeface="Arial" panose="020B0604020202020204"/>
                        <a:ea typeface="Arial" panose="020B0604020202020204"/>
                        <a:cs typeface="Arial" panose="020B0604020202020204"/>
                      </a:endParaRPr>
                    </a:p>
                    <a:p>
                      <a:pPr marL="201295" algn="l" rtl="0" eaLnBrk="0">
                        <a:lnSpc>
                          <a:spcPct val="87000"/>
                        </a:lnSpc>
                        <a:spcBef>
                          <a:spcPts val="0"/>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浙江海康</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6000"/>
                        </a:lnSpc>
                      </a:pPr>
                      <a:endParaRPr sz="400" dirty="0">
                        <a:latin typeface="Arial" panose="020B0604020202020204"/>
                        <a:ea typeface="Arial" panose="020B0604020202020204"/>
                        <a:cs typeface="Arial" panose="020B0604020202020204"/>
                      </a:endParaRPr>
                    </a:p>
                    <a:p>
                      <a:pPr marL="202565" algn="l" rtl="0" eaLnBrk="0">
                        <a:lnSpc>
                          <a:spcPct val="87000"/>
                        </a:lnSpc>
                        <a:spcBef>
                          <a:spcPts val="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泰邦生物</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6000"/>
                        </a:lnSpc>
                      </a:pPr>
                      <a:endParaRPr sz="400" dirty="0">
                        <a:latin typeface="Arial" panose="020B0604020202020204"/>
                        <a:ea typeface="Arial" panose="020B0604020202020204"/>
                        <a:cs typeface="Arial" panose="020B0604020202020204"/>
                      </a:endParaRPr>
                    </a:p>
                    <a:p>
                      <a:pPr marL="202565" algn="l" rtl="0" eaLnBrk="0">
                        <a:lnSpc>
                          <a:spcPct val="87000"/>
                        </a:lnSpc>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深圳卫光</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7000"/>
                        </a:lnSpc>
                      </a:pPr>
                      <a:endParaRPr sz="400" dirty="0">
                        <a:latin typeface="Arial" panose="020B0604020202020204"/>
                        <a:ea typeface="Arial" panose="020B0604020202020204"/>
                        <a:cs typeface="Arial" panose="020B0604020202020204"/>
                      </a:endParaRPr>
                    </a:p>
                    <a:p>
                      <a:pPr marL="205105" algn="l" rtl="0" eaLnBrk="0">
                        <a:lnSpc>
                          <a:spcPct val="86000"/>
                        </a:lnSpc>
                        <a:spcBef>
                          <a:spcPts val="0"/>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上海莱士</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7000"/>
                        </a:lnSpc>
                      </a:pPr>
                      <a:endParaRPr sz="400" dirty="0">
                        <a:latin typeface="Arial" panose="020B0604020202020204"/>
                        <a:ea typeface="Arial" panose="020B0604020202020204"/>
                        <a:cs typeface="Arial" panose="020B0604020202020204"/>
                      </a:endParaRPr>
                    </a:p>
                    <a:p>
                      <a:pPr marL="204470" algn="l" rtl="0" eaLnBrk="0">
                        <a:lnSpc>
                          <a:spcPct val="86000"/>
                        </a:lnSpc>
                        <a:spcBef>
                          <a:spcPts val="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南岳生物</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5000"/>
                        </a:lnSpc>
                      </a:pPr>
                      <a:endParaRPr sz="400" dirty="0">
                        <a:latin typeface="Arial" panose="020B0604020202020204"/>
                        <a:ea typeface="Arial" panose="020B0604020202020204"/>
                        <a:cs typeface="Arial" panose="020B0604020202020204"/>
                      </a:endParaRPr>
                    </a:p>
                    <a:p>
                      <a:pPr marL="203835" algn="l" rtl="0" eaLnBrk="0">
                        <a:lnSpc>
                          <a:spcPct val="87000"/>
                        </a:lnSpc>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兰州兰生</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67029">
                <a:tc>
                  <a:txBody>
                    <a:bodyPr/>
                    <a:lstStyle/>
                    <a:p>
                      <a:pPr algn="l" rtl="0" eaLnBrk="0">
                        <a:lnSpc>
                          <a:spcPct val="104000"/>
                        </a:lnSpc>
                      </a:pPr>
                      <a:endParaRPr sz="600" dirty="0">
                        <a:latin typeface="Arial" panose="020B0604020202020204"/>
                        <a:ea typeface="Arial" panose="020B0604020202020204"/>
                        <a:cs typeface="Arial" panose="020B0604020202020204"/>
                      </a:endParaRPr>
                    </a:p>
                    <a:p>
                      <a:pPr marL="210185" algn="l" rtl="0" eaLnBrk="0">
                        <a:lnSpc>
                          <a:spcPct val="87000"/>
                        </a:lnSpc>
                        <a:spcBef>
                          <a:spcPts val="5"/>
                        </a:spcBef>
                      </a:pPr>
                      <a:r>
                        <a:rPr sz="14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国药贵州</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6000"/>
                        </a:lnSpc>
                      </a:pPr>
                      <a:endParaRPr sz="400" dirty="0">
                        <a:latin typeface="Arial" panose="020B0604020202020204"/>
                        <a:ea typeface="Arial" panose="020B0604020202020204"/>
                        <a:cs typeface="Arial" panose="020B0604020202020204"/>
                      </a:endParaRPr>
                    </a:p>
                    <a:p>
                      <a:pPr marL="202565" algn="l" rtl="0" eaLnBrk="0">
                        <a:lnSpc>
                          <a:spcPct val="87000"/>
                        </a:lnSpc>
                        <a:spcBef>
                          <a:spcPts val="0"/>
                        </a:spcBef>
                      </a:pPr>
                      <a:r>
                        <a:rPr lang="zh-CN"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远大蜀阳</a:t>
                      </a:r>
                      <a:endParaRPr lang="zh-CN"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4800">
                <a:tc>
                  <a:txBody>
                    <a:bodyPr/>
                    <a:lstStyle/>
                    <a:p>
                      <a:pPr algn="l" rtl="0" eaLnBrk="0">
                        <a:lnSpc>
                          <a:spcPct val="106000"/>
                        </a:lnSpc>
                      </a:pPr>
                      <a:endParaRPr sz="400" dirty="0">
                        <a:latin typeface="Arial" panose="020B0604020202020204"/>
                        <a:ea typeface="Arial" panose="020B0604020202020204"/>
                        <a:cs typeface="Arial" panose="020B0604020202020204"/>
                      </a:endParaRPr>
                    </a:p>
                    <a:p>
                      <a:pPr marL="202565" algn="l" rtl="0" eaLnBrk="0">
                        <a:lnSpc>
                          <a:spcPct val="87000"/>
                        </a:lnSpc>
                        <a:spcBef>
                          <a:spcPts val="0"/>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广东双林</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r h="309245">
                <a:tc>
                  <a:txBody>
                    <a:bodyPr/>
                    <a:lstStyle/>
                    <a:p>
                      <a:pPr algn="l" rtl="0" eaLnBrk="0">
                        <a:lnSpc>
                          <a:spcPct val="103000"/>
                        </a:lnSpc>
                      </a:pPr>
                      <a:endParaRPr sz="400" dirty="0">
                        <a:latin typeface="Arial" panose="020B0604020202020204"/>
                        <a:ea typeface="Arial" panose="020B0604020202020204"/>
                        <a:cs typeface="Arial" panose="020B0604020202020204"/>
                      </a:endParaRPr>
                    </a:p>
                    <a:p>
                      <a:pPr marL="381635" algn="l" rtl="0" eaLnBrk="0">
                        <a:lnSpc>
                          <a:spcPct val="87000"/>
                        </a:lnSpc>
                        <a:spcBef>
                          <a:spcPts val="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博雅</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solidFill>
                      <a:schemeClr val="accent4">
                        <a:lumMod val="60000"/>
                        <a:lumOff val="40000"/>
                      </a:schemeClr>
                    </a:solidFill>
                  </a:tcPr>
                </a:tc>
                <a:tc vMerge="1" gridSpan="2">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h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c vMerge="1">
                  <a:tcPr marL="0" marR="0" marT="0" marB="0" vert="horz">
                    <a:lnL w="9525" cap="flat" cmpd="sng" algn="ctr">
                      <a:solidFill>
                        <a:srgbClr val="7F7F7F"/>
                      </a:solidFill>
                      <a:prstDash val="dash"/>
                      <a:round/>
                      <a:headEnd type="none" w="med" len="med"/>
                      <a:tailEnd type="none" w="med" len="med"/>
                    </a:lnL>
                    <a:lnR w="9525" cap="flat" cmpd="sng" algn="ctr">
                      <a:solidFill>
                        <a:srgbClr val="7F7F7F"/>
                      </a:solidFill>
                      <a:prstDash val="dash"/>
                      <a:round/>
                      <a:headEnd type="none" w="med" len="med"/>
                      <a:tailEnd type="none" w="med" len="med"/>
                    </a:lnR>
                    <a:lnT w="9525" cap="flat" cmpd="sng" algn="ctr">
                      <a:solidFill>
                        <a:srgbClr val="7F7F7F"/>
                      </a:solidFill>
                      <a:prstDash val="dash"/>
                      <a:round/>
                      <a:headEnd type="none" w="med" len="med"/>
                      <a:tailEnd type="none" w="med" len="med"/>
                    </a:lnT>
                    <a:lnB w="9525" cap="flat" cmpd="sng" algn="ctr">
                      <a:solidFill>
                        <a:srgbClr val="7F7F7F"/>
                      </a:solidFill>
                      <a:prstDash val="dash"/>
                      <a:round/>
                      <a:headEnd type="none" w="med" len="med"/>
                      <a:tailEnd type="none" w="med" len="med"/>
                    </a:lnB>
                  </a:tcPr>
                </a:tc>
              </a:tr>
            </a:tbl>
          </a:graphicData>
        </a:graphic>
      </p:graphicFrame>
      <p:sp>
        <p:nvSpPr>
          <p:cNvPr id="88" name="textbox 88"/>
          <p:cNvSpPr/>
          <p:nvPr/>
        </p:nvSpPr>
        <p:spPr>
          <a:xfrm>
            <a:off x="9605381" y="1178696"/>
            <a:ext cx="2610485" cy="534542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296545" algn="l" rtl="0" eaLnBrk="0">
              <a:lnSpc>
                <a:spcPts val="1390"/>
              </a:lnSpc>
            </a:pPr>
            <a:r>
              <a:rPr sz="1800" b="1" kern="0" spc="-1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400" b="1" kern="0" spc="-1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代表具有此禁忌症，</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500380" algn="l" rtl="0" eaLnBrk="0">
              <a:lnSpc>
                <a:spcPts val="2395"/>
              </a:lnSpc>
            </a:pPr>
            <a:r>
              <a:rPr sz="18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4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代表无此禁忌症</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marL="175895" indent="3175" algn="l" rtl="0" eaLnBrk="0">
              <a:lnSpc>
                <a:spcPct val="99000"/>
              </a:lnSpc>
              <a:spcBef>
                <a:spcPts val="810"/>
              </a:spcBef>
            </a:pPr>
            <a:r>
              <a:rPr sz="27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大部分国内品</a:t>
            </a:r>
            <a:r>
              <a:rPr sz="2700" b="1"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牌说明书中明</a:t>
            </a:r>
            <a:r>
              <a:rPr sz="27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确标注了</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a:p>
            <a:pPr marL="175895" indent="186690" algn="l" rtl="0" eaLnBrk="0">
              <a:lnSpc>
                <a:spcPct val="103000"/>
              </a:lnSpc>
              <a:spcBef>
                <a:spcPts val="395"/>
              </a:spcBef>
            </a:pPr>
            <a:r>
              <a:rPr sz="2700" b="1" kern="0" spc="-16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“高血压、急</a:t>
            </a:r>
            <a:r>
              <a:rPr sz="2700" b="1" kern="0" spc="9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性心脏病、心</a:t>
            </a:r>
            <a:r>
              <a:rPr sz="2700" b="1" kern="0" spc="-1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力衰竭、贫血、</a:t>
            </a:r>
            <a:r>
              <a:rPr sz="2700" b="1" kern="0" spc="2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肾功能不全”</a:t>
            </a:r>
            <a:r>
              <a:rPr sz="2700" b="1" kern="0" spc="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的</a:t>
            </a:r>
            <a:r>
              <a:rPr sz="27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禁忌症</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1000"/>
              </a:lnSpc>
            </a:pPr>
            <a:endParaRPr sz="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0" name="textbox 90"/>
          <p:cNvSpPr/>
          <p:nvPr/>
        </p:nvSpPr>
        <p:spPr>
          <a:xfrm>
            <a:off x="534236" y="296808"/>
            <a:ext cx="9244330" cy="38735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8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国产白蛋白说明书均明确标注高血压、心脏病等使用禁忌症</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0" name="path 100"/>
          <p:cNvSpPr/>
          <p:nvPr/>
        </p:nvSpPr>
        <p:spPr>
          <a:xfrm>
            <a:off x="1715171"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02" name="path 102"/>
          <p:cNvSpPr/>
          <p:nvPr/>
        </p:nvSpPr>
        <p:spPr>
          <a:xfrm>
            <a:off x="3181710"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04" name="path 104"/>
          <p:cNvSpPr/>
          <p:nvPr/>
        </p:nvSpPr>
        <p:spPr>
          <a:xfrm>
            <a:off x="4493837"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06" name="path 106"/>
          <p:cNvSpPr/>
          <p:nvPr/>
        </p:nvSpPr>
        <p:spPr>
          <a:xfrm>
            <a:off x="5917477"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08" name="path 108"/>
          <p:cNvSpPr/>
          <p:nvPr/>
        </p:nvSpPr>
        <p:spPr>
          <a:xfrm>
            <a:off x="7279010"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10" name="path 110"/>
          <p:cNvSpPr/>
          <p:nvPr/>
        </p:nvSpPr>
        <p:spPr>
          <a:xfrm>
            <a:off x="8696145" y="4291541"/>
            <a:ext cx="532676" cy="517334"/>
          </a:xfrm>
          <a:custGeom>
            <a:avLst/>
            <a:gdLst/>
            <a:ahLst/>
            <a:cxnLst/>
            <a:rect l="0" t="0" r="0" b="0"/>
            <a:pathLst>
              <a:path w="838" h="814">
                <a:moveTo>
                  <a:pt x="0" y="276"/>
                </a:moveTo>
                <a:lnTo>
                  <a:pt x="289" y="276"/>
                </a:lnTo>
                <a:lnTo>
                  <a:pt x="289" y="0"/>
                </a:lnTo>
                <a:lnTo>
                  <a:pt x="549" y="0"/>
                </a:lnTo>
                <a:lnTo>
                  <a:pt x="549" y="276"/>
                </a:lnTo>
                <a:lnTo>
                  <a:pt x="838" y="276"/>
                </a:lnTo>
                <a:lnTo>
                  <a:pt x="838" y="537"/>
                </a:lnTo>
                <a:lnTo>
                  <a:pt x="549" y="537"/>
                </a:lnTo>
                <a:lnTo>
                  <a:pt x="549" y="814"/>
                </a:lnTo>
                <a:lnTo>
                  <a:pt x="289" y="814"/>
                </a:lnTo>
                <a:lnTo>
                  <a:pt x="289" y="537"/>
                </a:lnTo>
                <a:lnTo>
                  <a:pt x="0" y="537"/>
                </a:lnTo>
                <a:lnTo>
                  <a:pt x="0" y="276"/>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14" name="path 114"/>
          <p:cNvSpPr/>
          <p:nvPr/>
        </p:nvSpPr>
        <p:spPr>
          <a:xfrm>
            <a:off x="6191341" y="2315862"/>
            <a:ext cx="258940" cy="251472"/>
          </a:xfrm>
          <a:custGeom>
            <a:avLst/>
            <a:gdLst/>
            <a:ahLst/>
            <a:cxnLst/>
            <a:rect l="0" t="0" r="0" b="0"/>
            <a:pathLst>
              <a:path w="407" h="396">
                <a:moveTo>
                  <a:pt x="0" y="134"/>
                </a:moveTo>
                <a:lnTo>
                  <a:pt x="140" y="134"/>
                </a:lnTo>
                <a:lnTo>
                  <a:pt x="140" y="0"/>
                </a:lnTo>
                <a:lnTo>
                  <a:pt x="267" y="0"/>
                </a:lnTo>
                <a:lnTo>
                  <a:pt x="267" y="134"/>
                </a:lnTo>
                <a:lnTo>
                  <a:pt x="407" y="134"/>
                </a:lnTo>
                <a:lnTo>
                  <a:pt x="407" y="261"/>
                </a:lnTo>
                <a:lnTo>
                  <a:pt x="267" y="261"/>
                </a:lnTo>
                <a:lnTo>
                  <a:pt x="267" y="396"/>
                </a:lnTo>
                <a:lnTo>
                  <a:pt x="140" y="396"/>
                </a:lnTo>
                <a:lnTo>
                  <a:pt x="140" y="261"/>
                </a:lnTo>
                <a:lnTo>
                  <a:pt x="0" y="261"/>
                </a:lnTo>
                <a:lnTo>
                  <a:pt x="0" y="134"/>
                </a:lnTo>
                <a:close/>
              </a:path>
            </a:pathLst>
          </a:custGeom>
          <a:solidFill>
            <a:srgbClr val="B30D00">
              <a:alpha val="100000"/>
            </a:srgbClr>
          </a:solidFill>
          <a:ln w="0" cap="flat">
            <a:noFill/>
            <a:prstDash val="solid"/>
            <a:miter lim="0"/>
          </a:ln>
        </p:spPr>
        <p:txBody>
          <a:bodyPr rtlCol="0"/>
          <a:lstStyle/>
          <a:p>
            <a:pPr algn="ctr"/>
            <a:endParaRPr lang="zh-CN" altLang="en-US"/>
          </a:p>
        </p:txBody>
      </p:sp>
      <p:sp>
        <p:nvSpPr>
          <p:cNvPr id="116" name="path 116"/>
          <p:cNvSpPr/>
          <p:nvPr/>
        </p:nvSpPr>
        <p:spPr>
          <a:xfrm>
            <a:off x="7552673" y="2315862"/>
            <a:ext cx="258940" cy="251472"/>
          </a:xfrm>
          <a:custGeom>
            <a:avLst/>
            <a:gdLst/>
            <a:ahLst/>
            <a:cxnLst/>
            <a:rect l="0" t="0" r="0" b="0"/>
            <a:pathLst>
              <a:path w="407" h="396">
                <a:moveTo>
                  <a:pt x="0" y="134"/>
                </a:moveTo>
                <a:lnTo>
                  <a:pt x="140" y="134"/>
                </a:lnTo>
                <a:lnTo>
                  <a:pt x="140" y="0"/>
                </a:lnTo>
                <a:lnTo>
                  <a:pt x="267" y="0"/>
                </a:lnTo>
                <a:lnTo>
                  <a:pt x="267" y="134"/>
                </a:lnTo>
                <a:lnTo>
                  <a:pt x="407" y="134"/>
                </a:lnTo>
                <a:lnTo>
                  <a:pt x="407" y="261"/>
                </a:lnTo>
                <a:lnTo>
                  <a:pt x="267" y="261"/>
                </a:lnTo>
                <a:lnTo>
                  <a:pt x="267" y="396"/>
                </a:lnTo>
                <a:lnTo>
                  <a:pt x="140" y="396"/>
                </a:lnTo>
                <a:lnTo>
                  <a:pt x="140" y="261"/>
                </a:lnTo>
                <a:lnTo>
                  <a:pt x="0" y="261"/>
                </a:lnTo>
                <a:lnTo>
                  <a:pt x="0" y="134"/>
                </a:lnTo>
                <a:close/>
              </a:path>
            </a:pathLst>
          </a:custGeom>
          <a:solidFill>
            <a:srgbClr val="B30D00">
              <a:alpha val="100000"/>
            </a:srgbClr>
          </a:solidFill>
          <a:ln w="0" cap="flat">
            <a:noFill/>
            <a:prstDash val="solid"/>
            <a:miter lim="0"/>
          </a:ln>
        </p:spPr>
        <p:txBody>
          <a:bodyPr rtlCol="0"/>
          <a:lstStyle/>
          <a:p>
            <a:pPr algn="ctr"/>
            <a:endParaRPr lang="zh-CN" altLang="en-US"/>
          </a:p>
        </p:txBody>
      </p:sp>
      <p:pic>
        <p:nvPicPr>
          <p:cNvPr id="10" name="图片 9" descr="图片1"/>
          <p:cNvPicPr>
            <a:picLocks noChangeAspect="1"/>
          </p:cNvPicPr>
          <p:nvPr/>
        </p:nvPicPr>
        <p:blipFill>
          <a:blip r:embed="rId2">
            <a:duotone>
              <a:prstClr val="black"/>
              <a:schemeClr val="accent4">
                <a:tint val="45000"/>
                <a:satMod val="400000"/>
              </a:schemeClr>
            </a:duotone>
          </a:blip>
          <a:stretch>
            <a:fillRect/>
          </a:stretch>
        </p:blipFill>
        <p:spPr>
          <a:xfrm>
            <a:off x="10546191" y="128478"/>
            <a:ext cx="1398441" cy="3604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525236" y="172928"/>
            <a:ext cx="1398441" cy="360439"/>
          </a:xfrm>
          <a:prstGeom prst="rect">
            <a:avLst/>
          </a:prstGeom>
        </p:spPr>
      </p:pic>
      <p:graphicFrame>
        <p:nvGraphicFramePr>
          <p:cNvPr id="126" name="table 126"/>
          <p:cNvGraphicFramePr>
            <a:graphicFrameLocks noGrp="1"/>
          </p:cNvGraphicFramePr>
          <p:nvPr/>
        </p:nvGraphicFramePr>
        <p:xfrm>
          <a:off x="5550230" y="3686835"/>
          <a:ext cx="6372859" cy="2385060"/>
        </p:xfrm>
        <a:graphic>
          <a:graphicData uri="http://schemas.openxmlformats.org/drawingml/2006/table">
            <a:tbl>
              <a:tblPr/>
              <a:tblGrid>
                <a:gridCol w="6372859"/>
              </a:tblGrid>
              <a:tr h="2356485">
                <a:tc>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319405" indent="-635" algn="l" rtl="0" eaLnBrk="0">
                        <a:lnSpc>
                          <a:spcPct val="96000"/>
                        </a:lnSpc>
                      </a:pPr>
                      <a:r>
                        <a:rPr sz="1800" b="1" kern="0" spc="1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第三十七条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药师调剂处方时必须</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做到“四查十对”：查</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处方，对科别、姓名、年龄；查药品，对药名、剂</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型、规</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格、数量；</a:t>
                      </a:r>
                      <a:r>
                        <a:rPr sz="2400" b="1" kern="0" spc="-1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查配伍禁忌</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，对药品性状、用法用量；查用</a:t>
                      </a:r>
                      <a:r>
                        <a:rPr sz="18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药合理性，对临床诊断</a:t>
                      </a:r>
                      <a:r>
                        <a:rPr sz="18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325120" indent="-6350" algn="l" rtl="0" eaLnBrk="0">
                        <a:lnSpc>
                          <a:spcPct val="94000"/>
                        </a:lnSpc>
                        <a:spcBef>
                          <a:spcPts val="345"/>
                        </a:spcBef>
                      </a:pPr>
                      <a:r>
                        <a:rPr sz="1800" b="1" kern="0" spc="1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第三十五条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药师应当对处方用药</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适宜性进行审核，审核</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内容包括</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六）是否有潜在临床意义的</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药物相互作用和</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400" b="1" kern="0" spc="-2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配伍禁忌</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8575" cap="flat" cmpd="sng" algn="ctr">
                      <a:solidFill>
                        <a:srgbClr val="EE1100"/>
                      </a:solidFill>
                      <a:prstDash val="dash"/>
                      <a:round/>
                      <a:headEnd type="none" w="med" len="med"/>
                      <a:tailEnd type="none" w="med" len="med"/>
                    </a:lnL>
                    <a:lnR w="28575" cap="flat" cmpd="sng" algn="ctr">
                      <a:solidFill>
                        <a:srgbClr val="EE1100"/>
                      </a:solidFill>
                      <a:prstDash val="dash"/>
                      <a:round/>
                      <a:headEnd type="none" w="med" len="med"/>
                      <a:tailEnd type="none" w="med" len="med"/>
                    </a:lnR>
                    <a:lnT w="28575" cap="flat" cmpd="sng" algn="ctr">
                      <a:solidFill>
                        <a:srgbClr val="EE1100"/>
                      </a:solidFill>
                      <a:prstDash val="dash"/>
                      <a:round/>
                      <a:headEnd type="none" w="med" len="med"/>
                      <a:tailEnd type="none" w="med" len="med"/>
                    </a:lnT>
                    <a:lnB w="28575" cap="flat" cmpd="sng" algn="ctr">
                      <a:solidFill>
                        <a:srgbClr val="EE1100"/>
                      </a:solidFill>
                      <a:prstDash val="dash"/>
                      <a:round/>
                      <a:headEnd type="none" w="med" len="med"/>
                      <a:tailEnd type="none" w="med" len="med"/>
                    </a:lnB>
                  </a:tcPr>
                </a:tc>
              </a:tr>
            </a:tbl>
          </a:graphicData>
        </a:graphic>
      </p:graphicFrame>
      <p:grpSp>
        <p:nvGrpSpPr>
          <p:cNvPr id="2" name="group 2"/>
          <p:cNvGrpSpPr/>
          <p:nvPr/>
        </p:nvGrpSpPr>
        <p:grpSpPr>
          <a:xfrm rot="21600000">
            <a:off x="419760" y="1698854"/>
            <a:ext cx="1113904" cy="907859"/>
            <a:chOff x="0" y="0"/>
            <a:chExt cx="1113904" cy="907859"/>
          </a:xfrm>
        </p:grpSpPr>
        <p:sp>
          <p:nvSpPr>
            <p:cNvPr id="128" name="path 128"/>
            <p:cNvSpPr/>
            <p:nvPr/>
          </p:nvSpPr>
          <p:spPr>
            <a:xfrm>
              <a:off x="0" y="0"/>
              <a:ext cx="1113904" cy="907859"/>
            </a:xfrm>
            <a:custGeom>
              <a:avLst/>
              <a:gdLst/>
              <a:ahLst/>
              <a:cxnLst/>
              <a:rect l="0" t="0" r="0" b="0"/>
              <a:pathLst>
                <a:path w="1754" h="1429">
                  <a:moveTo>
                    <a:pt x="30" y="258"/>
                  </a:moveTo>
                  <a:cubicBezTo>
                    <a:pt x="30" y="132"/>
                    <a:pt x="132" y="30"/>
                    <a:pt x="258" y="30"/>
                  </a:cubicBezTo>
                  <a:lnTo>
                    <a:pt x="1495" y="30"/>
                  </a:lnTo>
                  <a:cubicBezTo>
                    <a:pt x="1621" y="30"/>
                    <a:pt x="1724" y="132"/>
                    <a:pt x="1724" y="258"/>
                  </a:cubicBezTo>
                  <a:lnTo>
                    <a:pt x="1724" y="1171"/>
                  </a:lnTo>
                  <a:cubicBezTo>
                    <a:pt x="1724" y="1297"/>
                    <a:pt x="1621" y="1399"/>
                    <a:pt x="1495" y="1399"/>
                  </a:cubicBezTo>
                </a:path>
              </a:pathLst>
            </a:custGeom>
            <a:noFill/>
            <a:ln w="38100" cap="flat">
              <a:solidFill>
                <a:srgbClr val="FFCCC9"/>
              </a:solidFill>
              <a:prstDash val="solid"/>
              <a:round/>
            </a:ln>
          </p:spPr>
          <p:txBody>
            <a:bodyPr rtlCol="0"/>
            <a:lstStyle/>
            <a:p>
              <a:pPr algn="ctr"/>
              <a:endParaRPr lang="zh-CN" altLang="en-US"/>
            </a:p>
          </p:txBody>
        </p:sp>
        <p:sp>
          <p:nvSpPr>
            <p:cNvPr id="130" name="path 130"/>
            <p:cNvSpPr/>
            <p:nvPr/>
          </p:nvSpPr>
          <p:spPr>
            <a:xfrm>
              <a:off x="0" y="0"/>
              <a:ext cx="1113904" cy="907859"/>
            </a:xfrm>
            <a:custGeom>
              <a:avLst/>
              <a:gdLst/>
              <a:ahLst/>
              <a:cxnLst/>
              <a:rect l="0" t="0" r="0" b="0"/>
              <a:pathLst>
                <a:path w="1754" h="1429">
                  <a:moveTo>
                    <a:pt x="30" y="258"/>
                  </a:moveTo>
                  <a:moveTo>
                    <a:pt x="30" y="258"/>
                  </a:moveTo>
                  <a:cubicBezTo>
                    <a:pt x="30" y="132"/>
                    <a:pt x="132" y="30"/>
                    <a:pt x="258" y="30"/>
                  </a:cubicBezTo>
                  <a:lnTo>
                    <a:pt x="1495" y="30"/>
                  </a:lnTo>
                  <a:cubicBezTo>
                    <a:pt x="1621" y="30"/>
                    <a:pt x="1724" y="132"/>
                    <a:pt x="1724" y="258"/>
                  </a:cubicBezTo>
                  <a:lnTo>
                    <a:pt x="1724" y="1171"/>
                  </a:lnTo>
                  <a:cubicBezTo>
                    <a:pt x="1724" y="1297"/>
                    <a:pt x="1621" y="1399"/>
                    <a:pt x="1495" y="1399"/>
                  </a:cubicBezTo>
                  <a:lnTo>
                    <a:pt x="258" y="1399"/>
                  </a:lnTo>
                  <a:cubicBezTo>
                    <a:pt x="132" y="1399"/>
                    <a:pt x="30" y="1297"/>
                    <a:pt x="30" y="1171"/>
                  </a:cubicBezTo>
                  <a:lnTo>
                    <a:pt x="30" y="258"/>
                  </a:lnTo>
                  <a:close/>
                </a:path>
              </a:pathLst>
            </a:custGeom>
            <a:solidFill>
              <a:srgbClr val="FFCCC9">
                <a:alpha val="100000"/>
              </a:srgbClr>
            </a:solidFill>
            <a:ln w="0" cap="flat">
              <a:noFill/>
              <a:prstDash val="solid"/>
              <a:miter lim="0"/>
            </a:ln>
          </p:spPr>
          <p:txBody>
            <a:bodyPr rtlCol="0"/>
            <a:lstStyle/>
            <a:p>
              <a:pPr algn="ctr"/>
              <a:endParaRPr lang="zh-CN" altLang="en-US"/>
            </a:p>
          </p:txBody>
        </p:sp>
      </p:grpSp>
      <p:graphicFrame>
        <p:nvGraphicFramePr>
          <p:cNvPr id="132" name="table 132"/>
          <p:cNvGraphicFramePr>
            <a:graphicFrameLocks noGrp="1"/>
          </p:cNvGraphicFramePr>
          <p:nvPr/>
        </p:nvGraphicFramePr>
        <p:xfrm>
          <a:off x="518820" y="1496631"/>
          <a:ext cx="8867775" cy="1517015"/>
        </p:xfrm>
        <a:graphic>
          <a:graphicData uri="http://schemas.openxmlformats.org/drawingml/2006/table">
            <a:tbl>
              <a:tblPr/>
              <a:tblGrid>
                <a:gridCol w="873760"/>
                <a:gridCol w="7994015"/>
              </a:tblGrid>
              <a:tr h="1105535">
                <a:tc>
                  <a:txBody>
                    <a:bodyPr/>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255270" algn="l" rtl="0" eaLnBrk="0">
                        <a:lnSpc>
                          <a:spcPct val="93000"/>
                        </a:lnSpc>
                      </a:pPr>
                      <a:r>
                        <a:rPr sz="2400" b="1" kern="0" spc="-30" dirty="0">
                          <a:solidFill>
                            <a:srgbClr val="40404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法律</a:t>
                      </a:r>
                      <a:r>
                        <a:rPr sz="2400" b="1" kern="0" spc="-30" dirty="0">
                          <a:solidFill>
                            <a:srgbClr val="40404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定义</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8100" cap="flat" cmpd="sng" algn="ctr">
                      <a:solidFill>
                        <a:srgbClr val="FFCCC9"/>
                      </a:solidFill>
                      <a:prstDash val="solid"/>
                      <a:round/>
                      <a:headEnd type="none" w="med" len="med"/>
                      <a:tailEnd type="none" w="med" len="med"/>
                    </a:lnL>
                    <a:lnR w="25400" cap="flat" cmpd="sng" algn="ctr">
                      <a:solidFill>
                        <a:srgbClr val="FF0000"/>
                      </a:solidFill>
                      <a:prstDash val="dash"/>
                      <a:round/>
                      <a:headEnd type="none" w="med" len="med"/>
                      <a:tailEnd type="none" w="med" len="med"/>
                    </a:lnR>
                    <a:lnT>
                      <a:noFill/>
                    </a:lnT>
                    <a:lnB w="38100" cap="flat" cmpd="sng" algn="ctr">
                      <a:solidFill>
                        <a:srgbClr val="FFCCC9"/>
                      </a:solidFill>
                      <a:prstDash val="solid"/>
                      <a:round/>
                      <a:headEnd type="none" w="med" len="med"/>
                      <a:tailEnd type="none" w="med" len="med"/>
                    </a:lnB>
                  </a:tcPr>
                </a:tc>
                <a:tc rowSpan="2">
                  <a:txBody>
                    <a:bodyPr/>
                    <a:lstStyle/>
                    <a:p>
                      <a:pPr algn="l" rtl="0" eaLnBrk="0">
                        <a:lnSpc>
                          <a:spcPct val="157000"/>
                        </a:lnSpc>
                      </a:pPr>
                      <a:endParaRPr sz="1000" dirty="0">
                        <a:latin typeface="Arial" panose="020B0604020202020204"/>
                        <a:ea typeface="Arial" panose="020B0604020202020204"/>
                        <a:cs typeface="Arial" panose="020B0604020202020204"/>
                      </a:endParaRPr>
                    </a:p>
                    <a:p>
                      <a:pPr marL="603250" indent="-277495" algn="l" rtl="0" eaLnBrk="0">
                        <a:lnSpc>
                          <a:spcPct val="94000"/>
                        </a:lnSpc>
                        <a:spcBef>
                          <a:spcPts val="0"/>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禁忌症是适应症的反义词，</a:t>
                      </a: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是指药物不适宜应用于某些疾病、情况或     </a:t>
                      </a: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特定的人群</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(儿童、老年人、孕妇及哺乳期妇女、肝肾功能不</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全者)</a:t>
                      </a:r>
                      <a:r>
                        <a:rPr sz="1800" kern="0" spc="-2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或部分手术不适合某些人</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群，不适合治疗某种疾病等。</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325755" algn="l" rtl="0" eaLnBrk="0">
                        <a:lnSpc>
                          <a:spcPct val="86000"/>
                        </a:lnSpc>
                        <a:spcBef>
                          <a:spcPts val="390"/>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禁忌症用药是明确禁止的行为，因为其风险远大于潜在的治疗效果</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5400" cap="flat" cmpd="sng" algn="ctr">
                      <a:solidFill>
                        <a:srgbClr val="FF0000"/>
                      </a:solidFill>
                      <a:prstDash val="dash"/>
                      <a:round/>
                      <a:headEnd type="none" w="med" len="med"/>
                      <a:tailEnd type="none" w="med" len="med"/>
                    </a:lnL>
                    <a:lnR w="25400" cap="flat" cmpd="sng" algn="ctr">
                      <a:solidFill>
                        <a:srgbClr val="FF0000"/>
                      </a:solidFill>
                      <a:prstDash val="dash"/>
                      <a:round/>
                      <a:headEnd type="none" w="med" len="med"/>
                      <a:tailEnd type="none" w="med" len="med"/>
                    </a:lnR>
                    <a:lnT w="25400" cap="flat" cmpd="sng" algn="ctr">
                      <a:solidFill>
                        <a:srgbClr val="FF0000"/>
                      </a:solidFill>
                      <a:prstDash val="dash"/>
                      <a:round/>
                      <a:headEnd type="none" w="med" len="med"/>
                      <a:tailEnd type="none" w="med" len="med"/>
                    </a:lnT>
                    <a:lnB w="25400" cap="flat" cmpd="sng" algn="ctr">
                      <a:solidFill>
                        <a:srgbClr val="FF0000"/>
                      </a:solidFill>
                      <a:prstDash val="dash"/>
                      <a:round/>
                      <a:headEnd type="none" w="med" len="med"/>
                      <a:tailEnd type="none" w="med" len="med"/>
                    </a:lnB>
                  </a:tcPr>
                </a:tc>
              </a:tr>
              <a:tr h="411479">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25400" cap="flat" cmpd="sng" algn="ctr">
                      <a:solidFill>
                        <a:srgbClr val="FF0000"/>
                      </a:solidFill>
                      <a:prstDash val="dash"/>
                      <a:round/>
                      <a:headEnd type="none" w="med" len="med"/>
                      <a:tailEnd type="none" w="med" len="med"/>
                    </a:lnR>
                    <a:lnT w="38100" cap="flat" cmpd="sng" algn="ctr">
                      <a:solidFill>
                        <a:srgbClr val="FFCCC9"/>
                      </a:solidFill>
                      <a:prstDash val="solid"/>
                      <a:round/>
                      <a:headEnd type="none" w="med" len="med"/>
                      <a:tailEnd type="none" w="med" len="med"/>
                    </a:lnT>
                    <a:lnB>
                      <a:noFill/>
                    </a:lnB>
                  </a:tcPr>
                </a:tc>
                <a:tc vMerge="1">
                  <a:tcPr marL="0" marR="0" marT="0" marB="0" vert="horz">
                    <a:lnL w="25400" cap="flat" cmpd="sng" algn="ctr">
                      <a:solidFill>
                        <a:srgbClr val="FF0000"/>
                      </a:solidFill>
                      <a:prstDash val="dash"/>
                      <a:round/>
                      <a:headEnd type="none" w="med" len="med"/>
                      <a:tailEnd type="none" w="med" len="med"/>
                    </a:lnL>
                    <a:lnR w="25400" cap="flat" cmpd="sng" algn="ctr">
                      <a:solidFill>
                        <a:srgbClr val="FF0000"/>
                      </a:solidFill>
                      <a:prstDash val="dash"/>
                      <a:round/>
                      <a:headEnd type="none" w="med" len="med"/>
                      <a:tailEnd type="none" w="med" len="med"/>
                    </a:lnR>
                    <a:lnT w="25400" cap="flat" cmpd="sng" algn="ctr">
                      <a:solidFill>
                        <a:srgbClr val="FF0000"/>
                      </a:solidFill>
                      <a:prstDash val="dash"/>
                      <a:round/>
                      <a:headEnd type="none" w="med" len="med"/>
                      <a:tailEnd type="none" w="med" len="med"/>
                    </a:lnT>
                    <a:lnB w="25400" cap="flat" cmpd="sng" algn="ctr">
                      <a:solidFill>
                        <a:srgbClr val="FF0000"/>
                      </a:solidFill>
                      <a:prstDash val="dash"/>
                      <a:round/>
                      <a:headEnd type="none" w="med" len="med"/>
                      <a:tailEnd type="none" w="med" len="med"/>
                    </a:lnB>
                  </a:tcPr>
                </a:tc>
              </a:tr>
            </a:tbl>
          </a:graphicData>
        </a:graphic>
      </p:graphicFrame>
      <p:graphicFrame>
        <p:nvGraphicFramePr>
          <p:cNvPr id="134" name="table 134"/>
          <p:cNvGraphicFramePr>
            <a:graphicFrameLocks noGrp="1"/>
          </p:cNvGraphicFramePr>
          <p:nvPr/>
        </p:nvGraphicFramePr>
        <p:xfrm>
          <a:off x="419430" y="3686835"/>
          <a:ext cx="5012054" cy="2385060"/>
        </p:xfrm>
        <a:graphic>
          <a:graphicData uri="http://schemas.openxmlformats.org/drawingml/2006/table">
            <a:tbl>
              <a:tblPr/>
              <a:tblGrid>
                <a:gridCol w="5012054"/>
              </a:tblGrid>
              <a:tr h="2356485">
                <a:tc>
                  <a:txBody>
                    <a:bodyPr/>
                    <a:lstStyle/>
                    <a:p>
                      <a:pPr algn="l" rtl="0" eaLnBrk="0">
                        <a:lnSpc>
                          <a:spcPct val="194000"/>
                        </a:lnSpc>
                      </a:pPr>
                      <a:endParaRPr sz="1000" dirty="0">
                        <a:latin typeface="Arial" panose="020B0604020202020204"/>
                        <a:ea typeface="Arial" panose="020B0604020202020204"/>
                        <a:cs typeface="Arial" panose="020B0604020202020204"/>
                      </a:endParaRPr>
                    </a:p>
                    <a:p>
                      <a:pPr marL="217805" algn="l" rtl="0" eaLnBrk="0">
                        <a:lnSpc>
                          <a:spcPct val="87000"/>
                        </a:lnSpc>
                        <a:spcBef>
                          <a:spcPts val="5"/>
                        </a:spcBef>
                      </a:pPr>
                      <a:r>
                        <a:rPr sz="1800" b="1" kern="0" spc="1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第七十三条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依法经过资格认定的</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药师或者其</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219075" algn="l" rtl="0" eaLnBrk="0">
                        <a:lnSpc>
                          <a:spcPct val="87000"/>
                        </a:lnSpc>
                        <a:spcBef>
                          <a:spcPts val="290"/>
                        </a:spcBef>
                      </a:pP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他药学技术人员调配处方，应当进行核</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对，对</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180975" algn="l" rtl="0" eaLnBrk="0">
                        <a:lnSpc>
                          <a:spcPct val="81000"/>
                        </a:lnSpc>
                        <a:spcBef>
                          <a:spcPts val="485"/>
                        </a:spcBef>
                      </a:pP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处方所列药品不得擅自更改或者代用。</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对有</a:t>
                      </a:r>
                      <a:r>
                        <a:rPr sz="2400" b="1" kern="0" spc="-1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配</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a:p>
                      <a:pPr marL="259715" algn="l" rtl="0" eaLnBrk="0">
                        <a:lnSpc>
                          <a:spcPct val="86000"/>
                        </a:lnSpc>
                        <a:spcBef>
                          <a:spcPts val="430"/>
                        </a:spcBef>
                      </a:pPr>
                      <a:r>
                        <a:rPr sz="2400" b="1" kern="0" spc="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伍禁忌或者超剂量的</a:t>
                      </a:r>
                      <a:r>
                        <a:rPr sz="2400" b="1" kern="0" spc="-1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处方</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，应当拒绝</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165735" algn="l" rtl="0" eaLnBrk="0">
                        <a:lnSpc>
                          <a:spcPct val="87000"/>
                        </a:lnSpc>
                        <a:spcBef>
                          <a:spcPts val="320"/>
                        </a:spcBef>
                      </a:pPr>
                      <a:r>
                        <a:rPr sz="1800"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调配；必要时，经处方医师更正或者重新签字，</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1933575" algn="l" rtl="0" eaLnBrk="0">
                        <a:lnSpc>
                          <a:spcPct val="87000"/>
                        </a:lnSpc>
                        <a:spcBef>
                          <a:spcPts val="295"/>
                        </a:spcBef>
                      </a:pPr>
                      <a:r>
                        <a:rPr sz="1700" kern="0" spc="-1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方可调配。</a:t>
                      </a:r>
                      <a:endParaRPr sz="17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8575" cap="flat" cmpd="sng" algn="ctr">
                      <a:solidFill>
                        <a:srgbClr val="EE1100"/>
                      </a:solidFill>
                      <a:prstDash val="dash"/>
                      <a:round/>
                      <a:headEnd type="none" w="med" len="med"/>
                      <a:tailEnd type="none" w="med" len="med"/>
                    </a:lnL>
                    <a:lnR w="28575" cap="flat" cmpd="sng" algn="ctr">
                      <a:solidFill>
                        <a:srgbClr val="EE1100"/>
                      </a:solidFill>
                      <a:prstDash val="dash"/>
                      <a:round/>
                      <a:headEnd type="none" w="med" len="med"/>
                      <a:tailEnd type="none" w="med" len="med"/>
                    </a:lnR>
                    <a:lnT w="28575" cap="flat" cmpd="sng" algn="ctr">
                      <a:solidFill>
                        <a:srgbClr val="EE1100"/>
                      </a:solidFill>
                      <a:prstDash val="dash"/>
                      <a:round/>
                      <a:headEnd type="none" w="med" len="med"/>
                      <a:tailEnd type="none" w="med" len="med"/>
                    </a:lnT>
                    <a:lnB w="28575" cap="flat" cmpd="sng" algn="ctr">
                      <a:solidFill>
                        <a:srgbClr val="EE1100"/>
                      </a:solidFill>
                      <a:prstDash val="dash"/>
                      <a:round/>
                      <a:headEnd type="none" w="med" len="med"/>
                      <a:tailEnd type="none" w="med" len="med"/>
                    </a:lnB>
                  </a:tcPr>
                </a:tc>
              </a:tr>
            </a:tbl>
          </a:graphicData>
        </a:graphic>
      </p:graphicFrame>
      <p:sp>
        <p:nvSpPr>
          <p:cNvPr id="136" name="textbox 136"/>
          <p:cNvSpPr/>
          <p:nvPr/>
        </p:nvSpPr>
        <p:spPr>
          <a:xfrm>
            <a:off x="0" y="988060"/>
            <a:ext cx="11978005" cy="81026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6000"/>
              </a:lnSpc>
            </a:pPr>
            <a:r>
              <a:rPr sz="2700" b="1" kern="0" spc="10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我国法律法规明确禁止禁忌症用药行为，认为</a:t>
            </a: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其风险远大于潜在治疗效</a:t>
            </a:r>
            <a:r>
              <a:rPr sz="2700" b="1" kern="0" spc="2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果</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8" name="textbox 138"/>
          <p:cNvSpPr/>
          <p:nvPr>
            <p:custDataLst>
              <p:tags r:id="rId2"/>
            </p:custDataLst>
          </p:nvPr>
        </p:nvSpPr>
        <p:spPr>
          <a:xfrm>
            <a:off x="1103748" y="3309962"/>
            <a:ext cx="3847465" cy="3619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39700" algn="l" rtl="0" eaLnBrk="0">
              <a:lnSpc>
                <a:spcPts val="2645"/>
              </a:lnSpc>
            </a:pPr>
            <a:r>
              <a:rPr sz="2000" b="1"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《中华人民共和国药品管</a:t>
            </a:r>
            <a:r>
              <a:rPr sz="20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理办法》</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0" name="textbox 140"/>
          <p:cNvSpPr/>
          <p:nvPr>
            <p:custDataLst>
              <p:tags r:id="rId3"/>
            </p:custDataLst>
          </p:nvPr>
        </p:nvSpPr>
        <p:spPr>
          <a:xfrm>
            <a:off x="6827888" y="3306144"/>
            <a:ext cx="3847465" cy="3619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39700" algn="l" rtl="0" eaLnBrk="0">
              <a:lnSpc>
                <a:spcPts val="2645"/>
              </a:lnSpc>
            </a:pPr>
            <a:r>
              <a:rPr sz="2000" b="1"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《中华人民共和国处方管</a:t>
            </a:r>
            <a:r>
              <a:rPr sz="20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理办法》</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440781" y="26690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graphicFrame>
        <p:nvGraphicFramePr>
          <p:cNvPr id="390" name="table 390"/>
          <p:cNvGraphicFramePr>
            <a:graphicFrameLocks noGrp="1"/>
          </p:cNvGraphicFramePr>
          <p:nvPr>
            <p:custDataLst>
              <p:tags r:id="rId2"/>
            </p:custDataLst>
          </p:nvPr>
        </p:nvGraphicFramePr>
        <p:xfrm>
          <a:off x="125095" y="1530350"/>
          <a:ext cx="11996420" cy="5234305"/>
        </p:xfrm>
        <a:graphic>
          <a:graphicData uri="http://schemas.openxmlformats.org/drawingml/2006/table">
            <a:tbl>
              <a:tblPr/>
              <a:tblGrid>
                <a:gridCol w="3199130"/>
                <a:gridCol w="2548890"/>
                <a:gridCol w="6248400"/>
              </a:tblGrid>
              <a:tr h="426720">
                <a:tc>
                  <a:txBody>
                    <a:bodyPr/>
                    <a:lstStyle/>
                    <a:p>
                      <a:pPr algn="l" rtl="0" eaLnBrk="0">
                        <a:lnSpc>
                          <a:spcPct val="104000"/>
                        </a:lnSpc>
                      </a:pPr>
                      <a:endParaRPr sz="600" dirty="0">
                        <a:latin typeface="Arial" panose="020B0604020202020204"/>
                        <a:ea typeface="Arial" panose="020B0604020202020204"/>
                        <a:cs typeface="Arial" panose="020B0604020202020204"/>
                      </a:endParaRPr>
                    </a:p>
                    <a:p>
                      <a:pPr marL="1333500" algn="l" rtl="0" eaLnBrk="0">
                        <a:lnSpc>
                          <a:spcPct val="87000"/>
                        </a:lnSpc>
                        <a:spcBef>
                          <a:spcPts val="5"/>
                        </a:spcBef>
                      </a:pPr>
                      <a:r>
                        <a:rPr sz="18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品牌</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c>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777240" algn="l" rtl="0" eaLnBrk="0">
                        <a:lnSpc>
                          <a:spcPct val="87000"/>
                        </a:lnSpc>
                        <a:spcBef>
                          <a:spcPts val="5"/>
                        </a:spcBef>
                      </a:pP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修改日期</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c>
                  <a:txBody>
                    <a:bodyPr/>
                    <a:lstStyle/>
                    <a:p>
                      <a:pPr algn="l" rtl="0" eaLnBrk="0">
                        <a:lnSpc>
                          <a:spcPct val="104000"/>
                        </a:lnSpc>
                      </a:pPr>
                      <a:endParaRPr sz="600" dirty="0">
                        <a:latin typeface="Arial" panose="020B0604020202020204"/>
                        <a:ea typeface="Arial" panose="020B0604020202020204"/>
                        <a:cs typeface="Arial" panose="020B0604020202020204"/>
                      </a:endParaRPr>
                    </a:p>
                    <a:p>
                      <a:pPr marL="2795905" algn="l" rtl="0" eaLnBrk="0">
                        <a:lnSpc>
                          <a:spcPct val="87000"/>
                        </a:lnSpc>
                        <a:spcBef>
                          <a:spcPts val="5"/>
                        </a:spcBef>
                      </a:pPr>
                      <a:r>
                        <a:rPr sz="18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用法</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r>
              <a:tr h="664210">
                <a:tc>
                  <a:txBody>
                    <a:bodyPr/>
                    <a:lstStyle/>
                    <a:p>
                      <a:pPr algn="l" rtl="0" eaLnBrk="0">
                        <a:lnSpc>
                          <a:spcPct val="117000"/>
                        </a:lnSpc>
                      </a:pPr>
                      <a:endParaRPr sz="1000" dirty="0">
                        <a:latin typeface="Arial" panose="020B0604020202020204"/>
                        <a:ea typeface="Arial" panose="020B0604020202020204"/>
                        <a:cs typeface="Arial" panose="020B0604020202020204"/>
                      </a:endParaRPr>
                    </a:p>
                    <a:p>
                      <a:pPr marL="1250315" algn="l" rtl="0" eaLnBrk="0">
                        <a:lnSpc>
                          <a:spcPct val="86000"/>
                        </a:lnSpc>
                        <a:spcBef>
                          <a:spcPts val="0"/>
                        </a:spcBef>
                      </a:pPr>
                      <a:r>
                        <a:rPr sz="24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c>
                  <a:txBody>
                    <a:bodyPr/>
                    <a:lstStyle/>
                    <a:p>
                      <a:pPr algn="l" rtl="0" eaLnBrk="0">
                        <a:lnSpc>
                          <a:spcPct val="112000"/>
                        </a:lnSpc>
                      </a:pPr>
                      <a:endParaRPr sz="400" dirty="0">
                        <a:latin typeface="Arial" panose="020B0604020202020204"/>
                        <a:ea typeface="Arial" panose="020B0604020202020204"/>
                        <a:cs typeface="Arial" panose="020B0604020202020204"/>
                      </a:endParaRPr>
                    </a:p>
                    <a:p>
                      <a:pPr marL="659130" algn="l" rtl="0" eaLnBrk="0">
                        <a:lnSpc>
                          <a:spcPts val="2180"/>
                        </a:lnSpc>
                        <a:spcBef>
                          <a:spcPts val="5"/>
                        </a:spcBef>
                      </a:pPr>
                      <a:r>
                        <a:rPr sz="1500" kern="0" spc="0" dirty="0">
                          <a:solidFill>
                            <a:srgbClr val="000000">
                              <a:alpha val="100000"/>
                            </a:srgbClr>
                          </a:solidFill>
                          <a:latin typeface="Arial" panose="020B0604020202020204"/>
                          <a:ea typeface="Arial" panose="020B0604020202020204"/>
                          <a:cs typeface="Arial" panose="020B0604020202020204"/>
                        </a:rPr>
                        <a:t>NG</a:t>
                      </a:r>
                      <a:r>
                        <a:rPr sz="1500" kern="0" spc="40" dirty="0">
                          <a:solidFill>
                            <a:srgbClr val="000000">
                              <a:alpha val="100000"/>
                            </a:srgbClr>
                          </a:solidFill>
                          <a:latin typeface="Arial" panose="020B0604020202020204"/>
                          <a:ea typeface="Arial" panose="020B0604020202020204"/>
                          <a:cs typeface="Arial" panose="020B0604020202020204"/>
                        </a:rPr>
                        <a:t> 2023/3</a:t>
                      </a:r>
                      <a:r>
                        <a:rPr sz="1500" kern="0" spc="100" dirty="0">
                          <a:solidFill>
                            <a:srgbClr val="000000">
                              <a:alpha val="100000"/>
                            </a:srgbClr>
                          </a:solidFill>
                          <a:latin typeface="Arial" panose="020B0604020202020204"/>
                          <a:ea typeface="Arial" panose="020B0604020202020204"/>
                          <a:cs typeface="Arial" panose="020B0604020202020204"/>
                        </a:rPr>
                        <a:t> </a:t>
                      </a:r>
                      <a:r>
                        <a:rPr sz="1500" kern="0" spc="40" dirty="0">
                          <a:solidFill>
                            <a:srgbClr val="000000">
                              <a:alpha val="100000"/>
                            </a:srgbClr>
                          </a:solidFill>
                          <a:latin typeface="Arial" panose="020B0604020202020204"/>
                          <a:ea typeface="Arial" panose="020B0604020202020204"/>
                          <a:cs typeface="Arial" panose="020B0604020202020204"/>
                        </a:rPr>
                        <a:t>&amp;</a:t>
                      </a:r>
                      <a:endParaRPr sz="1500" dirty="0">
                        <a:latin typeface="Arial" panose="020B0604020202020204"/>
                        <a:ea typeface="Arial" panose="020B0604020202020204"/>
                        <a:cs typeface="Arial" panose="020B0604020202020204"/>
                      </a:endParaRPr>
                    </a:p>
                    <a:p>
                      <a:pPr marL="684530" algn="l" rtl="0" eaLnBrk="0">
                        <a:lnSpc>
                          <a:spcPct val="99000"/>
                        </a:lnSpc>
                        <a:spcBef>
                          <a:spcPts val="140"/>
                        </a:spcBef>
                      </a:pPr>
                      <a:r>
                        <a:rPr sz="1500" kern="0" spc="0" dirty="0">
                          <a:solidFill>
                            <a:srgbClr val="000000">
                              <a:alpha val="100000"/>
                            </a:srgbClr>
                          </a:solidFill>
                          <a:latin typeface="Arial" panose="020B0604020202020204"/>
                          <a:ea typeface="Arial" panose="020B0604020202020204"/>
                          <a:cs typeface="Arial" panose="020B0604020202020204"/>
                        </a:rPr>
                        <a:t>Flex</a:t>
                      </a:r>
                      <a:r>
                        <a:rPr sz="1500" kern="0" spc="40" dirty="0">
                          <a:solidFill>
                            <a:srgbClr val="000000">
                              <a:alpha val="100000"/>
                            </a:srgbClr>
                          </a:solidFill>
                          <a:latin typeface="Arial" panose="020B0604020202020204"/>
                          <a:ea typeface="Arial" panose="020B0604020202020204"/>
                          <a:cs typeface="Arial" panose="020B0604020202020204"/>
                        </a:rPr>
                        <a:t> 2024/5)</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c>
                  <a:txBody>
                    <a:bodyPr/>
                    <a:lstStyle/>
                    <a:p>
                      <a:pPr algn="l" rtl="0" eaLnBrk="0">
                        <a:lnSpc>
                          <a:spcPct val="147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2210435" algn="l" rtl="0" eaLnBrk="0">
                        <a:lnSpc>
                          <a:spcPct val="88000"/>
                        </a:lnSpc>
                      </a:pP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本品采用静脉输注</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chemeClr val="accent4">
                        <a:lumMod val="60000"/>
                        <a:lumOff val="40000"/>
                      </a:schemeClr>
                    </a:solidFill>
                  </a:tcPr>
                </a:tc>
              </a:tr>
              <a:tr h="779145">
                <a:tc>
                  <a:txBody>
                    <a:bodyPr/>
                    <a:lstStyle/>
                    <a:p>
                      <a:pPr algn="l" rtl="0" eaLnBrk="0">
                        <a:lnSpc>
                          <a:spcPct val="122000"/>
                        </a:lnSpc>
                      </a:pPr>
                      <a:endParaRPr sz="1000" dirty="0">
                        <a:latin typeface="Arial" panose="020B0604020202020204"/>
                        <a:ea typeface="Arial" panose="020B0604020202020204"/>
                        <a:cs typeface="Arial" panose="020B0604020202020204"/>
                      </a:endParaRPr>
                    </a:p>
                    <a:p>
                      <a:pPr marL="833120" algn="l" rtl="0" eaLnBrk="0">
                        <a:lnSpc>
                          <a:spcPct val="97000"/>
                        </a:lnSpc>
                        <a:spcBef>
                          <a:spcPts val="0"/>
                        </a:spcBef>
                      </a:pPr>
                      <a:r>
                        <a:rPr sz="3600" b="1" kern="0" spc="30" baseline="-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华兰生物</a:t>
                      </a:r>
                      <a:endParaRPr sz="2400" b="1" kern="0" spc="30" baseline="2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62000"/>
                        </a:lnSpc>
                      </a:pPr>
                      <a:endParaRPr sz="1000" dirty="0">
                        <a:latin typeface="Arial" panose="020B0604020202020204"/>
                        <a:ea typeface="Arial" panose="020B0604020202020204"/>
                        <a:cs typeface="Arial" panose="020B0604020202020204"/>
                      </a:endParaRPr>
                    </a:p>
                    <a:p>
                      <a:pPr marL="870585" algn="l" rtl="0" eaLnBrk="0">
                        <a:lnSpc>
                          <a:spcPts val="2180"/>
                        </a:lnSpc>
                        <a:spcBef>
                          <a:spcPts val="0"/>
                        </a:spcBef>
                      </a:pPr>
                      <a:r>
                        <a:rPr sz="1500" kern="0" spc="30" dirty="0">
                          <a:solidFill>
                            <a:srgbClr val="000000">
                              <a:alpha val="100000"/>
                            </a:srgbClr>
                          </a:solidFill>
                          <a:latin typeface="Arial" panose="020B0604020202020204"/>
                          <a:ea typeface="Arial" panose="020B0604020202020204"/>
                          <a:cs typeface="Arial" panose="020B0604020202020204"/>
                        </a:rPr>
                        <a:t>2022/10</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06000"/>
                        </a:lnSpc>
                      </a:pPr>
                      <a:endParaRPr sz="900" dirty="0">
                        <a:solidFill>
                          <a:schemeClr val="accent4">
                            <a:lumMod val="50000"/>
                          </a:schemeClr>
                        </a:solidFill>
                        <a:latin typeface="Arial" panose="020B0604020202020204"/>
                        <a:ea typeface="Arial" panose="020B0604020202020204"/>
                        <a:cs typeface="Arial" panose="020B0604020202020204"/>
                      </a:endParaRPr>
                    </a:p>
                    <a:p>
                      <a:pPr marL="2514600" algn="l" rtl="0" eaLnBrk="0">
                        <a:lnSpc>
                          <a:spcPct val="88000"/>
                        </a:lnSpc>
                        <a:spcBef>
                          <a:spcPts val="0"/>
                        </a:spcBef>
                      </a:pPr>
                      <a:r>
                        <a:rPr sz="1500" kern="0" spc="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静推或静滴</a:t>
                      </a:r>
                      <a:endParaRPr sz="1500" dirty="0">
                        <a:solidFill>
                          <a:schemeClr val="accent4">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562735" algn="l" rtl="0" eaLnBrk="0">
                        <a:lnSpc>
                          <a:spcPct val="87000"/>
                        </a:lnSpc>
                        <a:spcBef>
                          <a:spcPts val="360"/>
                        </a:spcBef>
                      </a:pPr>
                      <a:r>
                        <a:rPr sz="1800" b="1" kern="0" spc="-15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（宜用备有滤网装置的</a:t>
                      </a:r>
                      <a:r>
                        <a:rPr sz="1800" b="1" kern="0" spc="-16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输血器）</a:t>
                      </a:r>
                      <a:endParaRPr sz="1800" b="1" kern="0" spc="-16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975995">
                <a:tc>
                  <a:txBody>
                    <a:bodyPr/>
                    <a:lstStyle/>
                    <a:p>
                      <a:pPr algn="l" rtl="0" eaLnBrk="0">
                        <a:lnSpc>
                          <a:spcPct val="184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832485" algn="l" rtl="0" eaLnBrk="0">
                        <a:lnSpc>
                          <a:spcPct val="97000"/>
                        </a:lnSpc>
                      </a:pPr>
                      <a:r>
                        <a:rPr sz="3600" b="1" kern="0" spc="30" baseline="-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成都蓉生</a:t>
                      </a:r>
                      <a:endParaRPr sz="2400" b="1" kern="0" spc="30" baseline="2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marL="730250" algn="l" rtl="0" eaLnBrk="0">
                        <a:lnSpc>
                          <a:spcPts val="2180"/>
                        </a:lnSpc>
                      </a:pPr>
                      <a:r>
                        <a:rPr sz="1500" kern="0" spc="40" dirty="0">
                          <a:solidFill>
                            <a:srgbClr val="000000">
                              <a:alpha val="100000"/>
                            </a:srgbClr>
                          </a:solidFill>
                          <a:latin typeface="Arial" panose="020B0604020202020204"/>
                          <a:ea typeface="Arial" panose="020B0604020202020204"/>
                          <a:cs typeface="Arial" panose="020B0604020202020204"/>
                        </a:rPr>
                        <a:t>2022/08/15</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24000"/>
                        </a:lnSpc>
                      </a:pPr>
                      <a:endParaRPr sz="1000" dirty="0">
                        <a:solidFill>
                          <a:schemeClr val="accent4">
                            <a:lumMod val="50000"/>
                          </a:schemeClr>
                        </a:solidFill>
                        <a:latin typeface="Arial" panose="020B0604020202020204"/>
                        <a:ea typeface="Arial" panose="020B0604020202020204"/>
                        <a:cs typeface="Arial" panose="020B0604020202020204"/>
                      </a:endParaRPr>
                    </a:p>
                    <a:p>
                      <a:pPr algn="l" rtl="0" eaLnBrk="0">
                        <a:lnSpc>
                          <a:spcPct val="124000"/>
                        </a:lnSpc>
                      </a:pPr>
                      <a:endParaRPr sz="1000" dirty="0">
                        <a:solidFill>
                          <a:schemeClr val="accent4">
                            <a:lumMod val="50000"/>
                          </a:schemeClr>
                        </a:solidFill>
                        <a:latin typeface="Arial" panose="020B0604020202020204"/>
                        <a:ea typeface="Arial" panose="020B0604020202020204"/>
                        <a:cs typeface="Arial" panose="020B0604020202020204"/>
                      </a:endParaRPr>
                    </a:p>
                    <a:p>
                      <a:pPr marL="1297305" algn="l" rtl="0" eaLnBrk="0">
                        <a:lnSpc>
                          <a:spcPct val="88000"/>
                        </a:lnSpc>
                        <a:spcBef>
                          <a:spcPts val="0"/>
                        </a:spcBef>
                      </a:pPr>
                      <a:r>
                        <a:rPr sz="1500" kern="0" spc="9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使用方法：采用静脉滴注或静脉</a:t>
                      </a:r>
                      <a:r>
                        <a:rPr sz="1500" kern="0" spc="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推注。</a:t>
                      </a:r>
                      <a:endParaRPr sz="1500" kern="0" spc="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947420">
                <a:tc>
                  <a:txBody>
                    <a:bodyPr/>
                    <a:lstStyle/>
                    <a:p>
                      <a:pPr algn="l" rtl="0" eaLnBrk="0">
                        <a:lnSpc>
                          <a:spcPct val="174000"/>
                        </a:lnSpc>
                      </a:pPr>
                      <a:endParaRPr sz="1000" dirty="0">
                        <a:latin typeface="Arial" panose="020B0604020202020204"/>
                        <a:ea typeface="Arial" panose="020B0604020202020204"/>
                        <a:cs typeface="Arial" panose="020B0604020202020204"/>
                      </a:endParaRPr>
                    </a:p>
                    <a:p>
                      <a:pPr marL="1151255" algn="l" rtl="0" eaLnBrk="0">
                        <a:lnSpc>
                          <a:spcPct val="98000"/>
                        </a:lnSpc>
                        <a:spcBef>
                          <a:spcPts val="5"/>
                        </a:spcBef>
                      </a:pPr>
                      <a:r>
                        <a:rPr sz="3600" b="1" kern="0" spc="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同路</a:t>
                      </a:r>
                      <a:endParaRPr sz="2400" b="1" kern="0" spc="0" baseline="17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794385" algn="l" rtl="0" eaLnBrk="0">
                        <a:lnSpc>
                          <a:spcPts val="2180"/>
                        </a:lnSpc>
                      </a:pPr>
                      <a:r>
                        <a:rPr sz="1500" kern="0" spc="30" dirty="0">
                          <a:solidFill>
                            <a:srgbClr val="000000">
                              <a:alpha val="100000"/>
                            </a:srgbClr>
                          </a:solidFill>
                          <a:latin typeface="Arial" panose="020B0604020202020204"/>
                          <a:ea typeface="Arial" panose="020B0604020202020204"/>
                          <a:cs typeface="Arial" panose="020B0604020202020204"/>
                        </a:rPr>
                        <a:t>2020/8/11</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45000"/>
                        </a:lnSpc>
                      </a:pPr>
                      <a:endParaRPr sz="1000" dirty="0">
                        <a:solidFill>
                          <a:schemeClr val="accent4">
                            <a:lumMod val="50000"/>
                          </a:schemeClr>
                        </a:solidFill>
                        <a:latin typeface="Arial" panose="020B0604020202020204"/>
                        <a:ea typeface="Arial" panose="020B0604020202020204"/>
                        <a:cs typeface="Arial" panose="020B0604020202020204"/>
                      </a:endParaRPr>
                    </a:p>
                    <a:p>
                      <a:pPr marL="672465" indent="-490855" algn="l" rtl="0" eaLnBrk="0">
                        <a:lnSpc>
                          <a:spcPct val="95000"/>
                        </a:lnSpc>
                        <a:spcBef>
                          <a:spcPts val="5"/>
                        </a:spcBef>
                      </a:pPr>
                      <a:r>
                        <a:rPr sz="1500" kern="0" spc="10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用法：通常情况下，药物可以通过静脉</a:t>
                      </a:r>
                      <a:r>
                        <a:rPr sz="1500" kern="0" spc="9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滴注或静脉推注的方式进</a:t>
                      </a:r>
                      <a:r>
                        <a:rPr sz="1500" kern="0" spc="-1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行给药。 </a:t>
                      </a:r>
                      <a:r>
                        <a:rPr sz="1800" b="1" kern="0" spc="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并且最好使用配</a:t>
                      </a:r>
                      <a:r>
                        <a:rPr sz="1800" b="1" kern="0" spc="-1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备有滤网装置的输血器</a:t>
                      </a:r>
                      <a:endParaRPr sz="1800" b="1" kern="0" spc="-1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734060">
                <a:tc>
                  <a:txBody>
                    <a:bodyPr/>
                    <a:lstStyle/>
                    <a:p>
                      <a:pPr algn="l" rtl="0" eaLnBrk="0">
                        <a:lnSpc>
                          <a:spcPct val="107000"/>
                        </a:lnSpc>
                      </a:pPr>
                      <a:endParaRPr sz="1000" dirty="0">
                        <a:latin typeface="Arial" panose="020B0604020202020204"/>
                        <a:ea typeface="Arial" panose="020B0604020202020204"/>
                        <a:cs typeface="Arial" panose="020B0604020202020204"/>
                      </a:endParaRPr>
                    </a:p>
                    <a:p>
                      <a:pPr marL="1137285" algn="l" rtl="0" eaLnBrk="0">
                        <a:lnSpc>
                          <a:spcPct val="98000"/>
                        </a:lnSpc>
                        <a:spcBef>
                          <a:spcPts val="5"/>
                        </a:spcBef>
                      </a:pPr>
                      <a:r>
                        <a:rPr sz="3600" b="1" kern="0" spc="2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泰邦</a:t>
                      </a:r>
                      <a:endParaRPr sz="2400" b="1" kern="0" spc="20" baseline="17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47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870585" algn="l" rtl="0" eaLnBrk="0">
                        <a:lnSpc>
                          <a:spcPts val="2180"/>
                        </a:lnSpc>
                      </a:pPr>
                      <a:r>
                        <a:rPr sz="1500" kern="0" spc="30" dirty="0">
                          <a:solidFill>
                            <a:srgbClr val="000000">
                              <a:alpha val="100000"/>
                            </a:srgbClr>
                          </a:solidFill>
                          <a:latin typeface="Arial" panose="020B0604020202020204"/>
                          <a:ea typeface="Arial" panose="020B0604020202020204"/>
                          <a:cs typeface="Arial" panose="020B0604020202020204"/>
                        </a:rPr>
                        <a:t>2020/12</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algn="l" rtl="0" eaLnBrk="0">
                        <a:lnSpc>
                          <a:spcPct val="104000"/>
                        </a:lnSpc>
                      </a:pPr>
                      <a:endParaRPr sz="700" dirty="0">
                        <a:solidFill>
                          <a:schemeClr val="accent4">
                            <a:lumMod val="50000"/>
                          </a:schemeClr>
                        </a:solidFill>
                        <a:latin typeface="Arial" panose="020B0604020202020204"/>
                        <a:ea typeface="Arial" panose="020B0604020202020204"/>
                        <a:cs typeface="Arial" panose="020B0604020202020204"/>
                      </a:endParaRPr>
                    </a:p>
                    <a:p>
                      <a:pPr marL="143510" algn="l" rtl="0" eaLnBrk="0">
                        <a:lnSpc>
                          <a:spcPct val="87000"/>
                        </a:lnSpc>
                        <a:spcBef>
                          <a:spcPts val="0"/>
                        </a:spcBef>
                      </a:pPr>
                      <a:r>
                        <a:rPr sz="1500" kern="0" spc="5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用法：</a:t>
                      </a:r>
                      <a:r>
                        <a:rPr sz="1500" kern="0" spc="-1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5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一般采用静脉滴注</a:t>
                      </a:r>
                      <a:r>
                        <a:rPr sz="1500" kern="0" spc="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或静脉推注</a:t>
                      </a:r>
                      <a:r>
                        <a:rPr sz="1800" b="1" kern="0" spc="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（宜用备有滤网装置的输</a:t>
                      </a:r>
                      <a:endParaRPr sz="1800" dirty="0">
                        <a:solidFill>
                          <a:schemeClr val="accent4">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679700" algn="l" rtl="0" eaLnBrk="0">
                        <a:lnSpc>
                          <a:spcPct val="95000"/>
                        </a:lnSpc>
                        <a:spcBef>
                          <a:spcPts val="285"/>
                        </a:spcBef>
                      </a:pPr>
                      <a:r>
                        <a:rPr sz="16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血器）</a:t>
                      </a:r>
                      <a:endParaRPr sz="16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706755">
                <a:tc>
                  <a:txBody>
                    <a:bodyPr/>
                    <a:lstStyle/>
                    <a:p>
                      <a:pPr algn="l" rtl="0" eaLnBrk="0">
                        <a:lnSpc>
                          <a:spcPct val="108000"/>
                        </a:lnSpc>
                      </a:pPr>
                      <a:endParaRPr sz="900" dirty="0">
                        <a:latin typeface="Arial" panose="020B0604020202020204"/>
                        <a:ea typeface="Arial" panose="020B0604020202020204"/>
                        <a:cs typeface="Arial" panose="020B0604020202020204"/>
                      </a:endParaRPr>
                    </a:p>
                    <a:p>
                      <a:pPr marL="833120" algn="l" rtl="0" eaLnBrk="0">
                        <a:lnSpc>
                          <a:spcPct val="97000"/>
                        </a:lnSpc>
                        <a:spcBef>
                          <a:spcPts val="0"/>
                        </a:spcBef>
                      </a:pPr>
                      <a:r>
                        <a:rPr lang="zh-CN" sz="3600" b="1" kern="0" spc="30" baseline="2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远大蜀阳</a:t>
                      </a:r>
                      <a:endParaRPr sz="2400" b="1" kern="0" spc="30" baseline="2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FFFFF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rtl="0" eaLnBrk="0">
                        <a:lnSpc>
                          <a:spcPct val="136000"/>
                        </a:lnSpc>
                      </a:pPr>
                      <a:endParaRPr sz="1000" dirty="0">
                        <a:latin typeface="Arial" panose="020B0604020202020204"/>
                        <a:ea typeface="Arial" panose="020B0604020202020204"/>
                        <a:cs typeface="Arial" panose="020B0604020202020204"/>
                      </a:endParaRPr>
                    </a:p>
                    <a:p>
                      <a:pPr marL="737870" algn="l" rtl="0" eaLnBrk="0">
                        <a:lnSpc>
                          <a:spcPts val="2180"/>
                        </a:lnSpc>
                        <a:spcBef>
                          <a:spcPts val="5"/>
                        </a:spcBef>
                      </a:pPr>
                      <a:r>
                        <a:rPr sz="1500" kern="0" spc="20" dirty="0">
                          <a:solidFill>
                            <a:srgbClr val="000000">
                              <a:alpha val="100000"/>
                            </a:srgbClr>
                          </a:solidFill>
                          <a:latin typeface="Arial" panose="020B0604020202020204"/>
                          <a:ea typeface="Arial" panose="020B0604020202020204"/>
                          <a:cs typeface="Arial" panose="020B0604020202020204"/>
                        </a:rPr>
                        <a:t>2021/11/30</a:t>
                      </a:r>
                      <a:endParaRPr sz="1500" dirty="0">
                        <a:latin typeface="Arial" panose="020B0604020202020204"/>
                        <a:ea typeface="Arial" panose="020B0604020202020204"/>
                        <a:cs typeface="Arial" panose="020B0604020202020204"/>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rtl="0" eaLnBrk="0">
                        <a:lnSpc>
                          <a:spcPct val="151000"/>
                        </a:lnSpc>
                      </a:pPr>
                      <a:endParaRPr sz="1000" dirty="0">
                        <a:solidFill>
                          <a:schemeClr val="accent4">
                            <a:lumMod val="50000"/>
                          </a:schemeClr>
                        </a:solidFill>
                        <a:latin typeface="Arial" panose="020B0604020202020204"/>
                        <a:ea typeface="Arial" panose="020B0604020202020204"/>
                        <a:cs typeface="Arial" panose="020B0604020202020204"/>
                      </a:endParaRPr>
                    </a:p>
                    <a:p>
                      <a:pPr algn="l" rtl="0" eaLnBrk="0">
                        <a:lnSpc>
                          <a:spcPct val="8000"/>
                        </a:lnSpc>
                      </a:pPr>
                      <a:endParaRPr sz="100" dirty="0">
                        <a:solidFill>
                          <a:schemeClr val="accent4">
                            <a:lumMod val="50000"/>
                          </a:schemeClr>
                        </a:solidFill>
                        <a:latin typeface="Arial" panose="020B0604020202020204"/>
                        <a:ea typeface="Arial" panose="020B0604020202020204"/>
                        <a:cs typeface="Arial" panose="020B0604020202020204"/>
                      </a:endParaRPr>
                    </a:p>
                    <a:p>
                      <a:pPr marL="143510" algn="l" rtl="0" eaLnBrk="0">
                        <a:lnSpc>
                          <a:spcPct val="87000"/>
                        </a:lnSpc>
                        <a:spcBef>
                          <a:spcPts val="0"/>
                        </a:spcBef>
                      </a:pPr>
                      <a:r>
                        <a:rPr lang="zh-CN" sz="1500" kern="0" spc="5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用法：</a:t>
                      </a:r>
                      <a:r>
                        <a:rPr sz="1500" kern="0" spc="5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一般采用静脉滴注</a:t>
                      </a:r>
                      <a:r>
                        <a:rPr sz="1500" kern="0" spc="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或静脉推注</a:t>
                      </a:r>
                      <a:r>
                        <a:rPr sz="1500" b="1" kern="0" spc="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（宜用备有滤网装置的输</a:t>
                      </a:r>
                      <a:endParaRPr sz="1500" dirty="0">
                        <a:solidFill>
                          <a:schemeClr val="accent4">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2679700" algn="l" rtl="0" eaLnBrk="0">
                        <a:lnSpc>
                          <a:spcPct val="95000"/>
                        </a:lnSpc>
                        <a:spcBef>
                          <a:spcPts val="285"/>
                        </a:spcBef>
                      </a:pPr>
                      <a:r>
                        <a:rPr sz="15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血器）</a:t>
                      </a:r>
                      <a:endParaRPr sz="15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marL="0" marR="0" marT="0" marB="0" vert="horz">
                    <a:lnL w="12700" cap="flat" cmpd="sng" algn="ctr">
                      <a:solidFill>
                        <a:srgbClr val="BFBFB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bl>
          </a:graphicData>
        </a:graphic>
      </p:graphicFrame>
      <p:sp>
        <p:nvSpPr>
          <p:cNvPr id="394" name="textbox 394"/>
          <p:cNvSpPr/>
          <p:nvPr/>
        </p:nvSpPr>
        <p:spPr>
          <a:xfrm>
            <a:off x="519322" y="297519"/>
            <a:ext cx="6769100" cy="386079"/>
          </a:xfrm>
          <a:prstGeom prst="rect">
            <a:avLst/>
          </a:prstGeom>
          <a:noFill/>
          <a:ln w="0" cap="flat">
            <a:noFill/>
            <a:prstDash val="solid"/>
            <a:miter lim="0"/>
          </a:ln>
        </p:spPr>
        <p:txBody>
          <a:bodyPr vert="horz" wrap="square" lIns="0" tIns="0" rIns="0" bIns="0"/>
          <a:lstStyle/>
          <a:p>
            <a:pPr algn="l" rtl="0" eaLnBrk="0">
              <a:lnSpc>
                <a:spcPct val="70000"/>
              </a:lnSpc>
            </a:pPr>
            <a:endParaRPr sz="100" dirty="0">
              <a:latin typeface="Arial" panose="020B0604020202020204"/>
              <a:ea typeface="Arial" panose="020B0604020202020204"/>
              <a:cs typeface="Arial" panose="020B0604020202020204"/>
            </a:endParaRPr>
          </a:p>
          <a:p>
            <a:pPr marL="12700" algn="l" rtl="0" eaLnBrk="0">
              <a:lnSpc>
                <a:spcPct val="88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不同品牌人血白蛋白的使用方法的差异比较</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2" name="picture 402"/>
          <p:cNvPicPr>
            <a:picLocks noChangeAspect="1"/>
          </p:cNvPicPr>
          <p:nvPr/>
        </p:nvPicPr>
        <p:blipFill>
          <a:blip r:embed="rId1"/>
          <a:stretch>
            <a:fillRect/>
          </a:stretch>
        </p:blipFill>
        <p:spPr>
          <a:xfrm rot="21600000">
            <a:off x="1005669" y="1085438"/>
            <a:ext cx="1839815" cy="1839815"/>
          </a:xfrm>
          <a:prstGeom prst="rect">
            <a:avLst/>
          </a:prstGeom>
        </p:spPr>
      </p:pic>
      <p:graphicFrame>
        <p:nvGraphicFramePr>
          <p:cNvPr id="404" name="table 404"/>
          <p:cNvGraphicFramePr>
            <a:graphicFrameLocks noGrp="1"/>
          </p:cNvGraphicFramePr>
          <p:nvPr/>
        </p:nvGraphicFramePr>
        <p:xfrm>
          <a:off x="480491" y="1085438"/>
          <a:ext cx="4729480" cy="5153025"/>
        </p:xfrm>
        <a:graphic>
          <a:graphicData uri="http://schemas.openxmlformats.org/drawingml/2006/table">
            <a:tbl>
              <a:tblPr/>
              <a:tblGrid>
                <a:gridCol w="4729480"/>
              </a:tblGrid>
              <a:tr h="5114925">
                <a:tc>
                  <a:txBody>
                    <a:bodyPr/>
                    <a:lstStyle/>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2767965" algn="l" rtl="0" eaLnBrk="0">
                        <a:lnSpc>
                          <a:spcPct val="87000"/>
                        </a:lnSpc>
                      </a:pPr>
                      <a:r>
                        <a:rPr sz="20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输液器</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marL="398145" indent="-275590" algn="l" rtl="0" eaLnBrk="0">
                        <a:lnSpc>
                          <a:spcPct val="94000"/>
                        </a:lnSpc>
                        <a:spcBef>
                          <a:spcPts val="545"/>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输液器是一种常见的医疗耗材，经过无菌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处理，建立</a:t>
                      </a:r>
                      <a:r>
                        <a:rPr sz="1800" b="1" kern="0" spc="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静脉与药液</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之间通道，</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用于静</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脉输液。</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00685" indent="-278130" algn="l" rtl="0" eaLnBrk="0">
                        <a:lnSpc>
                          <a:spcPct val="91000"/>
                        </a:lnSpc>
                        <a:spcBef>
                          <a:spcPts val="390"/>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一般由静脉针或注射针、针头护帽、输液 </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软管、药液过滤器、流速调节器、滴</a:t>
                      </a:r>
                      <a:r>
                        <a:rPr sz="18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壶、</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00685" indent="-1270" algn="l" rtl="0" eaLnBrk="0">
                        <a:lnSpc>
                          <a:spcPct val="91000"/>
                        </a:lnSpc>
                        <a:spcBef>
                          <a:spcPts val="395"/>
                        </a:spcBef>
                      </a:pP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瓶塞穿刺器、空气过滤器等八个</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部分连接</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组成，部分输液器还有注射件、加药口等。</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8100" cap="flat" cmpd="sng" algn="ctr">
                      <a:solidFill>
                        <a:srgbClr val="DCDADA"/>
                      </a:solidFill>
                      <a:prstDash val="solid"/>
                      <a:round/>
                      <a:headEnd type="none" w="med" len="med"/>
                      <a:tailEnd type="none" w="med" len="med"/>
                    </a:lnL>
                    <a:lnR w="38100" cap="flat" cmpd="sng" algn="ctr">
                      <a:solidFill>
                        <a:srgbClr val="DCDADA"/>
                      </a:solidFill>
                      <a:prstDash val="solid"/>
                      <a:round/>
                      <a:headEnd type="none" w="med" len="med"/>
                      <a:tailEnd type="none" w="med" len="med"/>
                    </a:lnR>
                    <a:lnT w="38100" cap="flat" cmpd="sng" algn="ctr">
                      <a:solidFill>
                        <a:srgbClr val="DCDADA"/>
                      </a:solidFill>
                      <a:prstDash val="solid"/>
                      <a:round/>
                      <a:headEnd type="none" w="med" len="med"/>
                      <a:tailEnd type="none" w="med" len="med"/>
                    </a:lnT>
                    <a:lnB w="38100" cap="flat" cmpd="sng" algn="ctr">
                      <a:solidFill>
                        <a:srgbClr val="DCDADA"/>
                      </a:solidFill>
                      <a:prstDash val="solid"/>
                      <a:round/>
                      <a:headEnd type="none" w="med" len="med"/>
                      <a:tailEnd type="none" w="med" len="med"/>
                    </a:lnB>
                  </a:tcPr>
                </a:tc>
              </a:tr>
            </a:tbl>
          </a:graphicData>
        </a:graphic>
      </p:graphicFrame>
      <p:graphicFrame>
        <p:nvGraphicFramePr>
          <p:cNvPr id="406" name="table 406"/>
          <p:cNvGraphicFramePr>
            <a:graphicFrameLocks noGrp="1"/>
          </p:cNvGraphicFramePr>
          <p:nvPr/>
        </p:nvGraphicFramePr>
        <p:xfrm>
          <a:off x="7253744" y="1091425"/>
          <a:ext cx="4729480" cy="5147309"/>
        </p:xfrm>
        <a:graphic>
          <a:graphicData uri="http://schemas.openxmlformats.org/drawingml/2006/table">
            <a:tbl>
              <a:tblPr/>
              <a:tblGrid>
                <a:gridCol w="4729480"/>
              </a:tblGrid>
              <a:tr h="5109209">
                <a:tc>
                  <a:txBody>
                    <a:bodyPr/>
                    <a:lstStyle/>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marL="3053080" algn="l" rtl="0" eaLnBrk="0">
                        <a:lnSpc>
                          <a:spcPct val="86000"/>
                        </a:lnSpc>
                        <a:spcBef>
                          <a:spcPts val="0"/>
                        </a:spcBef>
                      </a:pPr>
                      <a:r>
                        <a:rPr sz="20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输血器</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19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marL="224155" algn="l" rtl="0" eaLnBrk="0">
                        <a:lnSpc>
                          <a:spcPct val="87000"/>
                        </a:lnSpc>
                        <a:spcBef>
                          <a:spcPts val="545"/>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一种建立</a:t>
                      </a:r>
                      <a:r>
                        <a:rPr sz="1800" b="1" kern="0" spc="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血液与静脉</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之间通路的输液器械</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99745" indent="-275590" algn="l" rtl="0" eaLnBrk="0">
                        <a:lnSpc>
                          <a:spcPct val="96000"/>
                        </a:lnSpc>
                        <a:spcBef>
                          <a:spcPts val="310"/>
                        </a:spcBef>
                      </a:pPr>
                      <a:r>
                        <a:rPr sz="1800" kern="0" spc="10" dirty="0">
                          <a:solidFill>
                            <a:srgbClr val="000000">
                              <a:alpha val="100000"/>
                            </a:srgbClr>
                          </a:solidFill>
                          <a:latin typeface="Arial" panose="020B0604020202020204"/>
                          <a:ea typeface="Arial" panose="020B0604020202020204"/>
                          <a:cs typeface="Arial" panose="020B0604020202020204"/>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由插瓶针、进气针或进气孔、针头护</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帽、</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Y型三通管路、滴管（滴管内含血滤网</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管路、加药口、流量调节器、注射</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件、7</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号（23G）以上的静脉针或注射针组成；</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224155" algn="l" rtl="0" eaLnBrk="0">
                        <a:lnSpc>
                          <a:spcPct val="87000"/>
                        </a:lnSpc>
                        <a:spcBef>
                          <a:spcPts val="310"/>
                        </a:spcBef>
                      </a:pPr>
                      <a:r>
                        <a:rPr sz="1800" kern="0" spc="0" dirty="0">
                          <a:solidFill>
                            <a:srgbClr val="000000">
                              <a:alpha val="100000"/>
                            </a:srgbClr>
                          </a:solidFill>
                          <a:latin typeface="Arial" panose="020B0604020202020204"/>
                          <a:ea typeface="Arial" panose="020B0604020202020204"/>
                          <a:cs typeface="Arial" panose="020B0604020202020204"/>
                        </a:rPr>
                        <a:t>•   </a:t>
                      </a: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输血前后有严格的注意事项，如</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99110" algn="l" rtl="0" eaLnBrk="0">
                        <a:lnSpc>
                          <a:spcPct val="87000"/>
                        </a:lnSpc>
                        <a:spcBef>
                          <a:spcPts val="280"/>
                        </a:spcBef>
                      </a:pP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1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输血前严格查对制度</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99110" algn="l" rtl="0" eaLnBrk="0">
                        <a:lnSpc>
                          <a:spcPct val="85000"/>
                        </a:lnSpc>
                        <a:spcBef>
                          <a:spcPts val="280"/>
                        </a:spcBef>
                      </a:pP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1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输血中严格无菌操作，输血前后需</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用</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755015" indent="6350" algn="l" rtl="0" eaLnBrk="0">
                        <a:lnSpc>
                          <a:spcPct val="98000"/>
                        </a:lnSpc>
                        <a:spcBef>
                          <a:spcPts val="35"/>
                        </a:spcBef>
                      </a:pP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0.9%氯化钠注射液冲管，先快后慢，</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控制输血速度</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499110" algn="l" rtl="0" eaLnBrk="0">
                        <a:lnSpc>
                          <a:spcPts val="2325"/>
                        </a:lnSpc>
                        <a:spcBef>
                          <a:spcPts val="50"/>
                        </a:spcBef>
                      </a:pP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kern="0" spc="1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输血前用药10分钟后方</a:t>
                      </a:r>
                      <a:r>
                        <a:rPr sz="18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可输血</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8100" cap="flat" cmpd="sng" algn="ctr">
                      <a:solidFill>
                        <a:srgbClr val="DCDADA"/>
                      </a:solidFill>
                      <a:prstDash val="solid"/>
                      <a:round/>
                      <a:headEnd type="none" w="med" len="med"/>
                      <a:tailEnd type="none" w="med" len="med"/>
                    </a:lnL>
                    <a:lnR w="38100" cap="flat" cmpd="sng" algn="ctr">
                      <a:solidFill>
                        <a:srgbClr val="DCDADA"/>
                      </a:solidFill>
                      <a:prstDash val="solid"/>
                      <a:round/>
                      <a:headEnd type="none" w="med" len="med"/>
                      <a:tailEnd type="none" w="med" len="med"/>
                    </a:lnR>
                    <a:lnT w="38100" cap="flat" cmpd="sng" algn="ctr">
                      <a:solidFill>
                        <a:srgbClr val="DCDADA"/>
                      </a:solidFill>
                      <a:prstDash val="solid"/>
                      <a:round/>
                      <a:headEnd type="none" w="med" len="med"/>
                      <a:tailEnd type="none" w="med" len="med"/>
                    </a:lnT>
                    <a:lnB w="38100" cap="flat" cmpd="sng" algn="ctr">
                      <a:solidFill>
                        <a:srgbClr val="DCDADA"/>
                      </a:solidFill>
                      <a:prstDash val="solid"/>
                      <a:round/>
                      <a:headEnd type="none" w="med" len="med"/>
                      <a:tailEnd type="none" w="med" len="med"/>
                    </a:lnB>
                  </a:tcPr>
                </a:tc>
              </a:tr>
            </a:tbl>
          </a:graphicData>
        </a:graphic>
      </p:graphicFrame>
      <p:pic>
        <p:nvPicPr>
          <p:cNvPr id="408" name="picture 408"/>
          <p:cNvPicPr>
            <a:picLocks noChangeAspect="1"/>
          </p:cNvPicPr>
          <p:nvPr/>
        </p:nvPicPr>
        <p:blipFill>
          <a:blip r:embed="rId2"/>
          <a:stretch>
            <a:fillRect/>
          </a:stretch>
        </p:blipFill>
        <p:spPr>
          <a:xfrm rot="21600000">
            <a:off x="5263997" y="2335111"/>
            <a:ext cx="1947263" cy="2277998"/>
          </a:xfrm>
          <a:prstGeom prst="rect">
            <a:avLst/>
          </a:prstGeom>
        </p:spPr>
      </p:pic>
      <p:pic>
        <p:nvPicPr>
          <p:cNvPr id="410" name="picture 410"/>
          <p:cNvPicPr>
            <a:picLocks noChangeAspect="1"/>
          </p:cNvPicPr>
          <p:nvPr/>
        </p:nvPicPr>
        <p:blipFill>
          <a:blip r:embed="rId3"/>
          <a:stretch>
            <a:fillRect/>
          </a:stretch>
        </p:blipFill>
        <p:spPr>
          <a:xfrm rot="21600000">
            <a:off x="8241023" y="1193348"/>
            <a:ext cx="1657394" cy="1657393"/>
          </a:xfrm>
          <a:prstGeom prst="rect">
            <a:avLst/>
          </a:prstGeom>
        </p:spPr>
      </p:pic>
      <p:sp>
        <p:nvSpPr>
          <p:cNvPr id="412" name="textbox 412"/>
          <p:cNvSpPr/>
          <p:nvPr/>
        </p:nvSpPr>
        <p:spPr>
          <a:xfrm>
            <a:off x="520387" y="297874"/>
            <a:ext cx="5586729" cy="386715"/>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Arial" panose="020B0604020202020204"/>
              <a:ea typeface="Arial" panose="020B0604020202020204"/>
              <a:cs typeface="Arial" panose="020B0604020202020204"/>
            </a:endParaRPr>
          </a:p>
          <a:p>
            <a:pPr marL="12700" algn="l" rtl="0" eaLnBrk="0">
              <a:lnSpc>
                <a:spcPct val="88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输液器 </a:t>
            </a:r>
            <a:r>
              <a:rPr sz="2700" b="1" kern="0" spc="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vs</a:t>
            </a: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输血器？功能和注意事项</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0" name="path 420"/>
          <p:cNvSpPr/>
          <p:nvPr/>
        </p:nvSpPr>
        <p:spPr>
          <a:xfrm>
            <a:off x="672008" y="2910968"/>
            <a:ext cx="4421865" cy="37261"/>
          </a:xfrm>
          <a:custGeom>
            <a:avLst/>
            <a:gdLst/>
            <a:ahLst/>
            <a:cxnLst/>
            <a:rect l="0" t="0" r="0" b="0"/>
            <a:pathLst>
              <a:path w="6963" h="58">
                <a:moveTo>
                  <a:pt x="0" y="36"/>
                </a:moveTo>
                <a:lnTo>
                  <a:pt x="6963" y="22"/>
                </a:lnTo>
              </a:path>
            </a:pathLst>
          </a:custGeom>
          <a:noFill/>
          <a:ln w="28575" cap="flat">
            <a:solidFill>
              <a:srgbClr val="7F7F7F"/>
            </a:solidFill>
            <a:prstDash val="dash"/>
            <a:round/>
          </a:ln>
        </p:spPr>
        <p:txBody>
          <a:bodyPr rtlCol="0"/>
          <a:lstStyle/>
          <a:p>
            <a:pPr algn="ctr"/>
            <a:endParaRPr lang="zh-CN" altLang="en-US"/>
          </a:p>
        </p:txBody>
      </p:sp>
      <p:sp>
        <p:nvSpPr>
          <p:cNvPr id="422" name="path 422"/>
          <p:cNvSpPr/>
          <p:nvPr/>
        </p:nvSpPr>
        <p:spPr>
          <a:xfrm>
            <a:off x="7458920" y="2815158"/>
            <a:ext cx="4421865" cy="37261"/>
          </a:xfrm>
          <a:custGeom>
            <a:avLst/>
            <a:gdLst/>
            <a:ahLst/>
            <a:cxnLst/>
            <a:rect l="0" t="0" r="0" b="0"/>
            <a:pathLst>
              <a:path w="6963" h="58">
                <a:moveTo>
                  <a:pt x="0" y="36"/>
                </a:moveTo>
                <a:lnTo>
                  <a:pt x="6963" y="22"/>
                </a:lnTo>
              </a:path>
            </a:pathLst>
          </a:custGeom>
          <a:noFill/>
          <a:ln w="28575" cap="flat">
            <a:solidFill>
              <a:srgbClr val="7F7F7F"/>
            </a:solidFill>
            <a:prstDash val="dash"/>
            <a:round/>
          </a:ln>
        </p:spPr>
        <p:txBody>
          <a:bodyPr rtlCol="0"/>
          <a:lstStyle/>
          <a:p>
            <a:pPr algn="ctr"/>
            <a:endParaRPr lang="zh-CN" altLang="en-US"/>
          </a:p>
        </p:txBody>
      </p:sp>
      <p:pic>
        <p:nvPicPr>
          <p:cNvPr id="426" name="picture 426"/>
          <p:cNvPicPr>
            <a:picLocks noChangeAspect="1"/>
          </p:cNvPicPr>
          <p:nvPr/>
        </p:nvPicPr>
        <p:blipFill>
          <a:blip r:embed="rId4"/>
          <a:stretch>
            <a:fillRect/>
          </a:stretch>
        </p:blipFill>
        <p:spPr>
          <a:xfrm rot="21600000">
            <a:off x="12184850" y="4301845"/>
            <a:ext cx="7149" cy="2556154"/>
          </a:xfrm>
          <a:prstGeom prst="rect">
            <a:avLst/>
          </a:prstGeom>
        </p:spPr>
      </p:pic>
      <p:pic>
        <p:nvPicPr>
          <p:cNvPr id="10" name="图片 9" descr="图片1"/>
          <p:cNvPicPr>
            <a:picLocks noChangeAspect="1"/>
          </p:cNvPicPr>
          <p:nvPr/>
        </p:nvPicPr>
        <p:blipFill>
          <a:blip r:embed="rId5">
            <a:duotone>
              <a:prstClr val="black"/>
              <a:schemeClr val="accent4">
                <a:tint val="45000"/>
                <a:satMod val="400000"/>
              </a:schemeClr>
            </a:duotone>
          </a:blip>
          <a:stretch>
            <a:fillRect/>
          </a:stretch>
        </p:blipFill>
        <p:spPr>
          <a:xfrm>
            <a:off x="10584926" y="266908"/>
            <a:ext cx="1398441" cy="3604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28" name="table 428"/>
          <p:cNvGraphicFramePr>
            <a:graphicFrameLocks noGrp="1"/>
          </p:cNvGraphicFramePr>
          <p:nvPr/>
        </p:nvGraphicFramePr>
        <p:xfrm>
          <a:off x="469836" y="1225219"/>
          <a:ext cx="11213464" cy="4578350"/>
        </p:xfrm>
        <a:graphic>
          <a:graphicData uri="http://schemas.openxmlformats.org/drawingml/2006/table">
            <a:tbl>
              <a:tblPr/>
              <a:tblGrid>
                <a:gridCol w="2936875"/>
                <a:gridCol w="392429"/>
                <a:gridCol w="4250689"/>
                <a:gridCol w="1150619"/>
                <a:gridCol w="2482850"/>
              </a:tblGrid>
              <a:tr h="938530">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38100" cap="flat" cmpd="sng" algn="ctr">
                      <a:solidFill>
                        <a:srgbClr val="FFCCC9"/>
                      </a:solidFill>
                      <a:prstDash val="solid"/>
                      <a:round/>
                      <a:headEnd type="none" w="med" len="med"/>
                      <a:tailEnd type="none" w="med" len="med"/>
                    </a:lnL>
                    <a:lnR>
                      <a:noFill/>
                    </a:lnR>
                    <a:lnT w="38100" cap="flat" cmpd="sng" algn="ctr">
                      <a:solidFill>
                        <a:srgbClr val="FFCCC9"/>
                      </a:solidFill>
                      <a:prstDash val="solid"/>
                      <a:round/>
                      <a:headEnd type="none" w="med" len="med"/>
                      <a:tailEnd type="none" w="med" len="med"/>
                    </a:lnT>
                    <a:lnB>
                      <a:noFill/>
                    </a:lnB>
                  </a:tcPr>
                </a:tc>
                <a:tc hMerge="1">
                  <a:tcPr marL="0" marR="0" marT="0" marB="0" vert="horz">
                    <a:lnL w="38100" cap="flat" cmpd="sng" algn="ctr">
                      <a:solidFill>
                        <a:srgbClr val="FFCCC9"/>
                      </a:solidFill>
                      <a:prstDash val="solid"/>
                      <a:round/>
                      <a:headEnd type="none" w="med" len="med"/>
                      <a:tailEnd type="none" w="med" len="med"/>
                    </a:lnL>
                    <a:lnR>
                      <a:noFill/>
                    </a:lnR>
                    <a:lnT w="38100" cap="flat" cmpd="sng" algn="ctr">
                      <a:solidFill>
                        <a:srgbClr val="FFCCC9"/>
                      </a:solidFill>
                      <a:prstDash val="solid"/>
                      <a:round/>
                      <a:headEnd type="none" w="med" len="med"/>
                      <a:tailEnd type="none" w="med" len="med"/>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w="38100" cap="flat" cmpd="sng" algn="ctr">
                      <a:solidFill>
                        <a:srgbClr val="FFCCC9"/>
                      </a:solidFill>
                      <a:prstDash val="solid"/>
                      <a:round/>
                      <a:headEnd type="none" w="med" len="med"/>
                      <a:tailEnd type="none" w="med" len="med"/>
                    </a:lnT>
                    <a:lnB>
                      <a:noFill/>
                    </a:lnB>
                  </a:tcPr>
                </a:tc>
                <a:tc grid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38100" cap="flat" cmpd="sng" algn="ctr">
                      <a:solidFill>
                        <a:srgbClr val="FFCCC9"/>
                      </a:solidFill>
                      <a:prstDash val="solid"/>
                      <a:round/>
                      <a:headEnd type="none" w="med" len="med"/>
                      <a:tailEnd type="none" w="med" len="med"/>
                    </a:lnR>
                    <a:lnT w="38100" cap="flat" cmpd="sng" algn="ctr">
                      <a:solidFill>
                        <a:srgbClr val="FFCCC9"/>
                      </a:solidFill>
                      <a:prstDash val="solid"/>
                      <a:round/>
                      <a:headEnd type="none" w="med" len="med"/>
                      <a:tailEnd type="none" w="med" len="med"/>
                    </a:lnT>
                    <a:lnB>
                      <a:noFill/>
                    </a:lnB>
                  </a:tcPr>
                </a:tc>
                <a:tc hMerge="1">
                  <a:tcPr marL="0" marR="0" marT="0" marB="0" vert="horz">
                    <a:lnL>
                      <a:noFill/>
                    </a:lnL>
                    <a:lnR w="38100" cap="flat" cmpd="sng" algn="ctr">
                      <a:solidFill>
                        <a:srgbClr val="FFCCC9"/>
                      </a:solidFill>
                      <a:prstDash val="solid"/>
                      <a:round/>
                      <a:headEnd type="none" w="med" len="med"/>
                      <a:tailEnd type="none" w="med" len="med"/>
                    </a:lnR>
                    <a:lnT w="38100" cap="flat" cmpd="sng" algn="ctr">
                      <a:solidFill>
                        <a:srgbClr val="FFCCC9"/>
                      </a:solidFill>
                      <a:prstDash val="solid"/>
                      <a:round/>
                      <a:headEnd type="none" w="med" len="med"/>
                      <a:tailEnd type="none" w="med" len="med"/>
                    </a:lnT>
                    <a:lnB>
                      <a:noFill/>
                    </a:lnB>
                  </a:tcPr>
                </a:tc>
              </a:tr>
              <a:tr h="1750060">
                <a:tc gridSpan="2">
                  <a:txBody>
                    <a:bodyPr/>
                    <a:lstStyle/>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932180" algn="l" rtl="0" eaLnBrk="0">
                        <a:lnSpc>
                          <a:spcPct val="87000"/>
                        </a:lnSpc>
                      </a:pP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护理操作方面</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8100" cap="flat" cmpd="sng" algn="ctr">
                      <a:solidFill>
                        <a:srgbClr val="FFCCC9"/>
                      </a:solidFill>
                      <a:prstDash val="solid"/>
                      <a:round/>
                      <a:headEnd type="none" w="med" len="med"/>
                      <a:tailEnd type="none" w="med" len="med"/>
                    </a:lnL>
                    <a:lnR>
                      <a:noFill/>
                    </a:lnR>
                    <a:lnT>
                      <a:noFill/>
                    </a:lnT>
                    <a:lnB w="9525" cap="flat" cmpd="sng" algn="ctr">
                      <a:solidFill>
                        <a:srgbClr val="EE0B00"/>
                      </a:solidFill>
                      <a:prstDash val="dash"/>
                      <a:round/>
                      <a:headEnd type="none" w="med" len="med"/>
                      <a:tailEnd type="none" w="med" len="med"/>
                    </a:lnB>
                  </a:tcPr>
                </a:tc>
                <a:tc hMerge="1">
                  <a:tcPr marL="0" marR="0" marT="0" marB="0" vert="horz">
                    <a:lnL w="38100" cap="flat" cmpd="sng" algn="ctr">
                      <a:solidFill>
                        <a:srgbClr val="FFCCC9"/>
                      </a:solidFill>
                      <a:prstDash val="solid"/>
                      <a:round/>
                      <a:headEnd type="none" w="med" len="med"/>
                      <a:tailEnd type="none" w="med" len="med"/>
                    </a:lnL>
                    <a:lnR>
                      <a:noFill/>
                    </a:lnR>
                    <a:lnT>
                      <a:noFill/>
                    </a:lnT>
                    <a:lnB w="9525" cap="flat" cmpd="sng" algn="ctr">
                      <a:solidFill>
                        <a:srgbClr val="EE0B00"/>
                      </a:solidFill>
                      <a:prstDash val="dash"/>
                      <a:round/>
                      <a:headEnd type="none" w="med" len="med"/>
                      <a:tailEnd type="none" w="med" len="med"/>
                    </a:lnB>
                  </a:tcPr>
                </a:tc>
                <a:tc>
                  <a:txBody>
                    <a:bodyPr/>
                    <a:lstStyle/>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204470" indent="118110" algn="l" rtl="0" eaLnBrk="0">
                        <a:lnSpc>
                          <a:spcPct val="95000"/>
                        </a:lnSpc>
                      </a:pPr>
                      <a:r>
                        <a:rPr sz="1800" b="1"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“使用武田人血白蛋白无需重开通路，</a:t>
                      </a: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无需使用带滤网输血器。可</a:t>
                      </a: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在其他液   </a:t>
                      </a:r>
                      <a:r>
                        <a:rPr sz="18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体输注完毕后用生理盐水直接冲</a:t>
                      </a:r>
                      <a:r>
                        <a:rPr sz="18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管，</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205105" algn="l" rtl="0" eaLnBrk="0">
                        <a:lnSpc>
                          <a:spcPct val="95000"/>
                        </a:lnSpc>
                        <a:spcBef>
                          <a:spcPts val="105"/>
                        </a:spcBef>
                      </a:pP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跟其他药物共用一个输液器</a:t>
                      </a:r>
                      <a:r>
                        <a:rPr sz="1800" b="1" kern="0" spc="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1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a:t>
                      </a:r>
                      <a:r>
                        <a:rPr sz="1100" b="1" kern="0" spc="-2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a:noFill/>
                    </a:lnT>
                    <a:lnB w="9525" cap="flat" cmpd="sng" algn="ctr">
                      <a:solidFill>
                        <a:srgbClr val="EE0B00"/>
                      </a:solidFill>
                      <a:prstDash val="dash"/>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w="9525" cap="flat" cmpd="sng" algn="ctr">
                      <a:solidFill>
                        <a:srgbClr val="EE0B00"/>
                      </a:solidFill>
                      <a:prstDash val="dash"/>
                      <a:round/>
                      <a:headEnd type="none" w="med" len="med"/>
                      <a:tailEnd type="none" w="med" len="med"/>
                    </a:lnB>
                  </a:tcPr>
                </a:tc>
                <a:tc>
                  <a:txBody>
                    <a:bodyPr/>
                    <a:lstStyle/>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7000"/>
                        </a:lnSpc>
                      </a:pPr>
                      <a:endParaRPr sz="1000" dirty="0">
                        <a:latin typeface="Arial" panose="020B0604020202020204"/>
                        <a:ea typeface="Arial" panose="020B0604020202020204"/>
                        <a:cs typeface="Arial" panose="020B0604020202020204"/>
                      </a:endParaRPr>
                    </a:p>
                    <a:p>
                      <a:pPr algn="l" rtl="0" eaLnBrk="0">
                        <a:lnSpc>
                          <a:spcPct val="118000"/>
                        </a:lnSpc>
                      </a:pPr>
                      <a:endParaRPr sz="1000" dirty="0">
                        <a:latin typeface="Arial" panose="020B0604020202020204"/>
                        <a:ea typeface="Arial" panose="020B0604020202020204"/>
                        <a:cs typeface="Arial" panose="020B0604020202020204"/>
                      </a:endParaRPr>
                    </a:p>
                    <a:p>
                      <a:pPr marL="276860" algn="l" rtl="0" eaLnBrk="0">
                        <a:lnSpc>
                          <a:spcPct val="86000"/>
                        </a:lnSpc>
                        <a:spcBef>
                          <a:spcPts val="5"/>
                        </a:spcBef>
                      </a:pP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操作简单</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w="38100" cap="flat" cmpd="sng" algn="ctr">
                      <a:solidFill>
                        <a:srgbClr val="FFCCC9"/>
                      </a:solidFill>
                      <a:prstDash val="solid"/>
                      <a:round/>
                      <a:headEnd type="none" w="med" len="med"/>
                      <a:tailEnd type="none" w="med" len="med"/>
                    </a:lnR>
                    <a:lnT>
                      <a:noFill/>
                    </a:lnT>
                    <a:lnB w="9525" cap="flat" cmpd="sng" algn="ctr">
                      <a:solidFill>
                        <a:srgbClr val="EE0B00"/>
                      </a:solidFill>
                      <a:prstDash val="dash"/>
                      <a:round/>
                      <a:headEnd type="none" w="med" len="med"/>
                      <a:tailEnd type="none" w="med" len="med"/>
                    </a:lnB>
                  </a:tcPr>
                </a:tc>
              </a:tr>
              <a:tr h="1889760">
                <a:tc>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971550" algn="l" rtl="0" eaLnBrk="0">
                        <a:lnSpc>
                          <a:spcPct val="87000"/>
                        </a:lnSpc>
                      </a:pP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资金管理方面</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8100" cap="flat" cmpd="sng" algn="ctr">
                      <a:solidFill>
                        <a:srgbClr val="FFCCC9"/>
                      </a:solidFill>
                      <a:prstDash val="solid"/>
                      <a:round/>
                      <a:headEnd type="none" w="med" len="med"/>
                      <a:tailEnd type="none" w="med" len="med"/>
                    </a:lnL>
                    <a:lnR>
                      <a:noFill/>
                    </a:lnR>
                    <a:lnT w="9525" cap="flat" cmpd="sng" algn="ctr">
                      <a:solidFill>
                        <a:srgbClr val="EE0B00"/>
                      </a:solidFill>
                      <a:prstDash val="dash"/>
                      <a:round/>
                      <a:headEnd type="none" w="med" len="med"/>
                      <a:tailEnd type="none" w="med" len="med"/>
                    </a:lnT>
                    <a:lnB w="38100" cap="flat" cmpd="sng" algn="ctr">
                      <a:solidFill>
                        <a:srgbClr val="FFCCC9"/>
                      </a:solidFill>
                      <a:prstDash val="solid"/>
                      <a:round/>
                      <a:headEnd type="none" w="med" len="med"/>
                      <a:tailEnd type="none" w="med" len="med"/>
                    </a:lnB>
                  </a:tcPr>
                </a:tc>
                <a:tc gridSpan="2">
                  <a:txBody>
                    <a:bodyPr/>
                    <a:lstStyle/>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715010" algn="l" rtl="0" eaLnBrk="0">
                        <a:lnSpc>
                          <a:spcPct val="87000"/>
                        </a:lnSpc>
                      </a:pPr>
                      <a:r>
                        <a:rPr sz="1800" b="1"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“部分国产白蛋白，需额外再增加</a:t>
                      </a:r>
                      <a:r>
                        <a:rPr sz="18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596900" algn="l" rtl="0" eaLnBrk="0">
                        <a:lnSpc>
                          <a:spcPct val="96000"/>
                        </a:lnSpc>
                        <a:spcBef>
                          <a:spcPts val="5"/>
                        </a:spcBef>
                      </a:pP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个通路</a:t>
                      </a:r>
                      <a:r>
                        <a:rPr sz="1800" b="1" kern="0" spc="-1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a:t>
                      </a: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，根据说明书使用带滤网的</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597535" algn="l" rtl="0" eaLnBrk="0">
                        <a:lnSpc>
                          <a:spcPct val="87000"/>
                        </a:lnSpc>
                        <a:spcBef>
                          <a:spcPts val="375"/>
                        </a:spcBef>
                      </a:pPr>
                      <a:r>
                        <a:rPr sz="18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输血器，带滤网的输血器需额</a:t>
                      </a:r>
                      <a:r>
                        <a:rPr sz="18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外付费”</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w="9525" cap="flat" cmpd="sng" algn="ctr">
                      <a:solidFill>
                        <a:srgbClr val="EE0B00"/>
                      </a:solidFill>
                      <a:prstDash val="dash"/>
                      <a:round/>
                      <a:headEnd type="none" w="med" len="med"/>
                      <a:tailEnd type="none" w="med" len="med"/>
                    </a:lnT>
                    <a:lnB w="38100" cap="flat" cmpd="sng" algn="ctr">
                      <a:solidFill>
                        <a:srgbClr val="FFCCC9"/>
                      </a:solidFill>
                      <a:prstDash val="solid"/>
                      <a:round/>
                      <a:headEnd type="none" w="med" len="med"/>
                      <a:tailEnd type="none" w="med" len="med"/>
                    </a:lnB>
                  </a:tcPr>
                </a:tc>
                <a:tc hMerge="1">
                  <a:tcPr marL="0" marR="0" marT="0" marB="0" vert="horz">
                    <a:lnL>
                      <a:noFill/>
                    </a:lnL>
                    <a:lnR>
                      <a:noFill/>
                    </a:lnR>
                    <a:lnT w="9525" cap="flat" cmpd="sng" algn="ctr">
                      <a:solidFill>
                        <a:srgbClr val="EE0B00"/>
                      </a:solidFill>
                      <a:prstDash val="dash"/>
                      <a:round/>
                      <a:headEnd type="none" w="med" len="med"/>
                      <a:tailEnd type="none" w="med" len="med"/>
                    </a:lnT>
                    <a:lnB w="38100" cap="flat" cmpd="sng" algn="ctr">
                      <a:solidFill>
                        <a:srgbClr val="FFCCC9"/>
                      </a:solidFill>
                      <a:prstDash val="solid"/>
                      <a:round/>
                      <a:headEnd type="none" w="med" len="med"/>
                      <a:tailEnd type="none" w="med" len="med"/>
                    </a:lnB>
                  </a:tcPr>
                </a:tc>
                <a:tc gridSpan="2">
                  <a:txBody>
                    <a:bodyPr/>
                    <a:lstStyle/>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866775" algn="l" rtl="0" eaLnBrk="0">
                        <a:lnSpc>
                          <a:spcPct val="87000"/>
                        </a:lnSpc>
                        <a:tabLst>
                          <a:tab pos="1270000" algn="l"/>
                        </a:tabLst>
                      </a:pPr>
                      <a:r>
                        <a:rPr sz="2400" b="1" kern="0" spc="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无额外成本</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w="38100" cap="flat" cmpd="sng" algn="ctr">
                      <a:solidFill>
                        <a:srgbClr val="FFCCC9"/>
                      </a:solidFill>
                      <a:prstDash val="solid"/>
                      <a:round/>
                      <a:headEnd type="none" w="med" len="med"/>
                      <a:tailEnd type="none" w="med" len="med"/>
                    </a:lnR>
                    <a:lnT w="9525" cap="flat" cmpd="sng" algn="ctr">
                      <a:solidFill>
                        <a:srgbClr val="EE0B00"/>
                      </a:solidFill>
                      <a:prstDash val="dash"/>
                      <a:round/>
                      <a:headEnd type="none" w="med" len="med"/>
                      <a:tailEnd type="none" w="med" len="med"/>
                    </a:lnT>
                    <a:lnB w="38100" cap="flat" cmpd="sng" algn="ctr">
                      <a:solidFill>
                        <a:srgbClr val="FFCCC9"/>
                      </a:solidFill>
                      <a:prstDash val="solid"/>
                      <a:round/>
                      <a:headEnd type="none" w="med" len="med"/>
                      <a:tailEnd type="none" w="med" len="med"/>
                    </a:lnB>
                  </a:tcPr>
                </a:tc>
                <a:tc hMerge="1">
                  <a:tcPr marL="0" marR="0" marT="0" marB="0" vert="horz">
                    <a:lnL>
                      <a:noFill/>
                    </a:lnL>
                    <a:lnR w="38100" cap="flat" cmpd="sng" algn="ctr">
                      <a:solidFill>
                        <a:srgbClr val="FFCCC9"/>
                      </a:solidFill>
                      <a:prstDash val="solid"/>
                      <a:round/>
                      <a:headEnd type="none" w="med" len="med"/>
                      <a:tailEnd type="none" w="med" len="med"/>
                    </a:lnR>
                    <a:lnT w="9525" cap="flat" cmpd="sng" algn="ctr">
                      <a:solidFill>
                        <a:srgbClr val="EE0B00"/>
                      </a:solidFill>
                      <a:prstDash val="dash"/>
                      <a:round/>
                      <a:headEnd type="none" w="med" len="med"/>
                      <a:tailEnd type="none" w="med" len="med"/>
                    </a:lnT>
                    <a:lnB w="38100" cap="flat" cmpd="sng" algn="ctr">
                      <a:solidFill>
                        <a:srgbClr val="FFCCC9"/>
                      </a:solidFill>
                      <a:prstDash val="solid"/>
                      <a:round/>
                      <a:headEnd type="none" w="med" len="med"/>
                      <a:tailEnd type="none" w="med" len="med"/>
                    </a:lnB>
                  </a:tcPr>
                </a:tc>
              </a:tr>
            </a:tbl>
          </a:graphicData>
        </a:graphic>
      </p:graphicFrame>
      <p:sp>
        <p:nvSpPr>
          <p:cNvPr id="430" name="path 430"/>
          <p:cNvSpPr/>
          <p:nvPr/>
        </p:nvSpPr>
        <p:spPr>
          <a:xfrm>
            <a:off x="8213169" y="4591974"/>
            <a:ext cx="703948" cy="584200"/>
          </a:xfrm>
          <a:custGeom>
            <a:avLst/>
            <a:gdLst/>
            <a:ahLst/>
            <a:cxnLst/>
            <a:rect l="0" t="0" r="0" b="0"/>
            <a:pathLst>
              <a:path w="1108" h="920">
                <a:moveTo>
                  <a:pt x="648" y="920"/>
                </a:moveTo>
                <a:lnTo>
                  <a:pt x="648" y="690"/>
                </a:lnTo>
                <a:lnTo>
                  <a:pt x="0" y="690"/>
                </a:lnTo>
                <a:lnTo>
                  <a:pt x="0" y="230"/>
                </a:lnTo>
                <a:lnTo>
                  <a:pt x="648" y="230"/>
                </a:lnTo>
                <a:lnTo>
                  <a:pt x="648" y="0"/>
                </a:lnTo>
                <a:lnTo>
                  <a:pt x="1108" y="460"/>
                </a:lnTo>
                <a:lnTo>
                  <a:pt x="648" y="920"/>
                </a:lnTo>
                <a:close/>
              </a:path>
            </a:pathLst>
          </a:custGeom>
          <a:solidFill>
            <a:srgbClr val="FF9A92">
              <a:alpha val="100000"/>
            </a:srgbClr>
          </a:solidFill>
          <a:ln w="0" cap="flat">
            <a:noFill/>
            <a:prstDash val="solid"/>
            <a:miter lim="0"/>
          </a:ln>
        </p:spPr>
        <p:txBody>
          <a:bodyPr rtlCol="0"/>
          <a:lstStyle/>
          <a:p>
            <a:pPr algn="ctr"/>
            <a:endParaRPr lang="zh-CN" altLang="en-US"/>
          </a:p>
        </p:txBody>
      </p:sp>
      <p:sp>
        <p:nvSpPr>
          <p:cNvPr id="434" name="textbox 434"/>
          <p:cNvSpPr/>
          <p:nvPr/>
        </p:nvSpPr>
        <p:spPr>
          <a:xfrm>
            <a:off x="521808" y="241128"/>
            <a:ext cx="11455400" cy="450850"/>
          </a:xfrm>
          <a:prstGeom prst="rect">
            <a:avLst/>
          </a:prstGeom>
          <a:noFill/>
          <a:ln w="0" cap="flat">
            <a:noFill/>
            <a:prstDash val="solid"/>
            <a:miter lim="0"/>
          </a:ln>
        </p:spPr>
        <p:txBody>
          <a:bodyPr vert="horz" wrap="square" lIns="0" tIns="0" rIns="0" bIns="0"/>
          <a:lstStyle/>
          <a:p>
            <a:pPr algn="l" rtl="0" eaLnBrk="0">
              <a:lnSpc>
                <a:spcPct val="114000"/>
              </a:lnSpc>
            </a:pPr>
            <a:endParaRPr sz="400" dirty="0">
              <a:latin typeface="Arial" panose="020B0604020202020204"/>
              <a:ea typeface="Arial" panose="020B0604020202020204"/>
              <a:cs typeface="Arial" panose="020B0604020202020204"/>
            </a:endParaRPr>
          </a:p>
          <a:p>
            <a:pPr marL="12700" algn="l" rtl="0" eaLnBrk="0">
              <a:lnSpc>
                <a:spcPct val="87000"/>
              </a:lnSpc>
              <a:spcBef>
                <a:spcPts val="5"/>
              </a:spcBef>
            </a:pPr>
            <a:r>
              <a:rPr sz="2700" b="1" kern="0" spc="8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武田人血白蛋白无需额外输血</a:t>
            </a:r>
            <a:r>
              <a:rPr sz="2700" b="1" kern="0" spc="7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器，操作简单，无额外耗材成本       </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38" name="textbox 438"/>
          <p:cNvSpPr/>
          <p:nvPr/>
        </p:nvSpPr>
        <p:spPr>
          <a:xfrm>
            <a:off x="4041203" y="1444993"/>
            <a:ext cx="3768090" cy="528955"/>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marL="1631950" algn="l" rtl="0" eaLnBrk="0">
              <a:lnSpc>
                <a:spcPct val="87000"/>
              </a:lnSpc>
              <a:spcBef>
                <a:spcPts val="5"/>
              </a:spcBef>
            </a:pPr>
            <a:r>
              <a:rPr sz="2000" b="1" kern="0" spc="-10" dirty="0">
                <a:solidFill>
                  <a:srgbClr val="262626">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优势</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0" name="textbox 440"/>
          <p:cNvSpPr/>
          <p:nvPr/>
        </p:nvSpPr>
        <p:spPr>
          <a:xfrm>
            <a:off x="840803" y="1444993"/>
            <a:ext cx="2754629" cy="528955"/>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01000"/>
              </a:lnSpc>
            </a:pPr>
            <a:endParaRPr sz="9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873125" algn="l" rtl="0" eaLnBrk="0">
              <a:lnSpc>
                <a:spcPct val="87000"/>
              </a:lnSpc>
            </a:pPr>
            <a:r>
              <a:rPr sz="2000" b="1" kern="0" spc="-10" dirty="0">
                <a:solidFill>
                  <a:srgbClr val="262626">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主要方面</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2" name="textbox 442"/>
          <p:cNvSpPr/>
          <p:nvPr/>
        </p:nvSpPr>
        <p:spPr>
          <a:xfrm>
            <a:off x="8482673" y="1444993"/>
            <a:ext cx="2754629" cy="528955"/>
          </a:xfrm>
          <a:prstGeom prst="rect">
            <a:avLst/>
          </a:prstGeom>
          <a:solidFill>
            <a:srgbClr val="D9D9D9">
              <a:alpha val="100000"/>
            </a:srgbClr>
          </a:solidFill>
          <a:ln w="0" cap="flat">
            <a:no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marL="871220" algn="l" rtl="0" eaLnBrk="0">
              <a:lnSpc>
                <a:spcPct val="87000"/>
              </a:lnSpc>
              <a:spcBef>
                <a:spcPts val="5"/>
              </a:spcBef>
            </a:pPr>
            <a:r>
              <a:rPr sz="2000" b="1" kern="0" spc="-10" dirty="0">
                <a:solidFill>
                  <a:srgbClr val="262626">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关键获益</a:t>
            </a:r>
            <a:endParaRPr sz="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6" name="path 446"/>
          <p:cNvSpPr/>
          <p:nvPr/>
        </p:nvSpPr>
        <p:spPr>
          <a:xfrm>
            <a:off x="8219671" y="2582435"/>
            <a:ext cx="703948" cy="584200"/>
          </a:xfrm>
          <a:custGeom>
            <a:avLst/>
            <a:gdLst/>
            <a:ahLst/>
            <a:cxnLst/>
            <a:rect l="0" t="0" r="0" b="0"/>
            <a:pathLst>
              <a:path w="1108" h="920">
                <a:moveTo>
                  <a:pt x="648" y="920"/>
                </a:moveTo>
                <a:lnTo>
                  <a:pt x="648" y="690"/>
                </a:lnTo>
                <a:lnTo>
                  <a:pt x="0" y="690"/>
                </a:lnTo>
                <a:lnTo>
                  <a:pt x="0" y="230"/>
                </a:lnTo>
                <a:lnTo>
                  <a:pt x="648" y="230"/>
                </a:lnTo>
                <a:lnTo>
                  <a:pt x="648" y="0"/>
                </a:lnTo>
                <a:lnTo>
                  <a:pt x="1108" y="460"/>
                </a:lnTo>
                <a:lnTo>
                  <a:pt x="648" y="920"/>
                </a:lnTo>
                <a:close/>
              </a:path>
            </a:pathLst>
          </a:custGeom>
          <a:solidFill>
            <a:srgbClr val="FF9A92">
              <a:alpha val="100000"/>
            </a:srgbClr>
          </a:solidFill>
          <a:ln w="0" cap="flat">
            <a:noFill/>
            <a:prstDash val="solid"/>
            <a:miter lim="0"/>
          </a:ln>
        </p:spPr>
        <p:txBody>
          <a:bodyPr rtlCol="0"/>
          <a:lstStyle/>
          <a:p>
            <a:pPr algn="ctr"/>
            <a:endParaRPr lang="zh-CN" altLang="en-US"/>
          </a:p>
        </p:txBody>
      </p:sp>
      <p:sp>
        <p:nvSpPr>
          <p:cNvPr id="448" name="path 448"/>
          <p:cNvSpPr/>
          <p:nvPr/>
        </p:nvSpPr>
        <p:spPr>
          <a:xfrm>
            <a:off x="1801698" y="4359193"/>
            <a:ext cx="609587" cy="609688"/>
          </a:xfrm>
          <a:custGeom>
            <a:avLst/>
            <a:gdLst/>
            <a:ahLst/>
            <a:cxnLst/>
            <a:rect l="0" t="0" r="0" b="0"/>
            <a:pathLst>
              <a:path w="959" h="960">
                <a:moveTo>
                  <a:pt x="922" y="112"/>
                </a:moveTo>
                <a:lnTo>
                  <a:pt x="258" y="112"/>
                </a:lnTo>
                <a:cubicBezTo>
                  <a:pt x="237" y="112"/>
                  <a:pt x="220" y="95"/>
                  <a:pt x="220" y="74"/>
                </a:cubicBezTo>
                <a:lnTo>
                  <a:pt x="220" y="37"/>
                </a:lnTo>
                <a:cubicBezTo>
                  <a:pt x="220" y="16"/>
                  <a:pt x="237" y="0"/>
                  <a:pt x="258" y="0"/>
                </a:cubicBezTo>
                <a:lnTo>
                  <a:pt x="922" y="0"/>
                </a:lnTo>
                <a:cubicBezTo>
                  <a:pt x="943" y="0"/>
                  <a:pt x="959" y="16"/>
                  <a:pt x="959" y="37"/>
                </a:cubicBezTo>
                <a:lnTo>
                  <a:pt x="959" y="74"/>
                </a:lnTo>
                <a:cubicBezTo>
                  <a:pt x="959" y="95"/>
                  <a:pt x="943" y="112"/>
                  <a:pt x="922" y="112"/>
                </a:cubicBezTo>
                <a:moveTo>
                  <a:pt x="922" y="847"/>
                </a:moveTo>
                <a:lnTo>
                  <a:pt x="703" y="847"/>
                </a:lnTo>
                <a:cubicBezTo>
                  <a:pt x="666" y="894"/>
                  <a:pt x="620" y="932"/>
                  <a:pt x="567" y="960"/>
                </a:cubicBezTo>
                <a:lnTo>
                  <a:pt x="922" y="960"/>
                </a:lnTo>
                <a:cubicBezTo>
                  <a:pt x="943" y="960"/>
                  <a:pt x="959" y="943"/>
                  <a:pt x="959" y="922"/>
                </a:cubicBezTo>
                <a:lnTo>
                  <a:pt x="959" y="885"/>
                </a:lnTo>
                <a:cubicBezTo>
                  <a:pt x="959" y="864"/>
                  <a:pt x="943" y="847"/>
                  <a:pt x="922" y="847"/>
                </a:cubicBezTo>
                <a:moveTo>
                  <a:pt x="922" y="635"/>
                </a:moveTo>
                <a:lnTo>
                  <a:pt x="792" y="635"/>
                </a:lnTo>
                <a:cubicBezTo>
                  <a:pt x="787" y="674"/>
                  <a:pt x="777" y="712"/>
                  <a:pt x="762" y="748"/>
                </a:cubicBezTo>
                <a:lnTo>
                  <a:pt x="922" y="748"/>
                </a:lnTo>
                <a:cubicBezTo>
                  <a:pt x="943" y="748"/>
                  <a:pt x="959" y="731"/>
                  <a:pt x="959" y="710"/>
                </a:cubicBezTo>
                <a:lnTo>
                  <a:pt x="959" y="673"/>
                </a:lnTo>
                <a:cubicBezTo>
                  <a:pt x="959" y="652"/>
                  <a:pt x="943" y="635"/>
                  <a:pt x="922" y="635"/>
                </a:cubicBezTo>
                <a:moveTo>
                  <a:pt x="922" y="423"/>
                </a:moveTo>
                <a:lnTo>
                  <a:pt x="763" y="423"/>
                </a:lnTo>
                <a:cubicBezTo>
                  <a:pt x="778" y="459"/>
                  <a:pt x="787" y="497"/>
                  <a:pt x="792" y="536"/>
                </a:cubicBezTo>
                <a:lnTo>
                  <a:pt x="922" y="536"/>
                </a:lnTo>
                <a:cubicBezTo>
                  <a:pt x="943" y="536"/>
                  <a:pt x="959" y="519"/>
                  <a:pt x="959" y="498"/>
                </a:cubicBezTo>
                <a:lnTo>
                  <a:pt x="959" y="461"/>
                </a:lnTo>
                <a:cubicBezTo>
                  <a:pt x="959" y="440"/>
                  <a:pt x="943" y="423"/>
                  <a:pt x="922" y="423"/>
                </a:cubicBezTo>
                <a:moveTo>
                  <a:pt x="922" y="211"/>
                </a:moveTo>
                <a:lnTo>
                  <a:pt x="568" y="211"/>
                </a:lnTo>
                <a:cubicBezTo>
                  <a:pt x="620" y="239"/>
                  <a:pt x="667" y="277"/>
                  <a:pt x="704" y="324"/>
                </a:cubicBezTo>
                <a:lnTo>
                  <a:pt x="922" y="324"/>
                </a:lnTo>
                <a:cubicBezTo>
                  <a:pt x="943" y="324"/>
                  <a:pt x="959" y="307"/>
                  <a:pt x="959" y="286"/>
                </a:cubicBezTo>
                <a:lnTo>
                  <a:pt x="959" y="249"/>
                </a:lnTo>
                <a:cubicBezTo>
                  <a:pt x="959" y="228"/>
                  <a:pt x="943" y="211"/>
                  <a:pt x="922" y="211"/>
                </a:cubicBezTo>
                <a:moveTo>
                  <a:pt x="374" y="211"/>
                </a:moveTo>
                <a:cubicBezTo>
                  <a:pt x="167" y="211"/>
                  <a:pt x="0" y="379"/>
                  <a:pt x="0" y="585"/>
                </a:cubicBezTo>
                <a:cubicBezTo>
                  <a:pt x="0" y="792"/>
                  <a:pt x="167" y="960"/>
                  <a:pt x="374" y="960"/>
                </a:cubicBezTo>
                <a:cubicBezTo>
                  <a:pt x="580" y="960"/>
                  <a:pt x="748" y="792"/>
                  <a:pt x="748" y="585"/>
                </a:cubicBezTo>
                <a:cubicBezTo>
                  <a:pt x="748" y="379"/>
                  <a:pt x="580" y="211"/>
                  <a:pt x="374" y="211"/>
                </a:cubicBezTo>
                <a:moveTo>
                  <a:pt x="492" y="580"/>
                </a:moveTo>
                <a:lnTo>
                  <a:pt x="492" y="614"/>
                </a:lnTo>
                <a:lnTo>
                  <a:pt x="407" y="614"/>
                </a:lnTo>
                <a:lnTo>
                  <a:pt x="406" y="615"/>
                </a:lnTo>
                <a:lnTo>
                  <a:pt x="406" y="658"/>
                </a:lnTo>
                <a:lnTo>
                  <a:pt x="492" y="658"/>
                </a:lnTo>
                <a:lnTo>
                  <a:pt x="492" y="692"/>
                </a:lnTo>
                <a:lnTo>
                  <a:pt x="406" y="692"/>
                </a:lnTo>
                <a:lnTo>
                  <a:pt x="406" y="769"/>
                </a:lnTo>
                <a:lnTo>
                  <a:pt x="341" y="769"/>
                </a:lnTo>
                <a:lnTo>
                  <a:pt x="341" y="692"/>
                </a:lnTo>
                <a:lnTo>
                  <a:pt x="256" y="692"/>
                </a:lnTo>
                <a:lnTo>
                  <a:pt x="256" y="658"/>
                </a:lnTo>
                <a:lnTo>
                  <a:pt x="341" y="658"/>
                </a:lnTo>
                <a:lnTo>
                  <a:pt x="341" y="615"/>
                </a:lnTo>
                <a:lnTo>
                  <a:pt x="341" y="614"/>
                </a:lnTo>
                <a:lnTo>
                  <a:pt x="256" y="614"/>
                </a:lnTo>
                <a:lnTo>
                  <a:pt x="256" y="580"/>
                </a:lnTo>
                <a:lnTo>
                  <a:pt x="322" y="580"/>
                </a:lnTo>
                <a:lnTo>
                  <a:pt x="223" y="401"/>
                </a:lnTo>
                <a:lnTo>
                  <a:pt x="296" y="401"/>
                </a:lnTo>
                <a:lnTo>
                  <a:pt x="374" y="556"/>
                </a:lnTo>
                <a:lnTo>
                  <a:pt x="451" y="401"/>
                </a:lnTo>
                <a:lnTo>
                  <a:pt x="525" y="401"/>
                </a:lnTo>
                <a:lnTo>
                  <a:pt x="426" y="580"/>
                </a:lnTo>
                <a:lnTo>
                  <a:pt x="492" y="580"/>
                </a:lnTo>
                <a:close/>
              </a:path>
            </a:pathLst>
          </a:custGeom>
          <a:solidFill>
            <a:srgbClr val="7F7F7F">
              <a:alpha val="100000"/>
            </a:srgbClr>
          </a:solidFill>
          <a:ln w="0" cap="flat">
            <a:noFill/>
            <a:prstDash val="solid"/>
            <a:miter lim="0"/>
          </a:ln>
        </p:spPr>
        <p:txBody>
          <a:bodyPr rtlCol="0"/>
          <a:lstStyle/>
          <a:p>
            <a:pPr algn="ctr"/>
            <a:endParaRPr lang="zh-CN" altLang="en-US"/>
          </a:p>
        </p:txBody>
      </p:sp>
      <p:sp>
        <p:nvSpPr>
          <p:cNvPr id="450" name="path 450"/>
          <p:cNvSpPr/>
          <p:nvPr/>
        </p:nvSpPr>
        <p:spPr>
          <a:xfrm>
            <a:off x="1794917" y="2353671"/>
            <a:ext cx="579664" cy="611111"/>
          </a:xfrm>
          <a:custGeom>
            <a:avLst/>
            <a:gdLst/>
            <a:ahLst/>
            <a:cxnLst/>
            <a:rect l="0" t="0" r="0" b="0"/>
            <a:pathLst>
              <a:path w="912" h="962">
                <a:moveTo>
                  <a:pt x="628" y="343"/>
                </a:moveTo>
                <a:cubicBezTo>
                  <a:pt x="734" y="402"/>
                  <a:pt x="803" y="508"/>
                  <a:pt x="803" y="630"/>
                </a:cubicBezTo>
                <a:cubicBezTo>
                  <a:pt x="803" y="813"/>
                  <a:pt x="645" y="962"/>
                  <a:pt x="451" y="962"/>
                </a:cubicBezTo>
                <a:cubicBezTo>
                  <a:pt x="267" y="962"/>
                  <a:pt x="117" y="829"/>
                  <a:pt x="102" y="659"/>
                </a:cubicBezTo>
                <a:cubicBezTo>
                  <a:pt x="133" y="539"/>
                  <a:pt x="234" y="497"/>
                  <a:pt x="294" y="481"/>
                </a:cubicBezTo>
                <a:cubicBezTo>
                  <a:pt x="303" y="478"/>
                  <a:pt x="315" y="481"/>
                  <a:pt x="320" y="490"/>
                </a:cubicBezTo>
                <a:cubicBezTo>
                  <a:pt x="327" y="497"/>
                  <a:pt x="327" y="508"/>
                  <a:pt x="322" y="517"/>
                </a:cubicBezTo>
                <a:cubicBezTo>
                  <a:pt x="313" y="528"/>
                  <a:pt x="306" y="539"/>
                  <a:pt x="296" y="548"/>
                </a:cubicBezTo>
                <a:cubicBezTo>
                  <a:pt x="291" y="555"/>
                  <a:pt x="291" y="562"/>
                  <a:pt x="296" y="569"/>
                </a:cubicBezTo>
                <a:cubicBezTo>
                  <a:pt x="301" y="576"/>
                  <a:pt x="308" y="578"/>
                  <a:pt x="315" y="576"/>
                </a:cubicBezTo>
                <a:cubicBezTo>
                  <a:pt x="514" y="515"/>
                  <a:pt x="628" y="343"/>
                  <a:pt x="628" y="343"/>
                </a:cubicBezTo>
                <a:moveTo>
                  <a:pt x="420" y="63"/>
                </a:moveTo>
                <a:lnTo>
                  <a:pt x="420" y="108"/>
                </a:lnTo>
                <a:lnTo>
                  <a:pt x="373" y="108"/>
                </a:lnTo>
                <a:lnTo>
                  <a:pt x="373" y="169"/>
                </a:lnTo>
                <a:lnTo>
                  <a:pt x="420" y="169"/>
                </a:lnTo>
                <a:lnTo>
                  <a:pt x="420" y="214"/>
                </a:lnTo>
                <a:lnTo>
                  <a:pt x="485" y="214"/>
                </a:lnTo>
                <a:lnTo>
                  <a:pt x="485" y="169"/>
                </a:lnTo>
                <a:lnTo>
                  <a:pt x="530" y="169"/>
                </a:lnTo>
                <a:lnTo>
                  <a:pt x="530" y="108"/>
                </a:lnTo>
                <a:lnTo>
                  <a:pt x="485" y="108"/>
                </a:lnTo>
                <a:lnTo>
                  <a:pt x="485" y="63"/>
                </a:lnTo>
                <a:lnTo>
                  <a:pt x="420" y="63"/>
                </a:lnTo>
                <a:close/>
                <a:moveTo>
                  <a:pt x="452" y="0"/>
                </a:moveTo>
                <a:cubicBezTo>
                  <a:pt x="600" y="0"/>
                  <a:pt x="736" y="56"/>
                  <a:pt x="846" y="144"/>
                </a:cubicBezTo>
                <a:cubicBezTo>
                  <a:pt x="899" y="189"/>
                  <a:pt x="918" y="262"/>
                  <a:pt x="889" y="325"/>
                </a:cubicBezTo>
                <a:lnTo>
                  <a:pt x="820" y="483"/>
                </a:lnTo>
                <a:cubicBezTo>
                  <a:pt x="760" y="347"/>
                  <a:pt x="617" y="252"/>
                  <a:pt x="452" y="252"/>
                </a:cubicBezTo>
                <a:cubicBezTo>
                  <a:pt x="291" y="252"/>
                  <a:pt x="150" y="343"/>
                  <a:pt x="88" y="474"/>
                </a:cubicBezTo>
                <a:lnTo>
                  <a:pt x="21" y="325"/>
                </a:lnTo>
                <a:cubicBezTo>
                  <a:pt x="-4" y="262"/>
                  <a:pt x="14" y="189"/>
                  <a:pt x="69" y="144"/>
                </a:cubicBezTo>
                <a:cubicBezTo>
                  <a:pt x="177" y="58"/>
                  <a:pt x="308" y="0"/>
                  <a:pt x="452" y="0"/>
                </a:cubicBezTo>
              </a:path>
            </a:pathLst>
          </a:custGeom>
          <a:solidFill>
            <a:srgbClr val="7F7F7F">
              <a:alpha val="100000"/>
            </a:srgbClr>
          </a:solidFill>
          <a:ln w="0" cap="flat">
            <a:noFill/>
            <a:prstDash val="solid"/>
            <a:miter lim="0"/>
          </a:ln>
        </p:spPr>
        <p:txBody>
          <a:bodyPr rtlCol="0"/>
          <a:lstStyle/>
          <a:p>
            <a:pPr algn="ctr"/>
            <a:endParaRPr lang="zh-CN" altLang="en-US"/>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579211" y="241508"/>
            <a:ext cx="1398441" cy="36043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4" name="rect 504"/>
          <p:cNvSpPr/>
          <p:nvPr/>
        </p:nvSpPr>
        <p:spPr>
          <a:xfrm>
            <a:off x="576917" y="5658190"/>
            <a:ext cx="11049086" cy="863681"/>
          </a:xfrm>
          <a:prstGeom prst="rect">
            <a:avLst/>
          </a:prstGeom>
          <a:solidFill>
            <a:srgbClr val="000000">
              <a:alpha val="39607"/>
            </a:srgbClr>
          </a:solidFill>
          <a:ln w="0" cap="flat">
            <a:noFill/>
            <a:prstDash val="solid"/>
            <a:miter lim="0"/>
          </a:ln>
        </p:spPr>
        <p:txBody>
          <a:bodyPr rtlCol="0"/>
          <a:lstStyle/>
          <a:p>
            <a:pPr algn="ctr"/>
            <a:endParaRPr lang="zh-CN" altLang="en-US"/>
          </a:p>
        </p:txBody>
      </p:sp>
      <p:pic>
        <p:nvPicPr>
          <p:cNvPr id="508" name="picture 508"/>
          <p:cNvPicPr>
            <a:picLocks noChangeAspect="1"/>
          </p:cNvPicPr>
          <p:nvPr/>
        </p:nvPicPr>
        <p:blipFill>
          <a:blip r:embed="rId1"/>
          <a:stretch>
            <a:fillRect/>
          </a:stretch>
        </p:blipFill>
        <p:spPr>
          <a:xfrm rot="21600000">
            <a:off x="984072" y="3563589"/>
            <a:ext cx="6546265" cy="1365097"/>
          </a:xfrm>
          <a:prstGeom prst="rect">
            <a:avLst/>
          </a:prstGeom>
        </p:spPr>
      </p:pic>
      <p:pic>
        <p:nvPicPr>
          <p:cNvPr id="512" name="picture 512"/>
          <p:cNvPicPr>
            <a:picLocks noChangeAspect="1"/>
          </p:cNvPicPr>
          <p:nvPr/>
        </p:nvPicPr>
        <p:blipFill>
          <a:blip r:embed="rId2"/>
          <a:stretch>
            <a:fillRect/>
          </a:stretch>
        </p:blipFill>
        <p:spPr>
          <a:xfrm rot="21600000">
            <a:off x="692541" y="2757754"/>
            <a:ext cx="7731461" cy="274929"/>
          </a:xfrm>
          <a:prstGeom prst="rect">
            <a:avLst/>
          </a:prstGeom>
        </p:spPr>
      </p:pic>
      <p:pic>
        <p:nvPicPr>
          <p:cNvPr id="514" name="picture 514"/>
          <p:cNvPicPr>
            <a:picLocks noChangeAspect="1"/>
          </p:cNvPicPr>
          <p:nvPr/>
        </p:nvPicPr>
        <p:blipFill>
          <a:blip r:embed="rId3"/>
          <a:stretch>
            <a:fillRect/>
          </a:stretch>
        </p:blipFill>
        <p:spPr>
          <a:xfrm rot="21600000">
            <a:off x="614676" y="1900136"/>
            <a:ext cx="7468622" cy="1139772"/>
          </a:xfrm>
          <a:prstGeom prst="rect">
            <a:avLst/>
          </a:prstGeom>
        </p:spPr>
      </p:pic>
      <p:sp>
        <p:nvSpPr>
          <p:cNvPr id="516" name="textbox 516"/>
          <p:cNvSpPr/>
          <p:nvPr/>
        </p:nvSpPr>
        <p:spPr>
          <a:xfrm>
            <a:off x="631756" y="1907235"/>
            <a:ext cx="7435215" cy="1126489"/>
          </a:xfrm>
          <a:prstGeom prst="roundRect">
            <a:avLst>
              <a:gd name="adj" fmla="val 4335"/>
            </a:avLst>
          </a:prstGeom>
          <a:noFill/>
          <a:ln w="3175" cap="flat">
            <a:solidFill>
              <a:srgbClr val="FFF4F3"/>
            </a:solidFill>
            <a:prstDash val="solid"/>
            <a:miter lim="0"/>
          </a:ln>
        </p:spPr>
        <p:txBody>
          <a:bodyPr vert="horz" wrap="square" lIns="0" tIns="0" rIns="0" bIns="0"/>
          <a:lstStyle/>
          <a:p>
            <a:pPr algn="l" rtl="0" eaLnBrk="0">
              <a:lnSpc>
                <a:spcPct val="107000"/>
              </a:lnSpc>
            </a:pPr>
            <a:endParaRPr sz="900" dirty="0">
              <a:latin typeface="Arial" panose="020B0604020202020204"/>
              <a:ea typeface="Arial" panose="020B0604020202020204"/>
              <a:cs typeface="Arial" panose="020B0604020202020204"/>
            </a:endParaRPr>
          </a:p>
          <a:p>
            <a:pPr marL="487680" indent="92710" algn="l" rtl="0" eaLnBrk="0">
              <a:lnSpc>
                <a:spcPct val="125000"/>
              </a:lnSpc>
              <a:spcBef>
                <a:spcPts val="0"/>
              </a:spcBef>
            </a:pPr>
            <a:r>
              <a:rPr sz="1500" b="1" kern="0" spc="5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《中华人民共和国药典》 2020年版规定</a:t>
            </a:r>
            <a:r>
              <a:rPr sz="1600" b="1" kern="0" spc="50" baseline="290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a:t>
            </a:r>
            <a:r>
              <a:rPr sz="1000" b="1" kern="0" spc="4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4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kern="0" spc="4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人血白蛋白的纯度不得低于</a:t>
            </a:r>
            <a:r>
              <a:rPr sz="1500" b="1" u="sng" kern="0" spc="4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96%</a:t>
            </a:r>
            <a:r>
              <a:rPr sz="1500" kern="0" spc="4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kern="0" spc="7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a:t>
            </a:r>
            <a:r>
              <a:rPr sz="15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r>
              <a:rPr sz="1500" kern="0" spc="19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7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20%/25%：</a:t>
            </a:r>
            <a:r>
              <a:rPr sz="1500" kern="0" spc="-31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7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98~100%、</a:t>
            </a:r>
            <a:r>
              <a:rPr sz="1500" kern="0" spc="3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Pisa</a:t>
            </a:r>
            <a:r>
              <a:rPr sz="1500" kern="0" spc="7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比萨：</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marL="492125" algn="l" rtl="0" eaLnBrk="0">
              <a:lnSpc>
                <a:spcPts val="2060"/>
              </a:lnSpc>
              <a:spcBef>
                <a:spcPts val="140"/>
              </a:spcBef>
            </a:pP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98~99%、</a:t>
            </a:r>
            <a:r>
              <a:rPr sz="15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Vienna</a:t>
            </a: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维也纳：</a:t>
            </a:r>
            <a:r>
              <a:rPr sz="1500" kern="0" spc="-26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97~99%）</a:t>
            </a:r>
            <a:r>
              <a:rPr sz="1500" kern="0" spc="-33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实测纯度</a:t>
            </a:r>
            <a:r>
              <a:rPr sz="1500" b="1" kern="0" spc="80" dirty="0">
                <a:solidFill>
                  <a:srgbClr val="6F6F6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均高于中国药典标准</a:t>
            </a:r>
            <a:r>
              <a:rPr sz="1500" kern="0" spc="7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18" name="picture 518"/>
          <p:cNvPicPr>
            <a:picLocks noChangeAspect="1"/>
          </p:cNvPicPr>
          <p:nvPr/>
        </p:nvPicPr>
        <p:blipFill>
          <a:blip r:embed="rId4"/>
          <a:stretch>
            <a:fillRect/>
          </a:stretch>
        </p:blipFill>
        <p:spPr>
          <a:xfrm rot="21600000">
            <a:off x="11254436" y="5712429"/>
            <a:ext cx="355575" cy="609460"/>
          </a:xfrm>
          <a:prstGeom prst="rect">
            <a:avLst/>
          </a:prstGeom>
        </p:spPr>
      </p:pic>
      <p:pic>
        <p:nvPicPr>
          <p:cNvPr id="520" name="picture 520"/>
          <p:cNvPicPr>
            <a:picLocks noChangeAspect="1"/>
          </p:cNvPicPr>
          <p:nvPr/>
        </p:nvPicPr>
        <p:blipFill>
          <a:blip r:embed="rId5"/>
          <a:stretch>
            <a:fillRect/>
          </a:stretch>
        </p:blipFill>
        <p:spPr>
          <a:xfrm rot="21600000">
            <a:off x="8083271" y="5687027"/>
            <a:ext cx="3526738" cy="418611"/>
          </a:xfrm>
          <a:prstGeom prst="rect">
            <a:avLst/>
          </a:prstGeom>
        </p:spPr>
      </p:pic>
      <p:graphicFrame>
        <p:nvGraphicFramePr>
          <p:cNvPr id="522" name="table 522"/>
          <p:cNvGraphicFramePr>
            <a:graphicFrameLocks noGrp="1"/>
          </p:cNvGraphicFramePr>
          <p:nvPr>
            <p:custDataLst>
              <p:tags r:id="rId6"/>
            </p:custDataLst>
          </p:nvPr>
        </p:nvGraphicFramePr>
        <p:xfrm>
          <a:off x="423545" y="5663565"/>
          <a:ext cx="11424920" cy="933450"/>
        </p:xfrm>
        <a:graphic>
          <a:graphicData uri="http://schemas.openxmlformats.org/drawingml/2006/table">
            <a:tbl>
              <a:tblPr/>
              <a:tblGrid>
                <a:gridCol w="139065"/>
                <a:gridCol w="11170285"/>
                <a:gridCol w="115570"/>
              </a:tblGrid>
              <a:tr h="93345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12700" cap="flat" cmpd="sng" algn="ctr">
                      <a:solidFill>
                        <a:srgbClr val="E7E7E7"/>
                      </a:solidFill>
                      <a:prstDash val="solid"/>
                      <a:round/>
                      <a:headEnd type="none" w="med" len="med"/>
                      <a:tailEnd type="none" w="med" len="med"/>
                    </a:lnR>
                    <a:lnT>
                      <a:noFill/>
                    </a:lnT>
                    <a:lnB>
                      <a:noFill/>
                    </a:lnB>
                  </a:tcPr>
                </a:tc>
                <a:tc>
                  <a:txBody>
                    <a:bodyPr/>
                    <a:lstStyle/>
                    <a:p>
                      <a:pPr algn="l" rtl="0" eaLnBrk="0">
                        <a:lnSpc>
                          <a:spcPct val="118000"/>
                        </a:lnSpc>
                      </a:pPr>
                      <a:endParaRPr sz="300" dirty="0">
                        <a:latin typeface="Arial" panose="020B0604020202020204"/>
                        <a:ea typeface="Arial" panose="020B0604020202020204"/>
                        <a:cs typeface="Arial" panose="020B0604020202020204"/>
                      </a:endParaRPr>
                    </a:p>
                    <a:p>
                      <a:pPr marL="699770" algn="l" rtl="0" eaLnBrk="0">
                        <a:lnSpc>
                          <a:spcPts val="2375"/>
                        </a:lnSpc>
                      </a:pPr>
                      <a:r>
                        <a:rPr sz="18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武田采用精细除杂步骤，使人血白蛋白Flexbumin 20%</a:t>
                      </a: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/25%、</a:t>
                      </a:r>
                      <a:r>
                        <a:rPr sz="1800" b="1" kern="0" spc="-38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Pisa比萨及Vienna维也纳纯度</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p>
                      <a:pPr marL="1827530" algn="l" rtl="0" eaLnBrk="0">
                        <a:lnSpc>
                          <a:spcPct val="87000"/>
                        </a:lnSpc>
                        <a:spcBef>
                          <a:spcPts val="160"/>
                        </a:spcBef>
                      </a:pPr>
                      <a:r>
                        <a:rPr sz="18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高于中国药典标准，杂蛋白含量低，有效含量高，疗效确切，</a:t>
                      </a: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潜在风险低</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12700" cap="flat" cmpd="sng" algn="ctr">
                      <a:solidFill>
                        <a:srgbClr val="E7E7E7"/>
                      </a:solidFill>
                      <a:prstDash val="solid"/>
                      <a:round/>
                      <a:headEnd type="none" w="med" len="med"/>
                      <a:tailEnd type="none" w="med" len="med"/>
                    </a:lnT>
                    <a:lnB w="12700" cap="flat" cmpd="sng" algn="ctr">
                      <a:solidFill>
                        <a:srgbClr val="E7E7E7"/>
                      </a:solidFill>
                      <a:prstDash val="solid"/>
                      <a:round/>
                      <a:headEnd type="none" w="med" len="med"/>
                      <a:tailEnd type="none" w="med" len="med"/>
                    </a:lnB>
                    <a:solidFill>
                      <a:schemeClr val="accent4">
                        <a:lumMod val="60000"/>
                        <a:lumOff val="40000"/>
                      </a:schemeClr>
                    </a:solidFill>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E7E7E7"/>
                      </a:solidFill>
                      <a:prstDash val="solid"/>
                      <a:round/>
                      <a:headEnd type="none" w="med" len="med"/>
                      <a:tailEnd type="none" w="med" len="med"/>
                    </a:lnL>
                    <a:lnR>
                      <a:noFill/>
                    </a:lnR>
                    <a:lnT>
                      <a:noFill/>
                    </a:lnT>
                    <a:lnB>
                      <a:noFill/>
                    </a:lnB>
                  </a:tcPr>
                </a:tc>
              </a:tr>
            </a:tbl>
          </a:graphicData>
        </a:graphic>
      </p:graphicFrame>
      <p:sp>
        <p:nvSpPr>
          <p:cNvPr id="524" name="textbox 524"/>
          <p:cNvSpPr/>
          <p:nvPr/>
        </p:nvSpPr>
        <p:spPr>
          <a:xfrm>
            <a:off x="645997" y="1236624"/>
            <a:ext cx="10855959" cy="47815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292100" indent="-280035" algn="l" rtl="0" eaLnBrk="0">
              <a:lnSpc>
                <a:spcPct val="106000"/>
              </a:lnSpc>
            </a:pPr>
            <a:r>
              <a:rPr sz="1400" kern="0" spc="0" dirty="0">
                <a:solidFill>
                  <a:srgbClr val="191919">
                    <a:alpha val="100000"/>
                  </a:srgbClr>
                </a:solidFill>
                <a:latin typeface="Arial" panose="020B0604020202020204"/>
                <a:ea typeface="Arial" panose="020B0604020202020204"/>
                <a:cs typeface="Arial" panose="020B0604020202020204"/>
              </a:rPr>
              <a:t>•    </a:t>
            </a:r>
            <a:r>
              <a:rPr sz="14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蛋白纯度是人血白蛋白质量控制的重点项目，</a:t>
            </a:r>
            <a:r>
              <a:rPr sz="1400" kern="0" spc="-26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同样剂量的人血白蛋白，纯度越高表示杂蛋白含量越低，有效成分含量越高，疗效越确  </a:t>
            </a:r>
            <a:r>
              <a:rPr sz="1400" kern="0" spc="-1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切；此外，人血白蛋白中即使有害杂质为0.001%，每剂仍有约0.1mg的杂质被注入人</a:t>
            </a:r>
            <a:r>
              <a:rPr sz="1400" kern="0" spc="-2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体，</a:t>
            </a:r>
            <a:r>
              <a:rPr sz="1400" kern="0" spc="-2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可能造成肾脏灌注减少、低血压等危害</a:t>
            </a:r>
            <a:r>
              <a:rPr sz="1400" kern="0" spc="-20" baseline="260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1,2,4,5</a:t>
            </a:r>
            <a:r>
              <a:rPr sz="1400" kern="0" spc="-2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34" name="path 534"/>
          <p:cNvSpPr/>
          <p:nvPr/>
        </p:nvSpPr>
        <p:spPr>
          <a:xfrm>
            <a:off x="9948010" y="6832117"/>
            <a:ext cx="21335" cy="138684"/>
          </a:xfrm>
          <a:custGeom>
            <a:avLst/>
            <a:gdLst/>
            <a:ahLst/>
            <a:cxnLst/>
            <a:rect l="0" t="0" r="0" b="0"/>
            <a:pathLst>
              <a:path w="33" h="218">
                <a:moveTo>
                  <a:pt x="0" y="0"/>
                </a:moveTo>
                <a:lnTo>
                  <a:pt x="33" y="0"/>
                </a:lnTo>
                <a:lnTo>
                  <a:pt x="33" y="218"/>
                </a:lnTo>
                <a:lnTo>
                  <a:pt x="0" y="218"/>
                </a:lnTo>
                <a:lnTo>
                  <a:pt x="0" y="0"/>
                </a:lnTo>
                <a:close/>
              </a:path>
            </a:pathLst>
          </a:custGeom>
          <a:solidFill>
            <a:srgbClr val="F7F7F7">
              <a:alpha val="100000"/>
            </a:srgbClr>
          </a:solidFill>
          <a:ln w="0" cap="flat">
            <a:noFill/>
            <a:prstDash val="solid"/>
            <a:miter lim="0"/>
          </a:ln>
        </p:spPr>
        <p:txBody>
          <a:bodyPr rtlCol="0"/>
          <a:lstStyle/>
          <a:p>
            <a:pPr algn="ctr"/>
            <a:endParaRPr lang="zh-CN" altLang="en-US"/>
          </a:p>
        </p:txBody>
      </p:sp>
      <p:sp>
        <p:nvSpPr>
          <p:cNvPr id="536" name="path 536"/>
          <p:cNvSpPr/>
          <p:nvPr/>
        </p:nvSpPr>
        <p:spPr>
          <a:xfrm>
            <a:off x="9857136" y="6832117"/>
            <a:ext cx="16764" cy="138684"/>
          </a:xfrm>
          <a:custGeom>
            <a:avLst/>
            <a:gdLst/>
            <a:ahLst/>
            <a:cxnLst/>
            <a:rect l="0" t="0" r="0" b="0"/>
            <a:pathLst>
              <a:path w="26" h="218">
                <a:moveTo>
                  <a:pt x="0" y="0"/>
                </a:moveTo>
                <a:lnTo>
                  <a:pt x="26" y="0"/>
                </a:lnTo>
                <a:lnTo>
                  <a:pt x="26" y="218"/>
                </a:lnTo>
                <a:lnTo>
                  <a:pt x="0" y="218"/>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538" name="path 538"/>
          <p:cNvSpPr/>
          <p:nvPr/>
        </p:nvSpPr>
        <p:spPr>
          <a:xfrm>
            <a:off x="8447363" y="6832117"/>
            <a:ext cx="21335" cy="138684"/>
          </a:xfrm>
          <a:custGeom>
            <a:avLst/>
            <a:gdLst/>
            <a:ahLst/>
            <a:cxnLst/>
            <a:rect l="0" t="0" r="0" b="0"/>
            <a:pathLst>
              <a:path w="33" h="218">
                <a:moveTo>
                  <a:pt x="0" y="0"/>
                </a:moveTo>
                <a:lnTo>
                  <a:pt x="33" y="0"/>
                </a:lnTo>
                <a:lnTo>
                  <a:pt x="33" y="218"/>
                </a:lnTo>
                <a:lnTo>
                  <a:pt x="0" y="218"/>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540" name="path 540"/>
          <p:cNvSpPr/>
          <p:nvPr/>
        </p:nvSpPr>
        <p:spPr>
          <a:xfrm>
            <a:off x="3781874" y="6832117"/>
            <a:ext cx="21335" cy="138684"/>
          </a:xfrm>
          <a:custGeom>
            <a:avLst/>
            <a:gdLst/>
            <a:ahLst/>
            <a:cxnLst/>
            <a:rect l="0" t="0" r="0" b="0"/>
            <a:pathLst>
              <a:path w="33" h="218">
                <a:moveTo>
                  <a:pt x="0" y="0"/>
                </a:moveTo>
                <a:lnTo>
                  <a:pt x="33" y="0"/>
                </a:lnTo>
                <a:lnTo>
                  <a:pt x="33" y="218"/>
                </a:lnTo>
                <a:lnTo>
                  <a:pt x="0" y="218"/>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542" name="path 542"/>
          <p:cNvSpPr/>
          <p:nvPr/>
        </p:nvSpPr>
        <p:spPr>
          <a:xfrm>
            <a:off x="3678770" y="6832117"/>
            <a:ext cx="21335" cy="138684"/>
          </a:xfrm>
          <a:custGeom>
            <a:avLst/>
            <a:gdLst/>
            <a:ahLst/>
            <a:cxnLst/>
            <a:rect l="0" t="0" r="0" b="0"/>
            <a:pathLst>
              <a:path w="33" h="218">
                <a:moveTo>
                  <a:pt x="0" y="0"/>
                </a:moveTo>
                <a:lnTo>
                  <a:pt x="33" y="0"/>
                </a:lnTo>
                <a:lnTo>
                  <a:pt x="33" y="218"/>
                </a:lnTo>
                <a:lnTo>
                  <a:pt x="0" y="218"/>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544" name="path 544"/>
          <p:cNvSpPr/>
          <p:nvPr/>
        </p:nvSpPr>
        <p:spPr>
          <a:xfrm>
            <a:off x="3337215" y="6832117"/>
            <a:ext cx="22859" cy="138684"/>
          </a:xfrm>
          <a:custGeom>
            <a:avLst/>
            <a:gdLst/>
            <a:ahLst/>
            <a:cxnLst/>
            <a:rect l="0" t="0" r="0" b="0"/>
            <a:pathLst>
              <a:path w="35" h="218">
                <a:moveTo>
                  <a:pt x="0" y="0"/>
                </a:moveTo>
                <a:lnTo>
                  <a:pt x="35" y="0"/>
                </a:lnTo>
                <a:lnTo>
                  <a:pt x="35" y="218"/>
                </a:lnTo>
                <a:lnTo>
                  <a:pt x="0" y="218"/>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546" name="textbox 546"/>
          <p:cNvSpPr/>
          <p:nvPr/>
        </p:nvSpPr>
        <p:spPr>
          <a:xfrm>
            <a:off x="1297551" y="5012178"/>
            <a:ext cx="5869304" cy="21717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505"/>
              </a:lnSpc>
            </a:pPr>
            <a:r>
              <a:rPr sz="1600" kern="0" spc="0" baseline="1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r>
              <a:rPr sz="10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600" kern="0" spc="30" baseline="1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a:t>
            </a:r>
            <a:r>
              <a:rPr sz="10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600" kern="0" spc="0" baseline="1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r>
              <a:rPr sz="10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600" kern="0" spc="30" baseline="1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25%</a:t>
            </a:r>
            <a:r>
              <a:rPr sz="10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0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600" kern="0" spc="0" baseline="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Pisa</a:t>
            </a:r>
            <a:r>
              <a:rPr sz="1600" kern="0" spc="20" baseline="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比萨</a:t>
            </a:r>
            <a:r>
              <a:rPr sz="10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600" kern="0" spc="0" baseline="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Vienna</a:t>
            </a:r>
            <a:r>
              <a:rPr sz="1600" kern="0" spc="20" baseline="2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维也纳</a:t>
            </a:r>
            <a:endParaRPr sz="1600" baseline="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48" name="textbox 548"/>
          <p:cNvSpPr/>
          <p:nvPr/>
        </p:nvSpPr>
        <p:spPr>
          <a:xfrm>
            <a:off x="1424289" y="3593519"/>
            <a:ext cx="3956684" cy="29781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140"/>
              </a:lnSpc>
            </a:pPr>
            <a:r>
              <a:rPr sz="1800" kern="0" spc="10" baseline="26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98~100%</a:t>
            </a:r>
            <a:r>
              <a:rPr sz="1100"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baseline="23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98~100%</a:t>
            </a:r>
            <a:r>
              <a:rPr sz="11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kern="0" spc="10" baseline="-3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98~99%</a:t>
            </a:r>
            <a:endParaRPr sz="1800" baseline="-3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50" name="textbox 550"/>
          <p:cNvSpPr/>
          <p:nvPr/>
        </p:nvSpPr>
        <p:spPr>
          <a:xfrm>
            <a:off x="6392834" y="3761617"/>
            <a:ext cx="1691639" cy="38036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942975" indent="-930275" algn="l" rtl="0" eaLnBrk="0">
              <a:lnSpc>
                <a:spcPct val="98000"/>
              </a:lnSpc>
            </a:pPr>
            <a:r>
              <a:rPr sz="1800" kern="0" spc="10" baseline="-3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97~99%</a:t>
            </a:r>
            <a:r>
              <a:rPr sz="1100" kern="0" spc="9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10" baseline="600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中国药典标准</a:t>
            </a:r>
            <a:r>
              <a:rPr sz="1200" b="1" kern="0" spc="-5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b="1" kern="0" spc="-11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50" dirty="0">
                <a:solidFill>
                  <a:srgbClr val="C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≥96%）</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52" name="textbox 552"/>
          <p:cNvSpPr/>
          <p:nvPr/>
        </p:nvSpPr>
        <p:spPr>
          <a:xfrm>
            <a:off x="3265891" y="3184020"/>
            <a:ext cx="2492375" cy="2222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550"/>
              </a:lnSpc>
            </a:pPr>
            <a:r>
              <a:rPr sz="12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武田人血白蛋白平均纯度</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2022年）</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56" name="picture 556"/>
          <p:cNvPicPr>
            <a:picLocks noChangeAspect="1"/>
          </p:cNvPicPr>
          <p:nvPr/>
        </p:nvPicPr>
        <p:blipFill>
          <a:blip r:embed="rId7"/>
          <a:stretch>
            <a:fillRect/>
          </a:stretch>
        </p:blipFill>
        <p:spPr>
          <a:xfrm rot="21600000">
            <a:off x="301046" y="2125431"/>
            <a:ext cx="686816" cy="686816"/>
          </a:xfrm>
          <a:prstGeom prst="rect">
            <a:avLst/>
          </a:prstGeom>
        </p:spPr>
      </p:pic>
      <p:pic>
        <p:nvPicPr>
          <p:cNvPr id="560" name="picture 560"/>
          <p:cNvPicPr>
            <a:picLocks noChangeAspect="1"/>
          </p:cNvPicPr>
          <p:nvPr/>
        </p:nvPicPr>
        <p:blipFill>
          <a:blip r:embed="rId8"/>
          <a:stretch>
            <a:fillRect/>
          </a:stretch>
        </p:blipFill>
        <p:spPr>
          <a:xfrm rot="21600000">
            <a:off x="8058793" y="1855177"/>
            <a:ext cx="214774" cy="1171980"/>
          </a:xfrm>
          <a:prstGeom prst="rect">
            <a:avLst/>
          </a:prstGeom>
        </p:spPr>
      </p:pic>
      <p:pic>
        <p:nvPicPr>
          <p:cNvPr id="562" name="picture 562"/>
          <p:cNvPicPr>
            <a:picLocks noChangeAspect="1"/>
          </p:cNvPicPr>
          <p:nvPr/>
        </p:nvPicPr>
        <p:blipFill>
          <a:blip r:embed="rId9"/>
          <a:stretch>
            <a:fillRect/>
          </a:stretch>
        </p:blipFill>
        <p:spPr>
          <a:xfrm rot="21600000">
            <a:off x="569259" y="5737678"/>
            <a:ext cx="355574" cy="609460"/>
          </a:xfrm>
          <a:prstGeom prst="rect">
            <a:avLst/>
          </a:prstGeom>
        </p:spPr>
      </p:pic>
      <p:sp>
        <p:nvSpPr>
          <p:cNvPr id="564" name="textbox 564"/>
          <p:cNvSpPr/>
          <p:nvPr/>
        </p:nvSpPr>
        <p:spPr>
          <a:xfrm>
            <a:off x="561459" y="3454607"/>
            <a:ext cx="299720" cy="7493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425"/>
              </a:lnSpc>
            </a:pPr>
            <a:r>
              <a:rPr sz="9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ts val="1425"/>
              </a:lnSpc>
              <a:spcBef>
                <a:spcPts val="710"/>
              </a:spcBef>
            </a:pP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0.98</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ts val="1425"/>
              </a:lnSpc>
              <a:spcBef>
                <a:spcPts val="0"/>
              </a:spcBef>
            </a:pP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0.96</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6" name="textbox 566"/>
          <p:cNvSpPr/>
          <p:nvPr/>
        </p:nvSpPr>
        <p:spPr>
          <a:xfrm>
            <a:off x="561459" y="4268094"/>
            <a:ext cx="299720" cy="7810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425"/>
              </a:lnSpc>
            </a:pP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0.94</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9000"/>
              </a:lnSpc>
            </a:pPr>
            <a:endParaRPr sz="500" dirty="0">
              <a:latin typeface="Arial" panose="020B0604020202020204"/>
              <a:ea typeface="Arial" panose="020B0604020202020204"/>
              <a:cs typeface="Arial" panose="020B0604020202020204"/>
            </a:endParaRPr>
          </a:p>
          <a:p>
            <a:pPr marL="93980" indent="-81280" algn="l" rtl="0" eaLnBrk="0">
              <a:lnSpc>
                <a:spcPct val="144000"/>
              </a:lnSpc>
              <a:spcBef>
                <a:spcPts val="5"/>
              </a:spcBef>
            </a:pP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0.92</a:t>
            </a:r>
            <a:r>
              <a:rPr sz="11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0.9</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70" name="path 570"/>
          <p:cNvSpPr/>
          <p:nvPr/>
        </p:nvSpPr>
        <p:spPr>
          <a:xfrm>
            <a:off x="350857" y="4138290"/>
            <a:ext cx="7798976" cy="22136"/>
          </a:xfrm>
          <a:custGeom>
            <a:avLst/>
            <a:gdLst/>
            <a:ahLst/>
            <a:cxnLst/>
            <a:rect l="0" t="0" r="0" b="0"/>
            <a:pathLst>
              <a:path w="12281" h="34">
                <a:moveTo>
                  <a:pt x="0" y="19"/>
                </a:moveTo>
                <a:lnTo>
                  <a:pt x="12281" y="15"/>
                </a:lnTo>
              </a:path>
            </a:pathLst>
          </a:custGeom>
          <a:noFill/>
          <a:ln w="19050" cap="flat">
            <a:solidFill>
              <a:srgbClr val="EE0B00"/>
            </a:solidFill>
            <a:prstDash val="solid"/>
            <a:round/>
          </a:ln>
        </p:spPr>
        <p:txBody>
          <a:bodyPr rtlCol="0"/>
          <a:lstStyle/>
          <a:p>
            <a:pPr algn="ctr"/>
            <a:endParaRPr lang="zh-CN" altLang="en-US"/>
          </a:p>
        </p:txBody>
      </p:sp>
      <p:pic>
        <p:nvPicPr>
          <p:cNvPr id="574" name="picture 574"/>
          <p:cNvPicPr>
            <a:picLocks noChangeAspect="1"/>
          </p:cNvPicPr>
          <p:nvPr/>
        </p:nvPicPr>
        <p:blipFill>
          <a:blip r:embed="rId10"/>
          <a:stretch>
            <a:fillRect/>
          </a:stretch>
        </p:blipFill>
        <p:spPr>
          <a:xfrm rot="21600000">
            <a:off x="-52059" y="2335174"/>
            <a:ext cx="269646" cy="267335"/>
          </a:xfrm>
          <a:prstGeom prst="rect">
            <a:avLst/>
          </a:prstGeom>
        </p:spPr>
      </p:pic>
      <p:pic>
        <p:nvPicPr>
          <p:cNvPr id="576" name="picture 576"/>
          <p:cNvPicPr>
            <a:picLocks noChangeAspect="1"/>
          </p:cNvPicPr>
          <p:nvPr/>
        </p:nvPicPr>
        <p:blipFill>
          <a:blip r:embed="rId11"/>
          <a:stretch>
            <a:fillRect/>
          </a:stretch>
        </p:blipFill>
        <p:spPr>
          <a:xfrm rot="21600000">
            <a:off x="8050783" y="3073462"/>
            <a:ext cx="110414" cy="378054"/>
          </a:xfrm>
          <a:prstGeom prst="rect">
            <a:avLst/>
          </a:prstGeom>
        </p:spPr>
      </p:pic>
      <p:sp>
        <p:nvSpPr>
          <p:cNvPr id="2" name="文本框 1"/>
          <p:cNvSpPr txBox="1"/>
          <p:nvPr/>
        </p:nvSpPr>
        <p:spPr>
          <a:xfrm>
            <a:off x="-8255" y="291465"/>
            <a:ext cx="6400800" cy="763270"/>
          </a:xfrm>
          <a:prstGeom prst="rect">
            <a:avLst/>
          </a:prstGeom>
          <a:noFill/>
        </p:spPr>
        <p:txBody>
          <a:bodyPr wrap="square" rtlCol="0" anchor="t">
            <a:spAutoFit/>
          </a:bodyPr>
          <a:p>
            <a:pPr marL="15875" indent="-3810" algn="l" rtl="0" eaLnBrk="0">
              <a:lnSpc>
                <a:spcPct val="93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武田人血白蛋白纯度高于中国药典标准</a:t>
            </a:r>
            <a:r>
              <a:rPr sz="2000" kern="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既保障疗效，也降低杂质带</a:t>
            </a:r>
            <a:r>
              <a:rPr sz="2000" kern="0" spc="-1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来的潜在危害</a:t>
            </a:r>
            <a:endParaRPr lang="zh-CN" altLang="en-US" sz="2000" kern="0" spc="-1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8767445" y="3559810"/>
            <a:ext cx="3188335" cy="1868805"/>
          </a:xfrm>
          <a:prstGeom prst="rect">
            <a:avLst/>
          </a:prstGeom>
          <a:noFill/>
        </p:spPr>
        <p:txBody>
          <a:bodyPr wrap="square" rtlCol="0">
            <a:noAutofit/>
          </a:bodyPr>
          <a:p>
            <a:r>
              <a:rPr lang="zh-CN" altLang="en-US"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rPr>
              <a:t>药物纯度</a:t>
            </a:r>
            <a:endParaRPr lang="zh-CN" altLang="en-US"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endParaRPr>
          </a:p>
          <a:p>
            <a:r>
              <a:rPr lang="zh-CN" altLang="en-US"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rPr>
              <a:t>远大蜀阳</a:t>
            </a:r>
            <a:r>
              <a:rPr lang="en-US" altLang="zh-CN"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rPr>
              <a:t>≥98%</a:t>
            </a:r>
            <a:endParaRPr lang="en-US" altLang="zh-CN"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endParaRPr>
          </a:p>
          <a:p>
            <a:r>
              <a:rPr lang="zh-CN" altLang="en-US"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rPr>
              <a:t>山东泰邦</a:t>
            </a:r>
            <a:r>
              <a:rPr lang="en-US" altLang="zh-CN"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rPr>
              <a:t>≥99%</a:t>
            </a:r>
            <a:endParaRPr lang="en-US" altLang="zh-CN" sz="3200" b="1">
              <a:ln/>
              <a:solidFill>
                <a:srgbClr val="FF0000"/>
              </a:solidFill>
              <a:effectLst>
                <a:outerShdw blurRad="38100" dist="19050" dir="2700000" algn="tl" rotWithShape="0">
                  <a:schemeClr val="dk1">
                    <a:alpha val="40000"/>
                  </a:schemeClr>
                </a:outerShdw>
              </a:effectLst>
              <a:latin typeface="仿宋" panose="02010609060101010101" charset="-122"/>
              <a:ea typeface="仿宋" panose="02010609060101010101" charset="-122"/>
              <a:cs typeface="仿宋" panose="02010609060101010101" charset="-122"/>
            </a:endParaRPr>
          </a:p>
        </p:txBody>
      </p:sp>
      <p:pic>
        <p:nvPicPr>
          <p:cNvPr id="10" name="图片 9" descr="图片1"/>
          <p:cNvPicPr>
            <a:picLocks noChangeAspect="1"/>
          </p:cNvPicPr>
          <p:nvPr/>
        </p:nvPicPr>
        <p:blipFill>
          <a:blip r:embed="rId12">
            <a:duotone>
              <a:prstClr val="black"/>
              <a:schemeClr val="accent4">
                <a:tint val="45000"/>
                <a:satMod val="400000"/>
              </a:schemeClr>
            </a:duotone>
          </a:blip>
          <a:stretch>
            <a:fillRect/>
          </a:stretch>
        </p:blipFill>
        <p:spPr>
          <a:xfrm>
            <a:off x="10557621" y="465028"/>
            <a:ext cx="1398441" cy="36043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0" name="picture 580"/>
          <p:cNvPicPr>
            <a:picLocks noChangeAspect="1"/>
          </p:cNvPicPr>
          <p:nvPr/>
        </p:nvPicPr>
        <p:blipFill>
          <a:blip r:embed="rId1"/>
          <a:stretch>
            <a:fillRect/>
          </a:stretch>
        </p:blipFill>
        <p:spPr>
          <a:xfrm rot="21600000">
            <a:off x="487365" y="1638797"/>
            <a:ext cx="11414888" cy="3247609"/>
          </a:xfrm>
          <a:prstGeom prst="rect">
            <a:avLst/>
          </a:prstGeom>
        </p:spPr>
      </p:pic>
      <p:pic>
        <p:nvPicPr>
          <p:cNvPr id="586" name="picture 586"/>
          <p:cNvPicPr>
            <a:picLocks noChangeAspect="1"/>
          </p:cNvPicPr>
          <p:nvPr/>
        </p:nvPicPr>
        <p:blipFill>
          <a:blip r:embed="rId2"/>
          <a:stretch>
            <a:fillRect/>
          </a:stretch>
        </p:blipFill>
        <p:spPr>
          <a:xfrm rot="21600000">
            <a:off x="667704" y="4978692"/>
            <a:ext cx="11328195" cy="2372251"/>
          </a:xfrm>
          <a:prstGeom prst="rect">
            <a:avLst/>
          </a:prstGeom>
        </p:spPr>
      </p:pic>
      <p:graphicFrame>
        <p:nvGraphicFramePr>
          <p:cNvPr id="588" name="table 588"/>
          <p:cNvGraphicFramePr>
            <a:graphicFrameLocks noGrp="1"/>
          </p:cNvGraphicFramePr>
          <p:nvPr/>
        </p:nvGraphicFramePr>
        <p:xfrm>
          <a:off x="696471" y="5009043"/>
          <a:ext cx="10699115" cy="1754505"/>
        </p:xfrm>
        <a:graphic>
          <a:graphicData uri="http://schemas.openxmlformats.org/drawingml/2006/table">
            <a:tbl>
              <a:tblPr/>
              <a:tblGrid>
                <a:gridCol w="6042659"/>
                <a:gridCol w="1546860"/>
                <a:gridCol w="1353819"/>
                <a:gridCol w="1661160"/>
                <a:gridCol w="94615"/>
              </a:tblGrid>
              <a:tr h="715009">
                <a:tc rowSpan="4">
                  <a:txBody>
                    <a:bodyPr/>
                    <a:lstStyle/>
                    <a:p>
                      <a:pPr algn="l" rtl="0" eaLnBrk="0">
                        <a:lnSpc>
                          <a:spcPct val="130000"/>
                        </a:lnSpc>
                      </a:pPr>
                      <a:endParaRPr sz="1000" dirty="0">
                        <a:latin typeface="Arial" panose="020B0604020202020204"/>
                        <a:ea typeface="Arial" panose="020B0604020202020204"/>
                        <a:cs typeface="Arial" panose="020B0604020202020204"/>
                      </a:endParaRPr>
                    </a:p>
                    <a:p>
                      <a:pPr algn="l" rtl="0" eaLnBrk="0">
                        <a:lnSpc>
                          <a:spcPct val="130000"/>
                        </a:lnSpc>
                      </a:pPr>
                      <a:endParaRPr sz="1000" dirty="0">
                        <a:latin typeface="Arial" panose="020B0604020202020204"/>
                        <a:ea typeface="Arial" panose="020B0604020202020204"/>
                        <a:cs typeface="Arial" panose="020B0604020202020204"/>
                      </a:endParaRPr>
                    </a:p>
                    <a:p>
                      <a:pPr marL="849630" indent="-288925" algn="l" rtl="0" eaLnBrk="0">
                        <a:lnSpc>
                          <a:spcPct val="112000"/>
                        </a:lnSpc>
                        <a:spcBef>
                          <a:spcPts val="5"/>
                        </a:spcBef>
                      </a:pPr>
                      <a:r>
                        <a:rPr sz="1400" b="1" kern="0" spc="0" dirty="0">
                          <a:solidFill>
                            <a:srgbClr val="EE1100">
                              <a:alpha val="100000"/>
                            </a:srgbClr>
                          </a:solidFill>
                          <a:latin typeface="Wingdings" panose="05000000000000000000"/>
                          <a:ea typeface="Wingdings" panose="05000000000000000000"/>
                          <a:cs typeface="Wingdings" panose="05000000000000000000"/>
                        </a:rPr>
                        <a:t>l</a:t>
                      </a:r>
                      <a:r>
                        <a:rPr sz="1400" kern="0" spc="0" dirty="0">
                          <a:solidFill>
                            <a:srgbClr val="EE1100">
                              <a:alpha val="100000"/>
                            </a:srgbClr>
                          </a:solidFill>
                          <a:latin typeface="Wingdings" panose="05000000000000000000"/>
                          <a:ea typeface="Wingdings" panose="05000000000000000000"/>
                          <a:cs typeface="Wingdings" panose="05000000000000000000"/>
                        </a:rPr>
                        <a:t> </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国产血制品对原料血浆仅筛查HBV、</a:t>
                      </a:r>
                      <a:r>
                        <a:rPr sz="1400" kern="0" spc="-2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HC</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V和HIV，</a:t>
                      </a:r>
                      <a:r>
                        <a:rPr sz="1400" kern="0" spc="-2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因此仍存在</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B19和HAV污染的风险</a:t>
                      </a:r>
                      <a:r>
                        <a:rPr sz="1400" kern="0" spc="-2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4-6</a:t>
                      </a:r>
                      <a:endParaRPr sz="1400" baseline="26000" dirty="0">
                        <a:latin typeface="微软雅黑" panose="020B0503020204020204" pitchFamily="34" charset="-122"/>
                        <a:ea typeface="微软雅黑" panose="020B0503020204020204" pitchFamily="34" charset="-122"/>
                        <a:cs typeface="微软雅黑" panose="020B0503020204020204" pitchFamily="34" charset="-122"/>
                      </a:endParaRPr>
                    </a:p>
                    <a:p>
                      <a:pPr marL="835660" indent="-274955" algn="l" rtl="0" eaLnBrk="0">
                        <a:lnSpc>
                          <a:spcPct val="114000"/>
                        </a:lnSpc>
                        <a:spcBef>
                          <a:spcPts val="340"/>
                        </a:spcBef>
                      </a:pPr>
                      <a:r>
                        <a:rPr sz="1400" b="1" kern="0" spc="0" dirty="0">
                          <a:solidFill>
                            <a:srgbClr val="EE1100">
                              <a:alpha val="100000"/>
                            </a:srgbClr>
                          </a:solidFill>
                          <a:latin typeface="Wingdings" panose="05000000000000000000"/>
                          <a:ea typeface="Wingdings" panose="05000000000000000000"/>
                          <a:cs typeface="Wingdings" panose="05000000000000000000"/>
                        </a:rPr>
                        <a:t>l</a:t>
                      </a:r>
                      <a:r>
                        <a:rPr sz="1400" kern="0" spc="20" dirty="0">
                          <a:solidFill>
                            <a:srgbClr val="EE1100">
                              <a:alpha val="100000"/>
                            </a:srgbClr>
                          </a:solidFill>
                          <a:latin typeface="Wingdings" panose="05000000000000000000"/>
                          <a:ea typeface="Wingdings" panose="05000000000000000000"/>
                          <a:cs typeface="Wingdings" panose="05000000000000000000"/>
                        </a:rPr>
                        <a:t> </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a:t>
                      </a:r>
                      <a:r>
                        <a:rPr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19的潜在危害包</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含</a:t>
                      </a: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贫血/急性关节炎/孕妇流产、</a:t>
                      </a:r>
                      <a:r>
                        <a:rPr sz="1400" b="1" kern="0" spc="-3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宫内胎儿死</a:t>
                      </a: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亡和胎儿水肿</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等</a:t>
                      </a:r>
                      <a:r>
                        <a:rPr sz="1400" kern="0" spc="-1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endParaRPr sz="1400" baseline="260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175" cap="flat" cmpd="sng" algn="ctr">
                      <a:solidFill>
                        <a:srgbClr val="FFF4F3"/>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FFF4F3"/>
                      </a:solidFill>
                      <a:prstDash val="solid"/>
                      <a:round/>
                      <a:headEnd type="none" w="med" len="med"/>
                      <a:tailEnd type="none" w="med" len="med"/>
                    </a:lnT>
                    <a:lnB w="3175" cap="flat" cmpd="sng" algn="ctr">
                      <a:solidFill>
                        <a:srgbClr val="FFF4F3"/>
                      </a:solidFill>
                      <a:prstDash val="solid"/>
                      <a:round/>
                      <a:headEnd type="none" w="med" len="med"/>
                      <a:tailEnd type="none" w="med" len="med"/>
                    </a:lnB>
                  </a:tcPr>
                </a:tc>
                <a:tc gridSpan="4">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285750" indent="-286385" algn="l" rtl="0" eaLnBrk="0">
                        <a:lnSpc>
                          <a:spcPct val="113000"/>
                        </a:lnSpc>
                      </a:pPr>
                      <a:r>
                        <a:rPr sz="1400" b="1" kern="0" spc="70" dirty="0">
                          <a:solidFill>
                            <a:srgbClr val="EE1100">
                              <a:alpha val="100000"/>
                            </a:srgbClr>
                          </a:solidFill>
                          <a:latin typeface="Wingdings" panose="05000000000000000000"/>
                          <a:ea typeface="Wingdings" panose="05000000000000000000"/>
                          <a:cs typeface="Wingdings" panose="05000000000000000000"/>
                        </a:rPr>
                        <a:t>l</a:t>
                      </a:r>
                      <a:r>
                        <a:rPr sz="1400" kern="0" spc="70" dirty="0">
                          <a:solidFill>
                            <a:srgbClr val="EE1100">
                              <a:alpha val="100000"/>
                            </a:srgbClr>
                          </a:solidFill>
                          <a:latin typeface="Wingdings" panose="05000000000000000000"/>
                          <a:ea typeface="Wingdings" panose="05000000000000000000"/>
                          <a:cs typeface="Wingdings" panose="05000000000000000000"/>
                        </a:rPr>
                        <a:t> </a:t>
                      </a:r>
                      <a:r>
                        <a:rPr sz="14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武田人血白蛋白制品除筛</a:t>
                      </a:r>
                      <a:r>
                        <a:rPr sz="1400"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查常规病毒外，</a:t>
                      </a:r>
                      <a:r>
                        <a:rPr sz="1400" kern="0" spc="-2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b="1" kern="0" spc="6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同时筛查</a:t>
                      </a:r>
                      <a:r>
                        <a:rPr sz="1400" b="1" kern="0" spc="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B19和HAV</a:t>
                      </a:r>
                      <a:r>
                        <a:rPr sz="1400" b="1" kern="0" spc="-20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，有助于控制病</a:t>
                      </a:r>
                      <a:r>
                        <a:rPr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毒含量、降低潜在危害</a:t>
                      </a:r>
                      <a:r>
                        <a:rPr sz="1400" kern="0" spc="-2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4,7</a:t>
                      </a:r>
                      <a:endParaRPr sz="1400" baseline="260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w="3175" cap="flat" cmpd="sng" algn="ctr">
                      <a:solidFill>
                        <a:srgbClr val="FFF4F3"/>
                      </a:solidFill>
                      <a:prstDash val="solid"/>
                      <a:round/>
                      <a:headEnd type="none" w="med" len="med"/>
                      <a:tailEnd type="none" w="med" len="med"/>
                    </a:lnR>
                    <a:lnT w="3175" cap="flat" cmpd="sng" algn="ctr">
                      <a:solidFill>
                        <a:srgbClr val="FFF4F3"/>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marL="0" marR="0" marT="0" marB="0" vert="horz">
                    <a:lnL>
                      <a:noFill/>
                    </a:lnL>
                    <a:lnR w="3175" cap="flat" cmpd="sng" algn="ctr">
                      <a:solidFill>
                        <a:srgbClr val="FFF4F3"/>
                      </a:solidFill>
                      <a:prstDash val="solid"/>
                      <a:round/>
                      <a:headEnd type="none" w="med" len="med"/>
                      <a:tailEnd type="none" w="med" len="med"/>
                    </a:lnR>
                    <a:lnT w="3175" cap="flat" cmpd="sng" algn="ctr">
                      <a:solidFill>
                        <a:srgbClr val="FFF4F3"/>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marL="0" marR="0" marT="0" marB="0" vert="horz">
                    <a:lnL>
                      <a:noFill/>
                    </a:lnL>
                    <a:lnR w="3175" cap="flat" cmpd="sng" algn="ctr">
                      <a:solidFill>
                        <a:srgbClr val="FFF4F3"/>
                      </a:solidFill>
                      <a:prstDash val="solid"/>
                      <a:round/>
                      <a:headEnd type="none" w="med" len="med"/>
                      <a:tailEnd type="none" w="med" len="med"/>
                    </a:lnR>
                    <a:lnT w="3175" cap="flat" cmpd="sng" algn="ctr">
                      <a:solidFill>
                        <a:srgbClr val="FFF4F3"/>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cPr marL="0" marR="0" marT="0" marB="0" vert="horz">
                    <a:lnL>
                      <a:noFill/>
                    </a:lnL>
                    <a:lnR w="3175" cap="flat" cmpd="sng" algn="ctr">
                      <a:solidFill>
                        <a:srgbClr val="FFF4F3"/>
                      </a:solidFill>
                      <a:prstDash val="solid"/>
                      <a:round/>
                      <a:headEnd type="none" w="med" len="med"/>
                      <a:tailEnd type="none" w="med" len="med"/>
                    </a:lnR>
                    <a:lnT w="3175" cap="flat" cmpd="sng" algn="ctr">
                      <a:solidFill>
                        <a:srgbClr val="FFF4F3"/>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79">
                <a:tc vMerge="1">
                  <a:tcPr marL="0" marR="0" marT="0" marB="0" vert="horz">
                    <a:lnL w="3175" cap="flat" cmpd="sng" algn="ctr">
                      <a:solidFill>
                        <a:srgbClr val="FFF4F3"/>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FFF4F3"/>
                      </a:solidFill>
                      <a:prstDash val="solid"/>
                      <a:round/>
                      <a:headEnd type="none" w="med" len="med"/>
                      <a:tailEnd type="none" w="med" len="med"/>
                    </a:lnT>
                    <a:lnB w="3175" cap="flat" cmpd="sng" algn="ctr">
                      <a:solidFill>
                        <a:srgbClr val="FFF4F3"/>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70205" algn="l" rtl="0" eaLnBrk="0">
                        <a:lnSpc>
                          <a:spcPct val="87000"/>
                        </a:lnSpc>
                        <a:spcBef>
                          <a:spcPts val="5"/>
                        </a:spcBef>
                      </a:pPr>
                      <a:r>
                        <a:rPr sz="15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检测项目</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325755" algn="l" rtl="0" eaLnBrk="0">
                        <a:lnSpc>
                          <a:spcPct val="82000"/>
                        </a:lnSpc>
                        <a:spcBef>
                          <a:spcPts val="5"/>
                        </a:spcBef>
                      </a:pPr>
                      <a:r>
                        <a:rPr sz="15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Takeda</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1100"/>
                    </a:solidFill>
                  </a:tcPr>
                </a:tc>
                <a:tc>
                  <a:txBody>
                    <a:bodyPr/>
                    <a:lstStyle/>
                    <a:p>
                      <a:pPr algn="l" rtl="0" eaLnBrk="0">
                        <a:lnSpc>
                          <a:spcPct val="110000"/>
                        </a:lnSpc>
                      </a:pPr>
                      <a:endParaRPr sz="400" dirty="0">
                        <a:latin typeface="Arial" panose="020B0604020202020204"/>
                        <a:ea typeface="Arial" panose="020B0604020202020204"/>
                        <a:cs typeface="Arial" panose="020B0604020202020204"/>
                      </a:endParaRPr>
                    </a:p>
                    <a:p>
                      <a:pPr marL="334645" algn="l" rtl="0" eaLnBrk="0">
                        <a:lnSpc>
                          <a:spcPct val="88000"/>
                        </a:lnSpc>
                        <a:spcBef>
                          <a:spcPts val="5"/>
                        </a:spcBef>
                      </a:pPr>
                      <a:r>
                        <a:rPr sz="1500" b="1" kern="0" spc="7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国产血制品</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rowSpan="3">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0000"/>
                      </a:solidFill>
                      <a:prstDash val="solid"/>
                      <a:round/>
                      <a:headEnd type="none" w="med" len="med"/>
                      <a:tailEnd type="none" w="med" len="med"/>
                    </a:lnL>
                    <a:lnR w="3175" cap="flat" cmpd="sng" algn="ctr">
                      <a:solidFill>
                        <a:srgbClr val="FFF4F3"/>
                      </a:solidFill>
                      <a:prstDash val="solid"/>
                      <a:round/>
                      <a:headEnd type="none" w="med" len="med"/>
                      <a:tailEnd type="none" w="med" len="med"/>
                    </a:lnR>
                    <a:lnT>
                      <a:noFill/>
                    </a:lnT>
                    <a:lnB>
                      <a:noFill/>
                    </a:lnB>
                  </a:tcPr>
                </a:tc>
              </a:tr>
              <a:tr h="335279">
                <a:tc vMerge="1">
                  <a:tcPr marL="0" marR="0" marT="0" marB="0" vert="horz">
                    <a:lnL w="3175" cap="flat" cmpd="sng" algn="ctr">
                      <a:solidFill>
                        <a:srgbClr val="FFF4F3"/>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FFF4F3"/>
                      </a:solidFill>
                      <a:prstDash val="solid"/>
                      <a:round/>
                      <a:headEnd type="none" w="med" len="med"/>
                      <a:tailEnd type="none" w="med" len="med"/>
                    </a:lnT>
                    <a:lnB w="3175" cap="flat" cmpd="sng" algn="ctr">
                      <a:solidFill>
                        <a:srgbClr val="FFF4F3"/>
                      </a:solidFill>
                      <a:prstDash val="solid"/>
                      <a:round/>
                      <a:headEnd type="none" w="med" len="med"/>
                      <a:tailEnd type="none" w="med" len="med"/>
                    </a:lnB>
                  </a:tcPr>
                </a:tc>
                <a:tc>
                  <a:txBody>
                    <a:bodyPr/>
                    <a:lstStyle/>
                    <a:p>
                      <a:pPr algn="l" rtl="0" eaLnBrk="0">
                        <a:lnSpc>
                          <a:spcPct val="113000"/>
                        </a:lnSpc>
                      </a:pPr>
                      <a:endParaRPr sz="400" dirty="0">
                        <a:latin typeface="Arial" panose="020B0604020202020204"/>
                        <a:ea typeface="Arial" panose="020B0604020202020204"/>
                        <a:cs typeface="Arial" panose="020B0604020202020204"/>
                      </a:endParaRPr>
                    </a:p>
                    <a:p>
                      <a:pPr marL="175895" algn="l" rtl="0" eaLnBrk="0">
                        <a:lnSpc>
                          <a:spcPct val="88000"/>
                        </a:lnSpc>
                      </a:pP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细小病毒B19</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marL="0" marR="0" marT="0" marB="0" vert="horz">
                    <a:lnL w="12700" cap="flat" cmpd="sng" algn="ctr">
                      <a:solidFill>
                        <a:srgbClr val="000000"/>
                      </a:solidFill>
                      <a:prstDash val="solid"/>
                      <a:round/>
                      <a:headEnd type="none" w="med" len="med"/>
                      <a:tailEnd type="none" w="med" len="med"/>
                    </a:lnL>
                    <a:lnR w="3175" cap="flat" cmpd="sng" algn="ctr">
                      <a:solidFill>
                        <a:srgbClr val="FFF4F3"/>
                      </a:solidFill>
                      <a:prstDash val="solid"/>
                      <a:round/>
                      <a:headEnd type="none" w="med" len="med"/>
                      <a:tailEnd type="none" w="med" len="med"/>
                    </a:lnR>
                    <a:lnT>
                      <a:noFill/>
                    </a:lnT>
                    <a:lnB>
                      <a:noFill/>
                    </a:lnB>
                  </a:tcPr>
                </a:tc>
              </a:tr>
              <a:tr h="368934">
                <a:tc vMerge="1">
                  <a:tcPr marL="0" marR="0" marT="0" marB="0" vert="horz">
                    <a:lnL w="3175" cap="flat" cmpd="sng" algn="ctr">
                      <a:solidFill>
                        <a:srgbClr val="FFF4F3"/>
                      </a:solidFill>
                      <a:prstDash val="solid"/>
                      <a:round/>
                      <a:headEnd type="none" w="med" len="med"/>
                      <a:tailEnd type="none" w="med" len="med"/>
                    </a:lnL>
                    <a:lnR w="12700" cap="flat" cmpd="sng" algn="ctr">
                      <a:solidFill>
                        <a:srgbClr val="000000"/>
                      </a:solidFill>
                      <a:prstDash val="solid"/>
                      <a:round/>
                      <a:headEnd type="none" w="med" len="med"/>
                      <a:tailEnd type="none" w="med" len="med"/>
                    </a:lnR>
                    <a:lnT w="3175" cap="flat" cmpd="sng" algn="ctr">
                      <a:solidFill>
                        <a:srgbClr val="FFF4F3"/>
                      </a:solidFill>
                      <a:prstDash val="solid"/>
                      <a:round/>
                      <a:headEnd type="none" w="med" len="med"/>
                      <a:tailEnd type="none" w="med" len="med"/>
                    </a:lnT>
                    <a:lnB w="3175" cap="flat" cmpd="sng" algn="ctr">
                      <a:solidFill>
                        <a:srgbClr val="FFF4F3"/>
                      </a:solidFill>
                      <a:prstDash val="solid"/>
                      <a:round/>
                      <a:headEnd type="none" w="med" len="med"/>
                      <a:tailEnd type="none" w="med" len="med"/>
                    </a:lnB>
                  </a:tcPr>
                </a:tc>
                <a:tc>
                  <a:txBody>
                    <a:bodyPr/>
                    <a:lstStyle/>
                    <a:p>
                      <a:pPr algn="l" rtl="0" eaLnBrk="0">
                        <a:lnSpc>
                          <a:spcPct val="111000"/>
                        </a:lnSpc>
                      </a:pPr>
                      <a:endParaRPr sz="400" dirty="0">
                        <a:latin typeface="Arial" panose="020B0604020202020204"/>
                        <a:ea typeface="Arial" panose="020B0604020202020204"/>
                        <a:cs typeface="Arial" panose="020B0604020202020204"/>
                      </a:endParaRPr>
                    </a:p>
                    <a:p>
                      <a:pPr marL="382270" algn="l" rtl="0" eaLnBrk="0">
                        <a:lnSpc>
                          <a:spcPct val="88000"/>
                        </a:lnSpc>
                        <a:spcBef>
                          <a:spcPts val="5"/>
                        </a:spcBef>
                      </a:pPr>
                      <a:r>
                        <a:rPr sz="1500" b="1"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甲肝病毒</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marL="0" marR="0" marT="0" marB="0" vert="horz">
                    <a:lnL w="12700" cap="flat" cmpd="sng" algn="ctr">
                      <a:solidFill>
                        <a:srgbClr val="000000"/>
                      </a:solidFill>
                      <a:prstDash val="solid"/>
                      <a:round/>
                      <a:headEnd type="none" w="med" len="med"/>
                      <a:tailEnd type="none" w="med" len="med"/>
                    </a:lnL>
                    <a:lnR w="3175" cap="flat" cmpd="sng" algn="ctr">
                      <a:solidFill>
                        <a:srgbClr val="FFF4F3"/>
                      </a:solidFill>
                      <a:prstDash val="solid"/>
                      <a:round/>
                      <a:headEnd type="none" w="med" len="med"/>
                      <a:tailEnd type="none" w="med" len="med"/>
                    </a:lnR>
                    <a:lnT>
                      <a:noFill/>
                    </a:lnT>
                    <a:lnB>
                      <a:noFill/>
                    </a:lnB>
                  </a:tcPr>
                </a:tc>
              </a:tr>
            </a:tbl>
          </a:graphicData>
        </a:graphic>
      </p:graphicFrame>
      <p:sp>
        <p:nvSpPr>
          <p:cNvPr id="590" name="textbox 590"/>
          <p:cNvSpPr/>
          <p:nvPr/>
        </p:nvSpPr>
        <p:spPr>
          <a:xfrm>
            <a:off x="3934488" y="1790213"/>
            <a:ext cx="4451350" cy="3079750"/>
          </a:xfrm>
          <a:prstGeom prst="roundRect">
            <a:avLst>
              <a:gd name="adj" fmla="val 4157"/>
            </a:avLst>
          </a:prstGeom>
          <a:solidFill>
            <a:srgbClr val="FFFFFF">
              <a:alpha val="100000"/>
            </a:srgbClr>
          </a:solidFill>
          <a:ln w="3175" cap="flat">
            <a:solidFill>
              <a:srgbClr val="FFF4F3"/>
            </a:solidFill>
            <a:prstDash val="solid"/>
            <a:miter lim="0"/>
          </a:ln>
        </p:spPr>
        <p:txBody>
          <a:bodyPr vert="horz" wrap="square" lIns="0" tIns="0" rIns="0" bIns="0"/>
          <a:lstStyle/>
          <a:p>
            <a:pPr algn="l" rtl="0" eaLnBrk="0">
              <a:lnSpc>
                <a:spcPct val="109000"/>
              </a:lnSpc>
            </a:pPr>
            <a:endParaRPr sz="9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635635" algn="l" rtl="0" eaLnBrk="0">
              <a:lnSpc>
                <a:spcPct val="87000"/>
              </a:lnSpc>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武田人血白蛋白制品采用二次NAT检测</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648970" algn="l" rtl="0" eaLnBrk="0">
              <a:lnSpc>
                <a:spcPct val="87000"/>
              </a:lnSpc>
              <a:spcBef>
                <a:spcPts val="215"/>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B19和HAV等病毒，可有效避免病原体</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1323340" algn="l" rtl="0" eaLnBrk="0">
              <a:lnSpc>
                <a:spcPct val="96000"/>
              </a:lnSpc>
              <a:spcBef>
                <a:spcPts val="10"/>
              </a:spcBef>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感染“窗口期”风险</a:t>
            </a:r>
            <a:r>
              <a:rPr sz="1400" b="1" kern="0" spc="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a:t>
            </a:r>
            <a:endParaRPr sz="1400" baseline="260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48000"/>
              </a:lnSpc>
            </a:pPr>
            <a:endParaRPr sz="1000" dirty="0">
              <a:latin typeface="Arial" panose="020B0604020202020204"/>
              <a:ea typeface="Arial" panose="020B0604020202020204"/>
              <a:cs typeface="Arial" panose="020B0604020202020204"/>
            </a:endParaRPr>
          </a:p>
          <a:p>
            <a:pPr marL="566420" algn="l" rtl="0" eaLnBrk="0">
              <a:lnSpc>
                <a:spcPct val="95000"/>
              </a:lnSpc>
              <a:spcBef>
                <a:spcPts val="295"/>
              </a:spcBef>
            </a:pPr>
            <a:r>
              <a:rPr sz="1500" b="1" kern="0" spc="1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首次</a:t>
            </a:r>
            <a:r>
              <a:rPr sz="1500" b="1" kern="0" spc="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NAT</a:t>
            </a:r>
            <a:r>
              <a:rPr sz="1500" b="1" kern="0" spc="1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检测</a:t>
            </a:r>
            <a:r>
              <a:rPr sz="900" b="1" kern="0" spc="1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1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二次</a:t>
            </a:r>
            <a:r>
              <a:rPr sz="1500" b="1" kern="0" spc="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NAT</a:t>
            </a:r>
            <a:r>
              <a:rPr sz="1500" b="1" kern="0" spc="10" baseline="3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检测</a:t>
            </a:r>
            <a:endParaRPr sz="1500" baseline="3000" dirty="0">
              <a:latin typeface="微软雅黑" panose="020B0503020204020204" pitchFamily="34" charset="-122"/>
              <a:ea typeface="微软雅黑" panose="020B0503020204020204" pitchFamily="34" charset="-122"/>
              <a:cs typeface="微软雅黑" panose="020B0503020204020204" pitchFamily="34" charset="-122"/>
            </a:endParaRPr>
          </a:p>
          <a:p>
            <a:pPr marL="413385" algn="l" rtl="0" eaLnBrk="0">
              <a:lnSpc>
                <a:spcPts val="1025"/>
              </a:lnSpc>
              <a:spcBef>
                <a:spcPts val="120"/>
              </a:spcBef>
            </a:pPr>
            <a:r>
              <a:rPr sz="1000" kern="0" spc="3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300" b="1" kern="0" spc="30" baseline="-1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B19/</a:t>
            </a:r>
            <a:r>
              <a:rPr sz="1300" b="1" kern="0" spc="0" baseline="-1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HAV</a:t>
            </a:r>
            <a:r>
              <a:rPr sz="1000" kern="0" spc="3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HBV</a:t>
            </a:r>
            <a:r>
              <a:rPr sz="1000" kern="0" spc="3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HCV</a:t>
            </a:r>
            <a:r>
              <a:rPr sz="1000" kern="0" spc="3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1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HI</a:t>
            </a:r>
            <a:r>
              <a:rPr sz="6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000" kern="0" spc="3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300" b="1" kern="0" spc="30" baseline="7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B19/</a:t>
            </a:r>
            <a:r>
              <a:rPr sz="1300" b="1" kern="0" spc="0" baseline="70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HAV</a:t>
            </a:r>
            <a:r>
              <a:rPr sz="1000" kern="0" spc="3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HBV</a:t>
            </a:r>
            <a:r>
              <a:rPr sz="1000" kern="0" spc="3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HCV</a:t>
            </a:r>
            <a:r>
              <a:rPr sz="1000" kern="0" spc="3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000" kern="0" spc="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HIV</a:t>
            </a:r>
            <a:r>
              <a:rPr sz="1000" kern="0" spc="30" baseline="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000" baseline="9000" dirty="0">
              <a:latin typeface="微软雅黑" panose="020B0503020204020204" pitchFamily="34" charset="-122"/>
              <a:ea typeface="微软雅黑" panose="020B0503020204020204" pitchFamily="34" charset="-122"/>
              <a:cs typeface="微软雅黑" panose="020B0503020204020204" pitchFamily="34" charset="-122"/>
            </a:endParaRPr>
          </a:p>
          <a:p>
            <a:pPr marL="1639570" algn="l" rtl="0" eaLnBrk="0">
              <a:lnSpc>
                <a:spcPct val="87000"/>
              </a:lnSpc>
              <a:spcBef>
                <a:spcPts val="965"/>
              </a:spcBef>
            </a:pP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合格</a:t>
            </a: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合格</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1016000" algn="l" rtl="0" eaLnBrk="0">
              <a:lnSpc>
                <a:spcPct val="87000"/>
              </a:lnSpc>
              <a:spcBef>
                <a:spcPts val="0"/>
              </a:spcBef>
            </a:pP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不合格</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92" name="picture 592"/>
          <p:cNvPicPr>
            <a:picLocks noChangeAspect="1"/>
          </p:cNvPicPr>
          <p:nvPr/>
        </p:nvPicPr>
        <p:blipFill>
          <a:blip r:embed="rId3"/>
          <a:stretch>
            <a:fillRect/>
          </a:stretch>
        </p:blipFill>
        <p:spPr>
          <a:xfrm rot="21600000">
            <a:off x="743381" y="2836265"/>
            <a:ext cx="2783325" cy="1841652"/>
          </a:xfrm>
          <a:prstGeom prst="rect">
            <a:avLst/>
          </a:prstGeom>
        </p:spPr>
      </p:pic>
      <p:sp>
        <p:nvSpPr>
          <p:cNvPr id="594" name="path 594"/>
          <p:cNvSpPr/>
          <p:nvPr/>
        </p:nvSpPr>
        <p:spPr>
          <a:xfrm>
            <a:off x="1136878" y="4488764"/>
            <a:ext cx="1521231" cy="208940"/>
          </a:xfrm>
          <a:custGeom>
            <a:avLst/>
            <a:gdLst/>
            <a:ahLst/>
            <a:cxnLst/>
            <a:rect l="0" t="0" r="0" b="0"/>
            <a:pathLst>
              <a:path w="2395" h="329">
                <a:moveTo>
                  <a:pt x="22" y="22"/>
                </a:moveTo>
                <a:lnTo>
                  <a:pt x="2373" y="22"/>
                </a:lnTo>
                <a:lnTo>
                  <a:pt x="2373" y="306"/>
                </a:lnTo>
                <a:lnTo>
                  <a:pt x="22" y="306"/>
                </a:lnTo>
                <a:lnTo>
                  <a:pt x="22" y="22"/>
                </a:lnTo>
                <a:close/>
              </a:path>
            </a:pathLst>
          </a:custGeom>
          <a:solidFill>
            <a:srgbClr val="FFFFFF">
              <a:alpha val="100000"/>
            </a:srgbClr>
          </a:solidFill>
          <a:ln w="28575" cap="flat">
            <a:solidFill>
              <a:srgbClr val="FFFFFF"/>
            </a:solidFill>
            <a:prstDash val="solid"/>
            <a:round/>
          </a:ln>
        </p:spPr>
        <p:txBody>
          <a:bodyPr rtlCol="0"/>
          <a:lstStyle/>
          <a:p>
            <a:pPr algn="ctr"/>
            <a:endParaRPr lang="zh-CN" altLang="en-US"/>
          </a:p>
        </p:txBody>
      </p:sp>
      <p:graphicFrame>
        <p:nvGraphicFramePr>
          <p:cNvPr id="596" name="table 596"/>
          <p:cNvGraphicFramePr>
            <a:graphicFrameLocks noGrp="1"/>
          </p:cNvGraphicFramePr>
          <p:nvPr/>
        </p:nvGraphicFramePr>
        <p:xfrm>
          <a:off x="484456" y="1794286"/>
          <a:ext cx="3302634" cy="3082289"/>
        </p:xfrm>
        <a:graphic>
          <a:graphicData uri="http://schemas.openxmlformats.org/drawingml/2006/table">
            <a:tbl>
              <a:tblPr/>
              <a:tblGrid>
                <a:gridCol w="3302634"/>
              </a:tblGrid>
              <a:tr h="835660">
                <a:tc>
                  <a:txBody>
                    <a:bodyPr/>
                    <a:lstStyle/>
                    <a:p>
                      <a:pPr algn="l" rtl="0" eaLnBrk="0">
                        <a:lnSpc>
                          <a:spcPct val="109000"/>
                        </a:lnSpc>
                      </a:pPr>
                      <a:endParaRPr sz="1000" dirty="0">
                        <a:latin typeface="Arial" panose="020B0604020202020204"/>
                        <a:ea typeface="Arial" panose="020B0604020202020204"/>
                        <a:cs typeface="Arial" panose="020B0604020202020204"/>
                      </a:endParaRPr>
                    </a:p>
                    <a:p>
                      <a:pPr marL="296545" algn="l" rtl="0" eaLnBrk="0">
                        <a:lnSpc>
                          <a:spcPct val="87000"/>
                        </a:lnSpc>
                        <a:spcBef>
                          <a:spcPts val="5"/>
                        </a:spcBef>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病原体感染通常存在“窗口期”，</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286385" algn="l" rtl="0" eaLnBrk="0">
                        <a:lnSpc>
                          <a:spcPct val="87000"/>
                        </a:lnSpc>
                        <a:spcBef>
                          <a:spcPts val="215"/>
                        </a:spcBef>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即病毒阳性而抗体尚未</a:t>
                      </a: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表现为阳性，</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532130" algn="l" rtl="0" eaLnBrk="0">
                        <a:lnSpc>
                          <a:spcPct val="95000"/>
                        </a:lnSpc>
                        <a:spcBef>
                          <a:spcPts val="15"/>
                        </a:spcBef>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常规抗体检测在此期间失效</a:t>
                      </a:r>
                      <a:r>
                        <a:rPr sz="1400" b="1" kern="0" spc="0" baseline="26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a:t>
                      </a:r>
                      <a:endParaRPr sz="1400" baseline="260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175" cap="flat" cmpd="sng" algn="ctr">
                      <a:solidFill>
                        <a:srgbClr val="FFF4F3"/>
                      </a:solidFill>
                      <a:prstDash val="solid"/>
                      <a:round/>
                      <a:headEnd type="none" w="med" len="med"/>
                      <a:tailEnd type="none" w="med" len="med"/>
                    </a:lnL>
                    <a:lnR w="3175" cap="flat" cmpd="sng" algn="ctr">
                      <a:solidFill>
                        <a:srgbClr val="FFF4F3"/>
                      </a:solidFill>
                      <a:prstDash val="solid"/>
                      <a:round/>
                      <a:headEnd type="none" w="med" len="med"/>
                      <a:tailEnd type="none" w="med" len="med"/>
                    </a:lnR>
                    <a:lnT w="3175" cap="flat" cmpd="sng" algn="ctr">
                      <a:solidFill>
                        <a:srgbClr val="FFF4F3"/>
                      </a:solidFill>
                      <a:prstDash val="solid"/>
                      <a:round/>
                      <a:headEnd type="none" w="med" len="med"/>
                      <a:tailEnd type="none" w="med" len="med"/>
                    </a:lnT>
                    <a:lnB>
                      <a:noFill/>
                    </a:lnB>
                  </a:tcPr>
                </a:tc>
              </a:tr>
              <a:tr h="2246629">
                <a:tc>
                  <a:txBody>
                    <a:bodyPr/>
                    <a:lstStyle/>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828040" algn="l" rtl="0" eaLnBrk="0">
                        <a:lnSpc>
                          <a:spcPct val="92000"/>
                        </a:lnSpc>
                        <a:spcBef>
                          <a:spcPts val="0"/>
                        </a:spcBef>
                      </a:pPr>
                      <a:r>
                        <a:rPr sz="9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感染</a:t>
                      </a: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捐献</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3175" cap="flat" cmpd="sng" algn="ctr">
                      <a:solidFill>
                        <a:srgbClr val="FFF4F3"/>
                      </a:solidFill>
                      <a:prstDash val="solid"/>
                      <a:round/>
                      <a:headEnd type="none" w="med" len="med"/>
                      <a:tailEnd type="none" w="med" len="med"/>
                    </a:lnL>
                    <a:lnR w="3175" cap="flat" cmpd="sng" algn="ctr">
                      <a:solidFill>
                        <a:srgbClr val="FFF4F3"/>
                      </a:solidFill>
                      <a:prstDash val="solid"/>
                      <a:round/>
                      <a:headEnd type="none" w="med" len="med"/>
                      <a:tailEnd type="none" w="med" len="med"/>
                    </a:lnR>
                    <a:lnT>
                      <a:noFill/>
                    </a:lnT>
                    <a:lnB w="3175" cap="flat" cmpd="sng" algn="ctr">
                      <a:solidFill>
                        <a:srgbClr val="FFF4F3"/>
                      </a:solidFill>
                      <a:prstDash val="solid"/>
                      <a:round/>
                      <a:headEnd type="none" w="med" len="med"/>
                      <a:tailEnd type="none" w="med" len="med"/>
                    </a:lnB>
                  </a:tcPr>
                </a:tc>
              </a:tr>
            </a:tbl>
          </a:graphicData>
        </a:graphic>
      </p:graphicFrame>
      <p:sp>
        <p:nvSpPr>
          <p:cNvPr id="598" name="textbox 598"/>
          <p:cNvSpPr/>
          <p:nvPr/>
        </p:nvSpPr>
        <p:spPr>
          <a:xfrm>
            <a:off x="8572638" y="1761845"/>
            <a:ext cx="3193414" cy="3079750"/>
          </a:xfrm>
          <a:prstGeom prst="roundRect">
            <a:avLst>
              <a:gd name="adj" fmla="val 4157"/>
            </a:avLst>
          </a:prstGeom>
          <a:solidFill>
            <a:srgbClr val="FFFFFF">
              <a:alpha val="100000"/>
            </a:srgbClr>
          </a:solidFill>
          <a:ln w="3175" cap="flat">
            <a:solidFill>
              <a:srgbClr val="FFF4F3"/>
            </a:solidFill>
            <a:prstDash val="solid"/>
            <a:miter lim="0"/>
          </a:ln>
        </p:spPr>
        <p:txBody>
          <a:bodyPr vert="horz" wrap="square" lIns="0" tIns="0" rIns="0" bIns="0"/>
          <a:lstStyle/>
          <a:p>
            <a:pPr algn="l" rtl="0" eaLnBrk="0">
              <a:lnSpc>
                <a:spcPct val="192000"/>
              </a:lnSpc>
            </a:pPr>
            <a:endParaRPr sz="1000" dirty="0">
              <a:latin typeface="Arial" panose="020B0604020202020204"/>
              <a:ea typeface="Arial" panose="020B0604020202020204"/>
              <a:cs typeface="Arial" panose="020B0604020202020204"/>
            </a:endParaRPr>
          </a:p>
          <a:p>
            <a:pPr marL="758825" algn="l" rtl="0" eaLnBrk="0">
              <a:lnSpc>
                <a:spcPct val="83000"/>
              </a:lnSpc>
              <a:spcBef>
                <a:spcPts val="5"/>
              </a:spcBef>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送往权威第三方血浆</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1203960" algn="l" rtl="0" eaLnBrk="0">
              <a:lnSpc>
                <a:spcPct val="99000"/>
              </a:lnSpc>
              <a:spcBef>
                <a:spcPts val="10"/>
              </a:spcBef>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病毒检测</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8000"/>
              </a:lnSpc>
            </a:pPr>
            <a:endParaRPr sz="300" dirty="0">
              <a:latin typeface="Arial" panose="020B0604020202020204"/>
              <a:ea typeface="Arial" panose="020B0604020202020204"/>
              <a:cs typeface="Arial" panose="020B0604020202020204"/>
            </a:endParaRPr>
          </a:p>
          <a:p>
            <a:pPr marL="653415" indent="-276225" algn="l" rtl="0" eaLnBrk="0">
              <a:lnSpc>
                <a:spcPct val="114000"/>
              </a:lnSpc>
              <a:spcBef>
                <a:spcPts val="0"/>
              </a:spcBef>
            </a:pPr>
            <a:r>
              <a:rPr sz="1400" b="1" kern="0" spc="50" dirty="0">
                <a:solidFill>
                  <a:srgbClr val="EE1100">
                    <a:alpha val="100000"/>
                  </a:srgbClr>
                </a:solidFill>
                <a:latin typeface="Wingdings" panose="05000000000000000000"/>
                <a:ea typeface="Wingdings" panose="05000000000000000000"/>
                <a:cs typeface="Wingdings" panose="05000000000000000000"/>
              </a:rPr>
              <a:t>l</a:t>
            </a:r>
            <a:r>
              <a:rPr sz="1400" kern="0" spc="-170" dirty="0">
                <a:solidFill>
                  <a:srgbClr val="EE1100">
                    <a:alpha val="100000"/>
                  </a:srgbClr>
                </a:solidFill>
                <a:latin typeface="Wingdings" panose="05000000000000000000"/>
                <a:ea typeface="Wingdings" panose="05000000000000000000"/>
                <a:cs typeface="Wingdings" panose="05000000000000000000"/>
              </a:rPr>
              <a:t> </a:t>
            </a:r>
            <a:r>
              <a:rPr sz="1400" kern="0" spc="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混合血浆取样送至奥地</a:t>
            </a:r>
            <a:r>
              <a:rPr sz="14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利</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药监局</a:t>
            </a:r>
            <a:r>
              <a:rPr sz="1400" kern="0" spc="-2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BASG</a:t>
            </a:r>
            <a:r>
              <a:rPr sz="1400" kern="0" spc="-1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400" kern="0" spc="-2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进行病</a:t>
            </a:r>
            <a:r>
              <a:rPr sz="14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毒检测。</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00" name="textbox 600"/>
          <p:cNvSpPr/>
          <p:nvPr/>
        </p:nvSpPr>
        <p:spPr>
          <a:xfrm>
            <a:off x="465291" y="932954"/>
            <a:ext cx="9306559" cy="38417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武白蛋白筛查B19和</a:t>
            </a:r>
            <a:r>
              <a:rPr sz="2700" b="1" kern="0" spc="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HAV</a:t>
            </a: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在内的已知全病毒，降低潜在危害</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02" name="picture 602"/>
          <p:cNvPicPr>
            <a:picLocks noChangeAspect="1"/>
          </p:cNvPicPr>
          <p:nvPr/>
        </p:nvPicPr>
        <p:blipFill>
          <a:blip r:embed="rId4"/>
          <a:stretch>
            <a:fillRect/>
          </a:stretch>
        </p:blipFill>
        <p:spPr>
          <a:xfrm rot="21600000">
            <a:off x="8898737" y="3799287"/>
            <a:ext cx="2571636" cy="844492"/>
          </a:xfrm>
          <a:prstGeom prst="rect">
            <a:avLst/>
          </a:prstGeom>
        </p:spPr>
      </p:pic>
      <p:graphicFrame>
        <p:nvGraphicFramePr>
          <p:cNvPr id="604" name="table 604"/>
          <p:cNvGraphicFramePr>
            <a:graphicFrameLocks noGrp="1"/>
          </p:cNvGraphicFramePr>
          <p:nvPr/>
        </p:nvGraphicFramePr>
        <p:xfrm>
          <a:off x="6313220" y="3830586"/>
          <a:ext cx="1925954" cy="899160"/>
        </p:xfrm>
        <a:graphic>
          <a:graphicData uri="http://schemas.openxmlformats.org/drawingml/2006/table">
            <a:tbl>
              <a:tblPr/>
              <a:tblGrid>
                <a:gridCol w="1925954"/>
              </a:tblGrid>
              <a:tr h="889635">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47015" indent="-145415" algn="l" rtl="0" eaLnBrk="0">
                        <a:lnSpc>
                          <a:spcPct val="107000"/>
                        </a:lnSpc>
                        <a:spcBef>
                          <a:spcPts val="5"/>
                        </a:spcBef>
                      </a:pPr>
                      <a:r>
                        <a:rPr sz="900" kern="0" spc="20" dirty="0">
                          <a:solidFill>
                            <a:srgbClr val="000000">
                              <a:alpha val="100000"/>
                            </a:srgbClr>
                          </a:solidFill>
                          <a:latin typeface="Arial" panose="020B0604020202020204"/>
                          <a:ea typeface="Arial" panose="020B0604020202020204"/>
                          <a:cs typeface="Arial" panose="020B0604020202020204"/>
                        </a:rPr>
                        <a:t>•   </a:t>
                      </a:r>
                      <a:r>
                        <a:rPr sz="9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2013年</a:t>
                      </a:r>
                      <a:r>
                        <a:rPr sz="9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900" b="1" kern="0" spc="-1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PPTA</a:t>
                      </a:r>
                      <a:r>
                        <a:rPr sz="9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建议混合血浆</a:t>
                      </a:r>
                      <a:r>
                        <a:rPr sz="900" b="1"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中B19病毒</a:t>
                      </a:r>
                      <a:r>
                        <a:rPr sz="9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DNA</a:t>
                      </a:r>
                      <a:r>
                        <a:rPr sz="900" b="1"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含量不能超</a:t>
                      </a:r>
                      <a:r>
                        <a:rPr sz="9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过</a:t>
                      </a: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a:t>
                      </a:r>
                      <a:r>
                        <a:rPr sz="900" b="1" kern="0" spc="-20" baseline="23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sz="5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b="1"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IU/mL</a:t>
                      </a:r>
                      <a:r>
                        <a:rPr sz="900" b="1" kern="0" spc="-20" baseline="23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a:t>
                      </a:r>
                      <a:endParaRPr sz="900" baseline="230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7000"/>
                        </a:lnSpc>
                      </a:pPr>
                      <a:endParaRPr sz="200" dirty="0">
                        <a:latin typeface="Arial" panose="020B0604020202020204"/>
                        <a:ea typeface="Arial" panose="020B0604020202020204"/>
                        <a:cs typeface="Arial" panose="020B0604020202020204"/>
                      </a:endParaRPr>
                    </a:p>
                    <a:p>
                      <a:pPr marL="242570" indent="-140970" algn="l" rtl="0" eaLnBrk="0">
                        <a:lnSpc>
                          <a:spcPct val="91000"/>
                        </a:lnSpc>
                        <a:spcBef>
                          <a:spcPts val="0"/>
                        </a:spcBef>
                      </a:pPr>
                      <a:r>
                        <a:rPr sz="900" kern="0" spc="40" dirty="0">
                          <a:solidFill>
                            <a:srgbClr val="000000">
                              <a:alpha val="100000"/>
                            </a:srgbClr>
                          </a:solidFill>
                          <a:latin typeface="Arial" panose="020B0604020202020204"/>
                          <a:ea typeface="Arial" panose="020B0604020202020204"/>
                          <a:cs typeface="Arial" panose="020B0604020202020204"/>
                        </a:rPr>
                        <a:t>•</a:t>
                      </a:r>
                      <a:r>
                        <a:rPr sz="900" kern="0" spc="50" dirty="0">
                          <a:solidFill>
                            <a:srgbClr val="000000">
                              <a:alpha val="100000"/>
                            </a:srgbClr>
                          </a:solidFill>
                          <a:latin typeface="Arial" panose="020B0604020202020204"/>
                          <a:ea typeface="Arial" panose="020B0604020202020204"/>
                          <a:cs typeface="Arial" panose="020B0604020202020204"/>
                        </a:rPr>
                        <a:t>   </a:t>
                      </a:r>
                      <a:r>
                        <a:rPr sz="9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NAT</a:t>
                      </a:r>
                      <a:r>
                        <a:rPr sz="900" b="1"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检测病毒载量具有特异</a:t>
                      </a:r>
                      <a:r>
                        <a:rPr sz="9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性</a:t>
                      </a:r>
                      <a:r>
                        <a:rPr sz="9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强、灵敏度高的优势</a:t>
                      </a:r>
                      <a:r>
                        <a:rPr sz="900" b="1" kern="0" spc="-10" baseline="2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endParaRPr sz="900" baseline="290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EE1100"/>
                      </a:solidFill>
                      <a:prstDash val="dash"/>
                      <a:round/>
                      <a:headEnd type="none" w="med" len="med"/>
                      <a:tailEnd type="none" w="med" len="med"/>
                    </a:lnL>
                    <a:lnR w="9525" cap="flat" cmpd="sng" algn="ctr">
                      <a:solidFill>
                        <a:srgbClr val="EE1100"/>
                      </a:solidFill>
                      <a:prstDash val="dash"/>
                      <a:round/>
                      <a:headEnd type="none" w="med" len="med"/>
                      <a:tailEnd type="none" w="med" len="med"/>
                    </a:lnR>
                    <a:lnT w="9525" cap="flat" cmpd="sng" algn="ctr">
                      <a:solidFill>
                        <a:srgbClr val="EE1100"/>
                      </a:solidFill>
                      <a:prstDash val="dash"/>
                      <a:round/>
                      <a:headEnd type="none" w="med" len="med"/>
                      <a:tailEnd type="none" w="med" len="med"/>
                    </a:lnT>
                    <a:lnB w="9525" cap="flat" cmpd="sng" algn="ctr">
                      <a:solidFill>
                        <a:srgbClr val="EE1100"/>
                      </a:solidFill>
                      <a:prstDash val="dash"/>
                      <a:round/>
                      <a:headEnd type="none" w="med" len="med"/>
                      <a:tailEnd type="none" w="med" len="med"/>
                    </a:lnB>
                    <a:solidFill>
                      <a:srgbClr val="FEFEFE"/>
                    </a:solidFill>
                  </a:tcPr>
                </a:tc>
              </a:tr>
            </a:tbl>
          </a:graphicData>
        </a:graphic>
      </p:graphicFrame>
      <p:sp>
        <p:nvSpPr>
          <p:cNvPr id="606" name="path 606"/>
          <p:cNvSpPr/>
          <p:nvPr/>
        </p:nvSpPr>
        <p:spPr>
          <a:xfrm>
            <a:off x="4892878" y="3218429"/>
            <a:ext cx="25400" cy="997813"/>
          </a:xfrm>
          <a:custGeom>
            <a:avLst/>
            <a:gdLst/>
            <a:ahLst/>
            <a:cxnLst/>
            <a:rect l="0" t="0" r="0" b="0"/>
            <a:pathLst>
              <a:path w="40" h="1571">
                <a:moveTo>
                  <a:pt x="20" y="0"/>
                </a:moveTo>
                <a:lnTo>
                  <a:pt x="20" y="1571"/>
                </a:lnTo>
              </a:path>
            </a:pathLst>
          </a:custGeom>
          <a:noFill/>
          <a:ln w="25400" cap="flat">
            <a:solidFill>
              <a:srgbClr val="7F7F7F"/>
            </a:solidFill>
            <a:prstDash val="solid"/>
            <a:round/>
          </a:ln>
        </p:spPr>
        <p:txBody>
          <a:bodyPr rtlCol="0"/>
          <a:lstStyle/>
          <a:p>
            <a:pPr algn="ctr"/>
            <a:endParaRPr lang="zh-CN" altLang="en-US"/>
          </a:p>
        </p:txBody>
      </p:sp>
      <p:sp>
        <p:nvSpPr>
          <p:cNvPr id="608" name="textbox 608"/>
          <p:cNvSpPr/>
          <p:nvPr/>
        </p:nvSpPr>
        <p:spPr>
          <a:xfrm>
            <a:off x="4085342" y="4071995"/>
            <a:ext cx="2173604" cy="661669"/>
          </a:xfrm>
          <a:prstGeom prst="rect">
            <a:avLst/>
          </a:prstGeom>
          <a:solidFill>
            <a:srgbClr val="EE1100">
              <a:alpha val="100000"/>
            </a:srgbClr>
          </a:solidFill>
          <a:ln w="0" cap="flat">
            <a:noFill/>
            <a:prstDash val="solid"/>
            <a:miter lim="0"/>
          </a:ln>
        </p:spPr>
        <p:txBody>
          <a:bodyPr vert="horz" wrap="square" lIns="0" tIns="0" rIns="0" bIns="0"/>
          <a:lstStyle/>
          <a:p>
            <a:pPr algn="l" rtl="0" eaLnBrk="0">
              <a:lnSpc>
                <a:spcPct val="105000"/>
              </a:lnSpc>
            </a:pPr>
            <a:endParaRPr sz="600" dirty="0">
              <a:latin typeface="Arial" panose="020B0604020202020204"/>
              <a:ea typeface="Arial" panose="020B0604020202020204"/>
              <a:cs typeface="Arial" panose="020B0604020202020204"/>
            </a:endParaRPr>
          </a:p>
          <a:p>
            <a:pPr marL="114935" algn="l" rtl="0" eaLnBrk="0">
              <a:lnSpc>
                <a:spcPts val="1060"/>
              </a:lnSpc>
              <a:spcBef>
                <a:spcPts val="0"/>
              </a:spcBef>
            </a:pP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1.确认污染的单次捐献样品</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a:p>
            <a:pPr marL="111125" algn="l" rtl="0" eaLnBrk="0">
              <a:lnSpc>
                <a:spcPts val="1060"/>
              </a:lnSpc>
              <a:spcBef>
                <a:spcPts val="380"/>
              </a:spcBef>
            </a:pPr>
            <a:r>
              <a:rPr sz="8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2.从库存中剔除相</a:t>
            </a: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应血浆</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5000"/>
              </a:lnSpc>
            </a:pPr>
            <a:endParaRPr sz="300" dirty="0">
              <a:latin typeface="Arial" panose="020B0604020202020204"/>
              <a:ea typeface="Arial" panose="020B0604020202020204"/>
              <a:cs typeface="Arial" panose="020B0604020202020204"/>
            </a:endParaRPr>
          </a:p>
          <a:p>
            <a:pPr marL="113665" algn="l" rtl="0" eaLnBrk="0">
              <a:lnSpc>
                <a:spcPts val="1060"/>
              </a:lnSpc>
              <a:spcBef>
                <a:spcPts val="0"/>
              </a:spcBef>
            </a:pPr>
            <a:r>
              <a:rPr sz="8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3.通知相应浆站，不再接受该献</a:t>
            </a: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浆员的血浆</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12" name="picture 612"/>
          <p:cNvPicPr>
            <a:picLocks noChangeAspect="1"/>
          </p:cNvPicPr>
          <p:nvPr/>
        </p:nvPicPr>
        <p:blipFill>
          <a:blip r:embed="rId5"/>
          <a:stretch>
            <a:fillRect/>
          </a:stretch>
        </p:blipFill>
        <p:spPr>
          <a:xfrm rot="21600000">
            <a:off x="69180" y="5421838"/>
            <a:ext cx="961923" cy="961923"/>
          </a:xfrm>
          <a:prstGeom prst="rect">
            <a:avLst/>
          </a:prstGeom>
        </p:spPr>
      </p:pic>
      <p:pic>
        <p:nvPicPr>
          <p:cNvPr id="614" name="picture 614"/>
          <p:cNvPicPr>
            <a:picLocks noChangeAspect="1"/>
          </p:cNvPicPr>
          <p:nvPr/>
        </p:nvPicPr>
        <p:blipFill>
          <a:blip r:embed="rId6"/>
          <a:stretch>
            <a:fillRect/>
          </a:stretch>
        </p:blipFill>
        <p:spPr>
          <a:xfrm rot="21600000">
            <a:off x="11339273" y="4935426"/>
            <a:ext cx="263256" cy="1836402"/>
          </a:xfrm>
          <a:prstGeom prst="rect">
            <a:avLst/>
          </a:prstGeom>
        </p:spPr>
      </p:pic>
      <p:sp>
        <p:nvSpPr>
          <p:cNvPr id="618" name="textbox 618"/>
          <p:cNvSpPr/>
          <p:nvPr/>
        </p:nvSpPr>
        <p:spPr>
          <a:xfrm>
            <a:off x="6369625" y="3366670"/>
            <a:ext cx="961389" cy="337820"/>
          </a:xfrm>
          <a:prstGeom prst="rect">
            <a:avLst/>
          </a:prstGeom>
          <a:solidFill>
            <a:srgbClr val="6F6F6F">
              <a:alpha val="98431"/>
            </a:srgbClr>
          </a:solidFill>
          <a:ln w="0" cap="flat">
            <a:noFill/>
            <a:prstDash val="solid"/>
            <a:miter lim="0"/>
          </a:ln>
        </p:spPr>
        <p:txBody>
          <a:bodyPr vert="horz" wrap="square" lIns="0" tIns="0" rIns="0" bIns="0"/>
          <a:lstStyle/>
          <a:p>
            <a:pPr algn="l" rtl="0" eaLnBrk="0">
              <a:lnSpc>
                <a:spcPct val="124000"/>
              </a:lnSpc>
            </a:pPr>
            <a:endParaRPr sz="100" dirty="0">
              <a:latin typeface="Arial" panose="020B0604020202020204"/>
              <a:ea typeface="Arial" panose="020B0604020202020204"/>
              <a:cs typeface="Arial" panose="020B0604020202020204"/>
            </a:endParaRPr>
          </a:p>
          <a:p>
            <a:pPr marL="128270" algn="l" rtl="0" eaLnBrk="0">
              <a:lnSpc>
                <a:spcPct val="96000"/>
              </a:lnSpc>
            </a:pPr>
            <a:r>
              <a:rPr sz="600" b="1" kern="0" spc="9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血浆捐献后至少保</a:t>
            </a:r>
            <a:endParaRPr sz="600" dirty="0">
              <a:latin typeface="微软雅黑" panose="020B0503020204020204" pitchFamily="34" charset="-122"/>
              <a:ea typeface="微软雅黑" panose="020B0503020204020204" pitchFamily="34" charset="-122"/>
              <a:cs typeface="微软雅黑" panose="020B0503020204020204" pitchFamily="34" charset="-122"/>
            </a:endParaRPr>
          </a:p>
          <a:p>
            <a:pPr marL="116840" algn="l" rtl="0" eaLnBrk="0">
              <a:lnSpc>
                <a:spcPts val="920"/>
              </a:lnSpc>
              <a:spcBef>
                <a:spcPts val="5"/>
              </a:spcBef>
            </a:pPr>
            <a:r>
              <a:rPr sz="600" b="1" kern="0" spc="8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存60天，以便剔除</a:t>
            </a:r>
            <a:endParaRPr sz="600" dirty="0">
              <a:latin typeface="微软雅黑" panose="020B0503020204020204" pitchFamily="34" charset="-122"/>
              <a:ea typeface="微软雅黑" panose="020B0503020204020204" pitchFamily="34" charset="-122"/>
              <a:cs typeface="微软雅黑" panose="020B0503020204020204" pitchFamily="34" charset="-122"/>
            </a:endParaRPr>
          </a:p>
          <a:p>
            <a:pPr marL="304165" algn="l" rtl="0" eaLnBrk="0">
              <a:lnSpc>
                <a:spcPct val="95000"/>
              </a:lnSpc>
              <a:spcBef>
                <a:spcPts val="70"/>
              </a:spcBef>
            </a:pPr>
            <a:r>
              <a:rPr sz="600" b="1" kern="0" spc="9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不合格者</a:t>
            </a:r>
            <a:endParaRPr sz="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20" name="path 620"/>
          <p:cNvSpPr/>
          <p:nvPr/>
        </p:nvSpPr>
        <p:spPr>
          <a:xfrm>
            <a:off x="4370093" y="3158164"/>
            <a:ext cx="97244" cy="132372"/>
          </a:xfrm>
          <a:custGeom>
            <a:avLst/>
            <a:gdLst/>
            <a:ahLst/>
            <a:cxnLst/>
            <a:rect l="0" t="0" r="0" b="0"/>
            <a:pathLst>
              <a:path w="153" h="208">
                <a:moveTo>
                  <a:pt x="153" y="75"/>
                </a:moveTo>
                <a:cubicBezTo>
                  <a:pt x="153" y="33"/>
                  <a:pt x="118" y="0"/>
                  <a:pt x="76" y="0"/>
                </a:cubicBezTo>
                <a:cubicBezTo>
                  <a:pt x="34" y="0"/>
                  <a:pt x="0" y="33"/>
                  <a:pt x="0" y="75"/>
                </a:cubicBezTo>
                <a:cubicBezTo>
                  <a:pt x="0" y="89"/>
                  <a:pt x="3" y="102"/>
                  <a:pt x="10" y="113"/>
                </a:cubicBezTo>
                <a:lnTo>
                  <a:pt x="10" y="113"/>
                </a:lnTo>
                <a:lnTo>
                  <a:pt x="76" y="208"/>
                </a:lnTo>
                <a:lnTo>
                  <a:pt x="142" y="113"/>
                </a:lnTo>
                <a:lnTo>
                  <a:pt x="142" y="113"/>
                </a:lnTo>
                <a:cubicBezTo>
                  <a:pt x="149" y="102"/>
                  <a:pt x="153" y="89"/>
                  <a:pt x="153" y="75"/>
                </a:cubicBezTo>
                <a:moveTo>
                  <a:pt x="76" y="113"/>
                </a:moveTo>
                <a:cubicBezTo>
                  <a:pt x="55" y="113"/>
                  <a:pt x="38" y="96"/>
                  <a:pt x="38" y="75"/>
                </a:cubicBezTo>
                <a:cubicBezTo>
                  <a:pt x="38" y="54"/>
                  <a:pt x="55" y="37"/>
                  <a:pt x="76" y="37"/>
                </a:cubicBezTo>
                <a:cubicBezTo>
                  <a:pt x="97" y="37"/>
                  <a:pt x="114" y="54"/>
                  <a:pt x="114" y="75"/>
                </a:cubicBezTo>
                <a:cubicBezTo>
                  <a:pt x="114" y="96"/>
                  <a:pt x="97" y="113"/>
                  <a:pt x="76" y="113"/>
                </a:cubicBezTo>
              </a:path>
            </a:pathLst>
          </a:custGeom>
          <a:solidFill>
            <a:srgbClr val="6F6F6F">
              <a:alpha val="100000"/>
            </a:srgbClr>
          </a:solidFill>
          <a:ln w="0" cap="flat">
            <a:noFill/>
            <a:prstDash val="solid"/>
            <a:miter lim="0"/>
          </a:ln>
        </p:spPr>
        <p:txBody>
          <a:bodyPr rtlCol="0"/>
          <a:lstStyle/>
          <a:p>
            <a:pPr algn="ctr"/>
            <a:endParaRPr lang="zh-CN" altLang="en-US"/>
          </a:p>
        </p:txBody>
      </p:sp>
      <p:sp>
        <p:nvSpPr>
          <p:cNvPr id="622" name="path 622"/>
          <p:cNvSpPr/>
          <p:nvPr/>
        </p:nvSpPr>
        <p:spPr>
          <a:xfrm>
            <a:off x="7810400" y="3158164"/>
            <a:ext cx="97243" cy="132372"/>
          </a:xfrm>
          <a:custGeom>
            <a:avLst/>
            <a:gdLst/>
            <a:ahLst/>
            <a:cxnLst/>
            <a:rect l="0" t="0" r="0" b="0"/>
            <a:pathLst>
              <a:path w="153" h="208">
                <a:moveTo>
                  <a:pt x="153" y="75"/>
                </a:moveTo>
                <a:cubicBezTo>
                  <a:pt x="153" y="33"/>
                  <a:pt x="118" y="0"/>
                  <a:pt x="76" y="0"/>
                </a:cubicBezTo>
                <a:cubicBezTo>
                  <a:pt x="34" y="0"/>
                  <a:pt x="0" y="33"/>
                  <a:pt x="0" y="75"/>
                </a:cubicBezTo>
                <a:cubicBezTo>
                  <a:pt x="0" y="89"/>
                  <a:pt x="3" y="102"/>
                  <a:pt x="10" y="113"/>
                </a:cubicBezTo>
                <a:lnTo>
                  <a:pt x="10" y="113"/>
                </a:lnTo>
                <a:lnTo>
                  <a:pt x="76" y="208"/>
                </a:lnTo>
                <a:lnTo>
                  <a:pt x="142" y="113"/>
                </a:lnTo>
                <a:lnTo>
                  <a:pt x="142" y="113"/>
                </a:lnTo>
                <a:cubicBezTo>
                  <a:pt x="149" y="102"/>
                  <a:pt x="153" y="89"/>
                  <a:pt x="153" y="75"/>
                </a:cubicBezTo>
                <a:moveTo>
                  <a:pt x="76" y="113"/>
                </a:moveTo>
                <a:cubicBezTo>
                  <a:pt x="55" y="113"/>
                  <a:pt x="38" y="96"/>
                  <a:pt x="38" y="75"/>
                </a:cubicBezTo>
                <a:cubicBezTo>
                  <a:pt x="38" y="54"/>
                  <a:pt x="55" y="37"/>
                  <a:pt x="76" y="37"/>
                </a:cubicBezTo>
                <a:cubicBezTo>
                  <a:pt x="97" y="37"/>
                  <a:pt x="114" y="54"/>
                  <a:pt x="114" y="75"/>
                </a:cubicBezTo>
                <a:cubicBezTo>
                  <a:pt x="114" y="96"/>
                  <a:pt x="97" y="113"/>
                  <a:pt x="76" y="113"/>
                </a:cubicBezTo>
              </a:path>
            </a:pathLst>
          </a:custGeom>
          <a:solidFill>
            <a:srgbClr val="6F6F6F">
              <a:alpha val="100000"/>
            </a:srgbClr>
          </a:solidFill>
          <a:ln w="0" cap="flat">
            <a:noFill/>
            <a:prstDash val="solid"/>
            <a:miter lim="0"/>
          </a:ln>
        </p:spPr>
        <p:txBody>
          <a:bodyPr rtlCol="0"/>
          <a:lstStyle/>
          <a:p>
            <a:pPr algn="ctr"/>
            <a:endParaRPr lang="zh-CN" altLang="en-US"/>
          </a:p>
        </p:txBody>
      </p:sp>
      <p:grpSp>
        <p:nvGrpSpPr>
          <p:cNvPr id="22" name="group 22"/>
          <p:cNvGrpSpPr/>
          <p:nvPr/>
        </p:nvGrpSpPr>
        <p:grpSpPr>
          <a:xfrm rot="21600000">
            <a:off x="4855738" y="3168670"/>
            <a:ext cx="99682" cy="99517"/>
            <a:chOff x="0" y="0"/>
            <a:chExt cx="99682" cy="99517"/>
          </a:xfrm>
        </p:grpSpPr>
        <p:sp>
          <p:nvSpPr>
            <p:cNvPr id="624" name="path 624"/>
            <p:cNvSpPr/>
            <p:nvPr/>
          </p:nvSpPr>
          <p:spPr>
            <a:xfrm>
              <a:off x="9525" y="9525"/>
              <a:ext cx="80632" cy="80467"/>
            </a:xfrm>
            <a:custGeom>
              <a:avLst/>
              <a:gdLst/>
              <a:ahLst/>
              <a:cxnLst/>
              <a:rect l="0" t="0" r="0" b="0"/>
              <a:pathLst>
                <a:path w="126" h="126">
                  <a:moveTo>
                    <a:pt x="0" y="63"/>
                  </a:moveTo>
                  <a:cubicBezTo>
                    <a:pt x="0" y="28"/>
                    <a:pt x="28" y="0"/>
                    <a:pt x="63" y="0"/>
                  </a:cubicBezTo>
                  <a:cubicBezTo>
                    <a:pt x="98" y="0"/>
                    <a:pt x="126" y="28"/>
                    <a:pt x="126" y="63"/>
                  </a:cubicBezTo>
                  <a:cubicBezTo>
                    <a:pt x="126" y="98"/>
                    <a:pt x="98" y="126"/>
                    <a:pt x="63" y="126"/>
                  </a:cubicBezTo>
                  <a:cubicBezTo>
                    <a:pt x="28" y="126"/>
                    <a:pt x="0" y="98"/>
                    <a:pt x="0" y="63"/>
                  </a:cubicBezTo>
                </a:path>
              </a:pathLst>
            </a:custGeom>
            <a:solidFill>
              <a:srgbClr val="FFFFFF">
                <a:alpha val="100000"/>
              </a:srgbClr>
            </a:solidFill>
            <a:ln w="0" cap="flat">
              <a:noFill/>
              <a:prstDash val="solid"/>
              <a:miter lim="0"/>
            </a:ln>
          </p:spPr>
          <p:txBody>
            <a:bodyPr rtlCol="0"/>
            <a:lstStyle/>
            <a:p>
              <a:pPr algn="ctr"/>
              <a:endParaRPr lang="zh-CN" altLang="en-US"/>
            </a:p>
          </p:txBody>
        </p:sp>
        <p:sp>
          <p:nvSpPr>
            <p:cNvPr id="626" name="path 626"/>
            <p:cNvSpPr/>
            <p:nvPr/>
          </p:nvSpPr>
          <p:spPr>
            <a:xfrm>
              <a:off x="0" y="0"/>
              <a:ext cx="99682" cy="99517"/>
            </a:xfrm>
            <a:custGeom>
              <a:avLst/>
              <a:gdLst/>
              <a:ahLst/>
              <a:cxnLst/>
              <a:rect l="0" t="0" r="0" b="0"/>
              <a:pathLst>
                <a:path w="156" h="156">
                  <a:moveTo>
                    <a:pt x="15" y="78"/>
                  </a:moveTo>
                  <a:cubicBezTo>
                    <a:pt x="15" y="43"/>
                    <a:pt x="43" y="15"/>
                    <a:pt x="78" y="15"/>
                  </a:cubicBezTo>
                  <a:cubicBezTo>
                    <a:pt x="113" y="15"/>
                    <a:pt x="141" y="43"/>
                    <a:pt x="141" y="78"/>
                  </a:cubicBezTo>
                  <a:cubicBezTo>
                    <a:pt x="141" y="113"/>
                    <a:pt x="113" y="141"/>
                    <a:pt x="78" y="141"/>
                  </a:cubicBezTo>
                  <a:cubicBezTo>
                    <a:pt x="43" y="141"/>
                    <a:pt x="15" y="113"/>
                    <a:pt x="15" y="78"/>
                  </a:cubicBezTo>
                </a:path>
              </a:pathLst>
            </a:custGeom>
            <a:noFill/>
            <a:ln w="19050" cap="flat">
              <a:solidFill>
                <a:srgbClr val="7F7F7F"/>
              </a:solidFill>
              <a:prstDash val="solid"/>
              <a:round/>
            </a:ln>
          </p:spPr>
          <p:txBody>
            <a:bodyPr rtlCol="0"/>
            <a:lstStyle/>
            <a:p>
              <a:pPr algn="ctr"/>
              <a:endParaRPr lang="zh-CN" altLang="en-US"/>
            </a:p>
          </p:txBody>
        </p:sp>
      </p:grpSp>
      <p:grpSp>
        <p:nvGrpSpPr>
          <p:cNvPr id="24" name="group 24"/>
          <p:cNvGrpSpPr/>
          <p:nvPr/>
        </p:nvGrpSpPr>
        <p:grpSpPr>
          <a:xfrm rot="21600000">
            <a:off x="4396455" y="3185619"/>
            <a:ext cx="3484831" cy="61155"/>
            <a:chOff x="0" y="0"/>
            <a:chExt cx="3484831" cy="61155"/>
          </a:xfrm>
        </p:grpSpPr>
        <p:sp>
          <p:nvSpPr>
            <p:cNvPr id="628" name="path 628"/>
            <p:cNvSpPr/>
            <p:nvPr/>
          </p:nvSpPr>
          <p:spPr>
            <a:xfrm>
              <a:off x="19974" y="20109"/>
              <a:ext cx="3429418" cy="25400"/>
            </a:xfrm>
            <a:custGeom>
              <a:avLst/>
              <a:gdLst/>
              <a:ahLst/>
              <a:cxnLst/>
              <a:rect l="0" t="0" r="0" b="0"/>
              <a:pathLst>
                <a:path w="5400" h="40">
                  <a:moveTo>
                    <a:pt x="0" y="20"/>
                  </a:moveTo>
                  <a:lnTo>
                    <a:pt x="5400" y="20"/>
                  </a:lnTo>
                </a:path>
              </a:pathLst>
            </a:custGeom>
            <a:noFill/>
            <a:ln w="25400" cap="flat">
              <a:solidFill>
                <a:srgbClr val="7F7F7F"/>
              </a:solidFill>
              <a:prstDash val="solid"/>
              <a:round/>
            </a:ln>
          </p:spPr>
          <p:txBody>
            <a:bodyPr rtlCol="0"/>
            <a:lstStyle/>
            <a:p>
              <a:pPr algn="ctr"/>
              <a:endParaRPr lang="zh-CN" altLang="en-US"/>
            </a:p>
          </p:txBody>
        </p:sp>
        <p:sp>
          <p:nvSpPr>
            <p:cNvPr id="630" name="path 630"/>
            <p:cNvSpPr/>
            <p:nvPr/>
          </p:nvSpPr>
          <p:spPr>
            <a:xfrm>
              <a:off x="480719" y="4463"/>
              <a:ext cx="56806" cy="56692"/>
            </a:xfrm>
            <a:custGeom>
              <a:avLst/>
              <a:gdLst/>
              <a:ahLst/>
              <a:cxnLst/>
              <a:rect l="0" t="0" r="0" b="0"/>
              <a:pathLst>
                <a:path w="89" h="89">
                  <a:moveTo>
                    <a:pt x="0" y="44"/>
                  </a:moveTo>
                  <a:cubicBezTo>
                    <a:pt x="0" y="19"/>
                    <a:pt x="20" y="0"/>
                    <a:pt x="44" y="0"/>
                  </a:cubicBezTo>
                  <a:cubicBezTo>
                    <a:pt x="69" y="0"/>
                    <a:pt x="89" y="19"/>
                    <a:pt x="89" y="44"/>
                  </a:cubicBezTo>
                  <a:cubicBezTo>
                    <a:pt x="89" y="69"/>
                    <a:pt x="69" y="89"/>
                    <a:pt x="44" y="89"/>
                  </a:cubicBezTo>
                  <a:cubicBezTo>
                    <a:pt x="20" y="89"/>
                    <a:pt x="0" y="69"/>
                    <a:pt x="0" y="44"/>
                  </a:cubicBezTo>
                </a:path>
              </a:pathLst>
            </a:custGeom>
            <a:solidFill>
              <a:srgbClr val="FF0000">
                <a:alpha val="100000"/>
              </a:srgbClr>
            </a:solidFill>
            <a:ln w="0" cap="flat">
              <a:noFill/>
              <a:prstDash val="solid"/>
              <a:miter lim="0"/>
            </a:ln>
          </p:spPr>
          <p:txBody>
            <a:bodyPr rtlCol="0"/>
            <a:lstStyle/>
            <a:p>
              <a:pPr algn="ctr"/>
              <a:endParaRPr lang="zh-CN" altLang="en-US"/>
            </a:p>
          </p:txBody>
        </p:sp>
        <p:sp>
          <p:nvSpPr>
            <p:cNvPr id="632" name="path 632"/>
            <p:cNvSpPr/>
            <p:nvPr/>
          </p:nvSpPr>
          <p:spPr>
            <a:xfrm>
              <a:off x="0" y="0"/>
              <a:ext cx="3484831" cy="50125"/>
            </a:xfrm>
            <a:custGeom>
              <a:avLst/>
              <a:gdLst/>
              <a:ahLst/>
              <a:cxnLst/>
              <a:rect l="0" t="0" r="0" b="0"/>
              <a:pathLst>
                <a:path w="5487" h="78">
                  <a:moveTo>
                    <a:pt x="0" y="34"/>
                  </a:moveTo>
                  <a:cubicBezTo>
                    <a:pt x="0" y="15"/>
                    <a:pt x="15" y="0"/>
                    <a:pt x="35" y="0"/>
                  </a:cubicBezTo>
                  <a:cubicBezTo>
                    <a:pt x="54" y="0"/>
                    <a:pt x="70" y="15"/>
                    <a:pt x="70" y="34"/>
                  </a:cubicBezTo>
                  <a:cubicBezTo>
                    <a:pt x="70" y="54"/>
                    <a:pt x="54" y="69"/>
                    <a:pt x="35" y="69"/>
                  </a:cubicBezTo>
                  <a:cubicBezTo>
                    <a:pt x="15" y="69"/>
                    <a:pt x="0" y="54"/>
                    <a:pt x="0" y="34"/>
                  </a:cubicBezTo>
                </a:path>
                <a:path w="5487" h="78">
                  <a:moveTo>
                    <a:pt x="3814" y="43"/>
                  </a:moveTo>
                  <a:cubicBezTo>
                    <a:pt x="3814" y="24"/>
                    <a:pt x="3830" y="8"/>
                    <a:pt x="3849" y="8"/>
                  </a:cubicBezTo>
                  <a:cubicBezTo>
                    <a:pt x="3869" y="8"/>
                    <a:pt x="3884" y="24"/>
                    <a:pt x="3884" y="43"/>
                  </a:cubicBezTo>
                  <a:cubicBezTo>
                    <a:pt x="3884" y="63"/>
                    <a:pt x="3869" y="78"/>
                    <a:pt x="3849" y="78"/>
                  </a:cubicBezTo>
                  <a:cubicBezTo>
                    <a:pt x="3830" y="78"/>
                    <a:pt x="3814" y="63"/>
                    <a:pt x="3814" y="43"/>
                  </a:cubicBezTo>
                </a:path>
                <a:path w="5487" h="78">
                  <a:moveTo>
                    <a:pt x="5417" y="34"/>
                  </a:moveTo>
                  <a:cubicBezTo>
                    <a:pt x="5417" y="15"/>
                    <a:pt x="5433" y="0"/>
                    <a:pt x="5452" y="0"/>
                  </a:cubicBezTo>
                  <a:cubicBezTo>
                    <a:pt x="5472" y="0"/>
                    <a:pt x="5487" y="15"/>
                    <a:pt x="5487" y="34"/>
                  </a:cubicBezTo>
                  <a:cubicBezTo>
                    <a:pt x="5487" y="54"/>
                    <a:pt x="5472" y="69"/>
                    <a:pt x="5452" y="69"/>
                  </a:cubicBezTo>
                  <a:cubicBezTo>
                    <a:pt x="5433" y="69"/>
                    <a:pt x="5417" y="54"/>
                    <a:pt x="5417" y="34"/>
                  </a:cubicBezTo>
                </a:path>
              </a:pathLst>
            </a:custGeom>
            <a:solidFill>
              <a:srgbClr val="FFFFFF">
                <a:alpha val="100000"/>
              </a:srgbClr>
            </a:solidFill>
            <a:ln w="0" cap="flat">
              <a:noFill/>
              <a:prstDash val="solid"/>
              <a:miter lim="0"/>
            </a:ln>
          </p:spPr>
          <p:txBody>
            <a:bodyPr rtlCol="0"/>
            <a:lstStyle/>
            <a:p>
              <a:pPr algn="ctr"/>
              <a:endParaRPr lang="zh-CN" altLang="en-US"/>
            </a:p>
          </p:txBody>
        </p:sp>
      </p:grpSp>
      <p:sp>
        <p:nvSpPr>
          <p:cNvPr id="634" name="rect 634"/>
          <p:cNvSpPr/>
          <p:nvPr/>
        </p:nvSpPr>
        <p:spPr>
          <a:xfrm>
            <a:off x="4136699" y="3364081"/>
            <a:ext cx="560895" cy="337782"/>
          </a:xfrm>
          <a:prstGeom prst="rect">
            <a:avLst/>
          </a:prstGeom>
          <a:solidFill>
            <a:srgbClr val="6F6F6F">
              <a:alpha val="100000"/>
            </a:srgbClr>
          </a:solidFill>
          <a:ln w="0" cap="flat">
            <a:noFill/>
            <a:prstDash val="solid"/>
            <a:miter lim="0"/>
          </a:ln>
        </p:spPr>
        <p:txBody>
          <a:bodyPr rtlCol="0"/>
          <a:lstStyle/>
          <a:p>
            <a:pPr algn="ctr"/>
            <a:endParaRPr lang="zh-CN" altLang="en-US"/>
          </a:p>
        </p:txBody>
      </p:sp>
      <p:sp>
        <p:nvSpPr>
          <p:cNvPr id="636" name="textbox 636"/>
          <p:cNvSpPr/>
          <p:nvPr/>
        </p:nvSpPr>
        <p:spPr>
          <a:xfrm>
            <a:off x="7607846" y="3364081"/>
            <a:ext cx="560705" cy="337820"/>
          </a:xfrm>
          <a:prstGeom prst="rect">
            <a:avLst/>
          </a:prstGeom>
          <a:solidFill>
            <a:srgbClr val="6F6F6F">
              <a:alpha val="100000"/>
            </a:srgbClr>
          </a:solidFill>
          <a:ln w="0" cap="flat">
            <a:noFill/>
            <a:prstDash val="solid"/>
            <a:miter lim="0"/>
          </a:ln>
        </p:spPr>
        <p:txBody>
          <a:bodyPr vert="horz" wrap="square" lIns="0" tIns="0" rIns="0" bIns="0"/>
          <a:lstStyle/>
          <a:p>
            <a:pPr algn="l" rtl="0" eaLnBrk="0">
              <a:lnSpc>
                <a:spcPct val="128000"/>
              </a:lnSpc>
            </a:pPr>
            <a:endParaRPr sz="300" dirty="0">
              <a:latin typeface="Arial" panose="020B0604020202020204"/>
              <a:ea typeface="Arial" panose="020B0604020202020204"/>
              <a:cs typeface="Arial" panose="020B0604020202020204"/>
            </a:endParaRPr>
          </a:p>
          <a:p>
            <a:pPr marL="179705" algn="l" rtl="0" eaLnBrk="0">
              <a:lnSpc>
                <a:spcPct val="86000"/>
              </a:lnSpc>
              <a:spcBef>
                <a:spcPts val="0"/>
              </a:spcBef>
            </a:pP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投入</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a:p>
            <a:pPr marL="179705" algn="l" rtl="0" eaLnBrk="0">
              <a:lnSpc>
                <a:spcPct val="87000"/>
              </a:lnSpc>
              <a:spcBef>
                <a:spcPts val="125"/>
              </a:spcBef>
            </a:pP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生产</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40" name="picture 640"/>
          <p:cNvPicPr>
            <a:picLocks noChangeAspect="1"/>
          </p:cNvPicPr>
          <p:nvPr/>
        </p:nvPicPr>
        <p:blipFill>
          <a:blip r:embed="rId7"/>
          <a:stretch>
            <a:fillRect/>
          </a:stretch>
        </p:blipFill>
        <p:spPr>
          <a:xfrm rot="21600000">
            <a:off x="8739669" y="6087999"/>
            <a:ext cx="318122" cy="308889"/>
          </a:xfrm>
          <a:prstGeom prst="rect">
            <a:avLst/>
          </a:prstGeom>
        </p:spPr>
      </p:pic>
      <p:pic>
        <p:nvPicPr>
          <p:cNvPr id="642" name="picture 642"/>
          <p:cNvPicPr>
            <a:picLocks noChangeAspect="1"/>
          </p:cNvPicPr>
          <p:nvPr/>
        </p:nvPicPr>
        <p:blipFill>
          <a:blip r:embed="rId8"/>
          <a:stretch>
            <a:fillRect/>
          </a:stretch>
        </p:blipFill>
        <p:spPr>
          <a:xfrm rot="21600000">
            <a:off x="8749576" y="6423456"/>
            <a:ext cx="308216" cy="299271"/>
          </a:xfrm>
          <a:prstGeom prst="rect">
            <a:avLst/>
          </a:prstGeom>
        </p:spPr>
      </p:pic>
      <p:pic>
        <p:nvPicPr>
          <p:cNvPr id="644" name="picture 644"/>
          <p:cNvPicPr>
            <a:picLocks noChangeAspect="1"/>
          </p:cNvPicPr>
          <p:nvPr/>
        </p:nvPicPr>
        <p:blipFill>
          <a:blip r:embed="rId9"/>
          <a:stretch>
            <a:fillRect/>
          </a:stretch>
        </p:blipFill>
        <p:spPr>
          <a:xfrm rot="21600000">
            <a:off x="10296416" y="6413728"/>
            <a:ext cx="266604" cy="284702"/>
          </a:xfrm>
          <a:prstGeom prst="rect">
            <a:avLst/>
          </a:prstGeom>
        </p:spPr>
      </p:pic>
      <p:pic>
        <p:nvPicPr>
          <p:cNvPr id="646" name="picture 646"/>
          <p:cNvPicPr>
            <a:picLocks noChangeAspect="1"/>
          </p:cNvPicPr>
          <p:nvPr/>
        </p:nvPicPr>
        <p:blipFill>
          <a:blip r:embed="rId9"/>
          <a:stretch>
            <a:fillRect/>
          </a:stretch>
        </p:blipFill>
        <p:spPr>
          <a:xfrm rot="21600000">
            <a:off x="10296416" y="6082538"/>
            <a:ext cx="266604" cy="284695"/>
          </a:xfrm>
          <a:prstGeom prst="rect">
            <a:avLst/>
          </a:prstGeom>
        </p:spPr>
      </p:pic>
      <p:sp>
        <p:nvSpPr>
          <p:cNvPr id="648" name="textbox 648"/>
          <p:cNvSpPr/>
          <p:nvPr/>
        </p:nvSpPr>
        <p:spPr>
          <a:xfrm>
            <a:off x="4303870" y="3409503"/>
            <a:ext cx="228600" cy="25336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86000"/>
              </a:lnSpc>
            </a:pP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捐献</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ct val="87000"/>
              </a:lnSpc>
              <a:spcBef>
                <a:spcPts val="130"/>
              </a:spcBef>
            </a:pPr>
            <a:r>
              <a:rPr sz="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血浆</a:t>
            </a:r>
            <a:endParaRPr sz="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52" name="path 652"/>
          <p:cNvSpPr/>
          <p:nvPr/>
        </p:nvSpPr>
        <p:spPr>
          <a:xfrm>
            <a:off x="4367613" y="2689843"/>
            <a:ext cx="3584625" cy="9525"/>
          </a:xfrm>
          <a:custGeom>
            <a:avLst/>
            <a:gdLst/>
            <a:ahLst/>
            <a:cxnLst/>
            <a:rect l="0" t="0" r="0" b="0"/>
            <a:pathLst>
              <a:path w="5645" h="15">
                <a:moveTo>
                  <a:pt x="0" y="7"/>
                </a:moveTo>
                <a:lnTo>
                  <a:pt x="5645" y="7"/>
                </a:lnTo>
              </a:path>
            </a:pathLst>
          </a:custGeom>
          <a:noFill/>
          <a:ln w="9525" cap="flat">
            <a:solidFill>
              <a:srgbClr val="EE0B00"/>
            </a:solidFill>
            <a:prstDash val="solid"/>
            <a:round/>
          </a:ln>
        </p:spPr>
        <p:txBody>
          <a:bodyPr rtlCol="0"/>
          <a:lstStyle/>
          <a:p>
            <a:pPr algn="ctr"/>
            <a:endParaRPr lang="zh-CN" altLang="en-US"/>
          </a:p>
        </p:txBody>
      </p:sp>
      <p:sp>
        <p:nvSpPr>
          <p:cNvPr id="654" name="path 654"/>
          <p:cNvSpPr/>
          <p:nvPr/>
        </p:nvSpPr>
        <p:spPr>
          <a:xfrm>
            <a:off x="807162" y="2695505"/>
            <a:ext cx="2657627" cy="9525"/>
          </a:xfrm>
          <a:custGeom>
            <a:avLst/>
            <a:gdLst/>
            <a:ahLst/>
            <a:cxnLst/>
            <a:rect l="0" t="0" r="0" b="0"/>
            <a:pathLst>
              <a:path w="4185" h="15">
                <a:moveTo>
                  <a:pt x="0" y="7"/>
                </a:moveTo>
                <a:lnTo>
                  <a:pt x="4185" y="7"/>
                </a:lnTo>
              </a:path>
            </a:pathLst>
          </a:custGeom>
          <a:noFill/>
          <a:ln w="9525" cap="flat">
            <a:solidFill>
              <a:srgbClr val="EE0B00"/>
            </a:solidFill>
            <a:prstDash val="solid"/>
            <a:round/>
          </a:ln>
        </p:spPr>
        <p:txBody>
          <a:bodyPr rtlCol="0"/>
          <a:lstStyle/>
          <a:p>
            <a:pPr algn="ctr"/>
            <a:endParaRPr lang="zh-CN" altLang="en-US"/>
          </a:p>
        </p:txBody>
      </p:sp>
      <p:sp>
        <p:nvSpPr>
          <p:cNvPr id="656" name="path 656"/>
          <p:cNvSpPr/>
          <p:nvPr/>
        </p:nvSpPr>
        <p:spPr>
          <a:xfrm>
            <a:off x="8883367" y="2661477"/>
            <a:ext cx="2571635" cy="9525"/>
          </a:xfrm>
          <a:custGeom>
            <a:avLst/>
            <a:gdLst/>
            <a:ahLst/>
            <a:cxnLst/>
            <a:rect l="0" t="0" r="0" b="0"/>
            <a:pathLst>
              <a:path w="4049" h="15">
                <a:moveTo>
                  <a:pt x="0" y="7"/>
                </a:moveTo>
                <a:lnTo>
                  <a:pt x="4049" y="7"/>
                </a:lnTo>
              </a:path>
            </a:pathLst>
          </a:custGeom>
          <a:noFill/>
          <a:ln w="9525" cap="flat">
            <a:solidFill>
              <a:srgbClr val="EE0B00"/>
            </a:solidFill>
            <a:prstDash val="solid"/>
            <a:round/>
          </a:ln>
        </p:spPr>
        <p:txBody>
          <a:bodyPr rtlCol="0"/>
          <a:lstStyle/>
          <a:p>
            <a:pPr algn="ctr"/>
            <a:endParaRPr lang="zh-CN" altLang="en-US"/>
          </a:p>
        </p:txBody>
      </p:sp>
      <p:sp>
        <p:nvSpPr>
          <p:cNvPr id="658" name="textbox 658"/>
          <p:cNvSpPr/>
          <p:nvPr/>
        </p:nvSpPr>
        <p:spPr>
          <a:xfrm>
            <a:off x="4843423" y="3118557"/>
            <a:ext cx="156210" cy="1397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00"/>
              </a:lnSpc>
            </a:pPr>
            <a:r>
              <a:rPr sz="6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a:t>
            </a:r>
            <a:endParaRPr sz="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60" name="path 660"/>
          <p:cNvSpPr/>
          <p:nvPr/>
        </p:nvSpPr>
        <p:spPr>
          <a:xfrm>
            <a:off x="6792527" y="3163864"/>
            <a:ext cx="97243" cy="132372"/>
          </a:xfrm>
          <a:custGeom>
            <a:avLst/>
            <a:gdLst/>
            <a:ahLst/>
            <a:cxnLst/>
            <a:rect l="0" t="0" r="0" b="0"/>
            <a:pathLst>
              <a:path w="153" h="208">
                <a:moveTo>
                  <a:pt x="153" y="75"/>
                </a:moveTo>
                <a:cubicBezTo>
                  <a:pt x="153" y="33"/>
                  <a:pt x="118" y="0"/>
                  <a:pt x="76" y="0"/>
                </a:cubicBezTo>
                <a:cubicBezTo>
                  <a:pt x="34" y="0"/>
                  <a:pt x="0" y="33"/>
                  <a:pt x="0" y="75"/>
                </a:cubicBezTo>
                <a:cubicBezTo>
                  <a:pt x="0" y="89"/>
                  <a:pt x="3" y="102"/>
                  <a:pt x="10" y="113"/>
                </a:cubicBezTo>
                <a:lnTo>
                  <a:pt x="10" y="113"/>
                </a:lnTo>
                <a:lnTo>
                  <a:pt x="76" y="208"/>
                </a:lnTo>
                <a:lnTo>
                  <a:pt x="142" y="113"/>
                </a:lnTo>
                <a:lnTo>
                  <a:pt x="142" y="113"/>
                </a:lnTo>
                <a:cubicBezTo>
                  <a:pt x="149" y="102"/>
                  <a:pt x="153" y="89"/>
                  <a:pt x="153" y="75"/>
                </a:cubicBezTo>
                <a:moveTo>
                  <a:pt x="76" y="113"/>
                </a:moveTo>
                <a:cubicBezTo>
                  <a:pt x="55" y="113"/>
                  <a:pt x="38" y="96"/>
                  <a:pt x="38" y="75"/>
                </a:cubicBezTo>
                <a:cubicBezTo>
                  <a:pt x="38" y="54"/>
                  <a:pt x="55" y="37"/>
                  <a:pt x="76" y="37"/>
                </a:cubicBezTo>
                <a:cubicBezTo>
                  <a:pt x="97" y="37"/>
                  <a:pt x="114" y="54"/>
                  <a:pt x="114" y="75"/>
                </a:cubicBezTo>
                <a:cubicBezTo>
                  <a:pt x="114" y="96"/>
                  <a:pt x="97" y="113"/>
                  <a:pt x="76" y="113"/>
                </a:cubicBezTo>
              </a:path>
            </a:pathLst>
          </a:custGeom>
          <a:solidFill>
            <a:srgbClr val="6F6F6F">
              <a:alpha val="100000"/>
            </a:srgbClr>
          </a:solidFill>
          <a:ln w="0" cap="flat">
            <a:noFill/>
            <a:prstDash val="solid"/>
            <a:miter lim="0"/>
          </a:ln>
        </p:spPr>
        <p:txBody>
          <a:bodyPr rtlCol="0"/>
          <a:lstStyle/>
          <a:p>
            <a:pPr algn="ctr"/>
            <a:endParaRPr lang="zh-CN" altLang="en-US"/>
          </a:p>
        </p:txBody>
      </p:sp>
      <p:grpSp>
        <p:nvGrpSpPr>
          <p:cNvPr id="26" name="group 26"/>
          <p:cNvGrpSpPr/>
          <p:nvPr/>
        </p:nvGrpSpPr>
        <p:grpSpPr>
          <a:xfrm rot="21600000">
            <a:off x="6374643" y="3162211"/>
            <a:ext cx="99695" cy="99542"/>
            <a:chOff x="0" y="0"/>
            <a:chExt cx="99695" cy="99542"/>
          </a:xfrm>
        </p:grpSpPr>
        <p:sp>
          <p:nvSpPr>
            <p:cNvPr id="662" name="path 662"/>
            <p:cNvSpPr/>
            <p:nvPr/>
          </p:nvSpPr>
          <p:spPr>
            <a:xfrm>
              <a:off x="9525" y="9525"/>
              <a:ext cx="80645" cy="80492"/>
            </a:xfrm>
            <a:custGeom>
              <a:avLst/>
              <a:gdLst/>
              <a:ahLst/>
              <a:cxnLst/>
              <a:rect l="0" t="0" r="0" b="0"/>
              <a:pathLst>
                <a:path w="127" h="126">
                  <a:moveTo>
                    <a:pt x="0" y="63"/>
                  </a:moveTo>
                  <a:cubicBezTo>
                    <a:pt x="0" y="28"/>
                    <a:pt x="28" y="0"/>
                    <a:pt x="63" y="0"/>
                  </a:cubicBezTo>
                  <a:cubicBezTo>
                    <a:pt x="98" y="0"/>
                    <a:pt x="127" y="28"/>
                    <a:pt x="127" y="63"/>
                  </a:cubicBezTo>
                  <a:cubicBezTo>
                    <a:pt x="127" y="98"/>
                    <a:pt x="98" y="126"/>
                    <a:pt x="63" y="126"/>
                  </a:cubicBezTo>
                  <a:cubicBezTo>
                    <a:pt x="28" y="126"/>
                    <a:pt x="0" y="98"/>
                    <a:pt x="0" y="63"/>
                  </a:cubicBezTo>
                </a:path>
              </a:pathLst>
            </a:custGeom>
            <a:solidFill>
              <a:srgbClr val="FFFFFF">
                <a:alpha val="100000"/>
              </a:srgbClr>
            </a:solidFill>
            <a:ln w="0" cap="flat">
              <a:noFill/>
              <a:prstDash val="solid"/>
              <a:miter lim="0"/>
            </a:ln>
          </p:spPr>
          <p:txBody>
            <a:bodyPr rtlCol="0"/>
            <a:lstStyle/>
            <a:p>
              <a:pPr algn="ctr"/>
              <a:endParaRPr lang="zh-CN" altLang="en-US"/>
            </a:p>
          </p:txBody>
        </p:sp>
        <p:sp>
          <p:nvSpPr>
            <p:cNvPr id="664" name="path 664"/>
            <p:cNvSpPr/>
            <p:nvPr/>
          </p:nvSpPr>
          <p:spPr>
            <a:xfrm>
              <a:off x="0" y="0"/>
              <a:ext cx="99695" cy="99542"/>
            </a:xfrm>
            <a:custGeom>
              <a:avLst/>
              <a:gdLst/>
              <a:ahLst/>
              <a:cxnLst/>
              <a:rect l="0" t="0" r="0" b="0"/>
              <a:pathLst>
                <a:path w="157" h="156">
                  <a:moveTo>
                    <a:pt x="15" y="78"/>
                  </a:moveTo>
                  <a:cubicBezTo>
                    <a:pt x="15" y="43"/>
                    <a:pt x="43" y="15"/>
                    <a:pt x="78" y="15"/>
                  </a:cubicBezTo>
                  <a:cubicBezTo>
                    <a:pt x="113" y="15"/>
                    <a:pt x="142" y="43"/>
                    <a:pt x="142" y="78"/>
                  </a:cubicBezTo>
                  <a:cubicBezTo>
                    <a:pt x="142" y="113"/>
                    <a:pt x="113" y="141"/>
                    <a:pt x="78" y="141"/>
                  </a:cubicBezTo>
                  <a:cubicBezTo>
                    <a:pt x="43" y="141"/>
                    <a:pt x="15" y="113"/>
                    <a:pt x="15" y="78"/>
                  </a:cubicBezTo>
                </a:path>
              </a:pathLst>
            </a:custGeom>
            <a:noFill/>
            <a:ln w="19050" cap="flat">
              <a:solidFill>
                <a:srgbClr val="7F7F7F"/>
              </a:solidFill>
              <a:prstDash val="solid"/>
              <a:round/>
            </a:ln>
          </p:spPr>
          <p:txBody>
            <a:bodyPr rtlCol="0"/>
            <a:lstStyle/>
            <a:p>
              <a:pPr algn="ctr"/>
              <a:endParaRPr lang="zh-CN" altLang="en-US"/>
            </a:p>
          </p:txBody>
        </p:sp>
        <p:sp>
          <p:nvSpPr>
            <p:cNvPr id="666" name="path 666"/>
            <p:cNvSpPr/>
            <p:nvPr/>
          </p:nvSpPr>
          <p:spPr>
            <a:xfrm>
              <a:off x="21440" y="23066"/>
              <a:ext cx="56819" cy="56692"/>
            </a:xfrm>
            <a:custGeom>
              <a:avLst/>
              <a:gdLst/>
              <a:ahLst/>
              <a:cxnLst/>
              <a:rect l="0" t="0" r="0" b="0"/>
              <a:pathLst>
                <a:path w="89" h="89">
                  <a:moveTo>
                    <a:pt x="0" y="44"/>
                  </a:moveTo>
                  <a:cubicBezTo>
                    <a:pt x="0" y="19"/>
                    <a:pt x="20" y="0"/>
                    <a:pt x="44" y="0"/>
                  </a:cubicBezTo>
                  <a:cubicBezTo>
                    <a:pt x="69" y="0"/>
                    <a:pt x="89" y="19"/>
                    <a:pt x="89" y="44"/>
                  </a:cubicBezTo>
                  <a:cubicBezTo>
                    <a:pt x="89" y="69"/>
                    <a:pt x="69" y="89"/>
                    <a:pt x="44" y="89"/>
                  </a:cubicBezTo>
                  <a:cubicBezTo>
                    <a:pt x="20" y="89"/>
                    <a:pt x="0" y="69"/>
                    <a:pt x="0" y="44"/>
                  </a:cubicBezTo>
                </a:path>
              </a:pathLst>
            </a:custGeom>
            <a:solidFill>
              <a:srgbClr val="FF0000">
                <a:alpha val="100000"/>
              </a:srgbClr>
            </a:solidFill>
            <a:ln w="0" cap="flat">
              <a:noFill/>
              <a:prstDash val="solid"/>
              <a:miter lim="0"/>
            </a:ln>
          </p:spPr>
          <p:txBody>
            <a:bodyPr rtlCol="0"/>
            <a:lstStyle/>
            <a:p>
              <a:pPr algn="ctr"/>
              <a:endParaRPr lang="zh-CN" altLang="en-US"/>
            </a:p>
          </p:txBody>
        </p:sp>
      </p:grpSp>
      <p:pic>
        <p:nvPicPr>
          <p:cNvPr id="10" name="图片 9" descr="图片1"/>
          <p:cNvPicPr>
            <a:picLocks noChangeAspect="1"/>
          </p:cNvPicPr>
          <p:nvPr/>
        </p:nvPicPr>
        <p:blipFill>
          <a:blip r:embed="rId10">
            <a:duotone>
              <a:prstClr val="black"/>
              <a:schemeClr val="accent4">
                <a:tint val="45000"/>
                <a:satMod val="400000"/>
              </a:schemeClr>
            </a:duotone>
          </a:blip>
          <a:stretch>
            <a:fillRect/>
          </a:stretch>
        </p:blipFill>
        <p:spPr>
          <a:xfrm>
            <a:off x="10367756" y="266908"/>
            <a:ext cx="1398441" cy="3604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68" name="picture 668"/>
          <p:cNvPicPr>
            <a:picLocks noChangeAspect="1"/>
          </p:cNvPicPr>
          <p:nvPr/>
        </p:nvPicPr>
        <p:blipFill>
          <a:blip r:embed="rId1"/>
          <a:stretch>
            <a:fillRect/>
          </a:stretch>
        </p:blipFill>
        <p:spPr>
          <a:xfrm rot="21600000">
            <a:off x="531910" y="2594291"/>
            <a:ext cx="11228336" cy="4075050"/>
          </a:xfrm>
          <a:prstGeom prst="rect">
            <a:avLst/>
          </a:prstGeom>
        </p:spPr>
      </p:pic>
      <p:sp>
        <p:nvSpPr>
          <p:cNvPr id="670" name="rect 670"/>
          <p:cNvSpPr/>
          <p:nvPr/>
        </p:nvSpPr>
        <p:spPr>
          <a:xfrm>
            <a:off x="528099" y="2715937"/>
            <a:ext cx="5727928" cy="3944188"/>
          </a:xfrm>
          <a:prstGeom prst="rect">
            <a:avLst/>
          </a:prstGeom>
          <a:solidFill>
            <a:srgbClr val="FFFFFF">
              <a:alpha val="100000"/>
            </a:srgbClr>
          </a:solidFill>
          <a:ln w="0" cap="flat">
            <a:noFill/>
            <a:prstDash val="solid"/>
            <a:miter lim="0"/>
          </a:ln>
        </p:spPr>
        <p:txBody>
          <a:bodyPr rtlCol="0"/>
          <a:lstStyle/>
          <a:p>
            <a:pPr algn="ctr"/>
            <a:endParaRPr lang="zh-CN" altLang="en-US"/>
          </a:p>
        </p:txBody>
      </p:sp>
      <p:sp>
        <p:nvSpPr>
          <p:cNvPr id="672" name="textbox 672"/>
          <p:cNvSpPr/>
          <p:nvPr/>
        </p:nvSpPr>
        <p:spPr>
          <a:xfrm>
            <a:off x="6477208" y="2717524"/>
            <a:ext cx="5147945" cy="3941445"/>
          </a:xfrm>
          <a:prstGeom prst="roundRect">
            <a:avLst>
              <a:gd name="adj" fmla="val 4136"/>
            </a:avLst>
          </a:prstGeom>
          <a:solidFill>
            <a:srgbClr val="FFFFFF">
              <a:alpha val="100000"/>
            </a:srgbClr>
          </a:solidFill>
          <a:ln w="3175" cap="flat">
            <a:solidFill>
              <a:srgbClr val="FFF4F3"/>
            </a:solidFill>
            <a:prstDash val="solid"/>
            <a:miter lim="0"/>
          </a:ln>
        </p:spPr>
        <p:txBody>
          <a:bodyPr vert="horz" wrap="square" lIns="0" tIns="0" rIns="0" bIns="0"/>
          <a:lstStyle/>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marL="748665" algn="l" rtl="0" eaLnBrk="0">
              <a:lnSpc>
                <a:spcPts val="1160"/>
              </a:lnSpc>
              <a:spcBef>
                <a:spcPts val="5"/>
              </a:spcBef>
            </a:pPr>
            <a:r>
              <a:rPr sz="9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1.8</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60000"/>
              </a:lnSpc>
            </a:pPr>
            <a:endParaRPr sz="1000" dirty="0">
              <a:latin typeface="Arial" panose="020B0604020202020204"/>
              <a:ea typeface="Arial" panose="020B0604020202020204"/>
              <a:cs typeface="Arial" panose="020B0604020202020204"/>
            </a:endParaRPr>
          </a:p>
          <a:p>
            <a:pPr marL="748665" algn="l" rtl="0" eaLnBrk="0">
              <a:lnSpc>
                <a:spcPts val="1160"/>
              </a:lnSpc>
              <a:spcBef>
                <a:spcPts val="270"/>
              </a:spcBef>
            </a:pPr>
            <a:r>
              <a:rPr sz="9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1.4</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748665" algn="l" rtl="0" eaLnBrk="0">
              <a:lnSpc>
                <a:spcPts val="1160"/>
              </a:lnSpc>
              <a:spcBef>
                <a:spcPts val="515"/>
              </a:spcBef>
            </a:pPr>
            <a:r>
              <a:rPr sz="9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843280"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741680"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0.8</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741680"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0.6</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741680"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0.4</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741680"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0.2</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marL="836295" algn="l" rtl="0" eaLnBrk="0">
              <a:lnSpc>
                <a:spcPts val="1160"/>
              </a:lnSpc>
              <a:spcBef>
                <a:spcPts val="515"/>
              </a:spcBef>
            </a:pPr>
            <a:r>
              <a:rPr sz="9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1000"/>
              </a:lnSpc>
            </a:pPr>
            <a:endParaRPr sz="400" dirty="0">
              <a:latin typeface="Arial" panose="020B0604020202020204"/>
              <a:ea typeface="Arial" panose="020B0604020202020204"/>
              <a:cs typeface="Arial" panose="020B0604020202020204"/>
            </a:endParaRPr>
          </a:p>
          <a:p>
            <a:pPr marL="2339340" algn="l" rtl="0" eaLnBrk="0">
              <a:lnSpc>
                <a:spcPct val="87000"/>
              </a:lnSpc>
              <a:spcBef>
                <a:spcPts val="0"/>
              </a:spcBef>
            </a:pPr>
            <a:r>
              <a:rPr sz="9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国际知名血制品公司A  </a:t>
            </a:r>
            <a:r>
              <a:rPr sz="9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国内血制品公司</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74" name="textbox 674"/>
          <p:cNvSpPr/>
          <p:nvPr/>
        </p:nvSpPr>
        <p:spPr>
          <a:xfrm>
            <a:off x="531965" y="823423"/>
            <a:ext cx="11455400" cy="1289050"/>
          </a:xfrm>
          <a:prstGeom prst="rect">
            <a:avLst/>
          </a:prstGeom>
          <a:noFill/>
          <a:ln w="0" cap="flat">
            <a:noFill/>
            <a:prstDash val="solid"/>
            <a:miter lim="0"/>
          </a:ln>
        </p:spPr>
        <p:txBody>
          <a:bodyPr vert="horz" wrap="square" lIns="0" tIns="0" rIns="0" bIns="0"/>
          <a:lstStyle/>
          <a:p>
            <a:pPr algn="l" rtl="0" eaLnBrk="0">
              <a:lnSpc>
                <a:spcPct val="116000"/>
              </a:lnSpc>
            </a:pPr>
            <a:endParaRPr sz="400" dirty="0">
              <a:latin typeface="Arial" panose="020B0604020202020204"/>
              <a:ea typeface="Arial" panose="020B0604020202020204"/>
              <a:cs typeface="Arial" panose="020B0604020202020204"/>
            </a:endParaRPr>
          </a:p>
          <a:p>
            <a:pPr marL="12700" algn="l" rtl="0" eaLnBrk="0">
              <a:lnSpc>
                <a:spcPct val="87000"/>
              </a:lnSpc>
              <a:spcBef>
                <a:spcPts val="0"/>
              </a:spcBef>
            </a:pPr>
            <a:r>
              <a:rPr sz="2700" b="1" kern="0" spc="5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武田白蛋白严控细菌内毒素含量，降低不良反应风险            </a:t>
            </a:r>
            <a:r>
              <a:rPr sz="2700" b="1" kern="0" spc="4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67000"/>
              </a:lnSpc>
            </a:pPr>
            <a:endParaRPr sz="1000" dirty="0">
              <a:latin typeface="Arial" panose="020B0604020202020204"/>
              <a:ea typeface="Arial" panose="020B0604020202020204"/>
              <a:cs typeface="Arial" panose="020B0604020202020204"/>
            </a:endParaRPr>
          </a:p>
          <a:p>
            <a:pPr algn="l" rtl="0" eaLnBrk="0">
              <a:lnSpc>
                <a:spcPct val="126000"/>
              </a:lnSpc>
            </a:pPr>
            <a:endParaRPr sz="300" dirty="0">
              <a:latin typeface="Arial" panose="020B0604020202020204"/>
              <a:ea typeface="Arial" panose="020B0604020202020204"/>
              <a:cs typeface="Arial" panose="020B0604020202020204"/>
            </a:endParaRPr>
          </a:p>
          <a:p>
            <a:pPr marL="279400" indent="-172085" algn="l" rtl="0" eaLnBrk="0">
              <a:lnSpc>
                <a:spcPct val="117000"/>
              </a:lnSpc>
              <a:spcBef>
                <a:spcPts val="0"/>
              </a:spcBef>
            </a:pPr>
            <a:r>
              <a:rPr sz="1500" kern="0" spc="90" dirty="0">
                <a:solidFill>
                  <a:srgbClr val="000000">
                    <a:alpha val="100000"/>
                  </a:srgbClr>
                </a:solidFill>
                <a:latin typeface="Arial" panose="020B0604020202020204"/>
                <a:ea typeface="Arial" panose="020B0604020202020204"/>
                <a:cs typeface="Arial" panose="020B0604020202020204"/>
              </a:rPr>
              <a:t>•</a:t>
            </a:r>
            <a:r>
              <a:rPr sz="1500" kern="0" spc="10" dirty="0">
                <a:solidFill>
                  <a:srgbClr val="000000">
                    <a:alpha val="100000"/>
                  </a:srgbClr>
                </a:solidFill>
                <a:latin typeface="Arial" panose="020B0604020202020204"/>
                <a:ea typeface="Arial" panose="020B0604020202020204"/>
                <a:cs typeface="Arial" panose="020B0604020202020204"/>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热原定义为胃肠外给药或吸入后</a:t>
            </a:r>
            <a:r>
              <a:rPr sz="1500" kern="0" spc="-1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kern="0" spc="-2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当足量进入循环系统时</a:t>
            </a:r>
            <a:r>
              <a:rPr sz="1500" kern="0" spc="-2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kern="0" spc="-2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引起人体体温异常升高的致热物质。</a:t>
            </a:r>
            <a:r>
              <a:rPr sz="1500" kern="0" spc="-3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其中细菌内毒素是</a:t>
            </a:r>
            <a:r>
              <a:rPr sz="1500" b="1"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最重要</a:t>
            </a:r>
            <a:r>
              <a:rPr sz="15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的热原之一</a:t>
            </a:r>
            <a:r>
              <a:rPr sz="1500" b="1" kern="0" spc="-1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，此外</a:t>
            </a:r>
            <a:r>
              <a:rPr sz="1500" kern="0" spc="-2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，细菌内毒素还可诱发炎症</a:t>
            </a:r>
            <a:r>
              <a:rPr sz="1500" kern="0" spc="-2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，导致</a:t>
            </a: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低血压、</a:t>
            </a:r>
            <a:r>
              <a:rPr sz="1500" b="1" kern="0" spc="-3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心动过速、</a:t>
            </a:r>
            <a:r>
              <a:rPr sz="1500" b="1" kern="0" spc="-3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肌肉收缩和心脏骤停等</a:t>
            </a:r>
            <a:r>
              <a:rPr sz="15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多种不良反应</a:t>
            </a:r>
            <a:r>
              <a:rPr sz="1600" kern="0" spc="70" baseline="29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a:t>
            </a:r>
            <a:r>
              <a:rPr sz="15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78" name="picture 678"/>
          <p:cNvPicPr>
            <a:picLocks noChangeAspect="1"/>
          </p:cNvPicPr>
          <p:nvPr/>
        </p:nvPicPr>
        <p:blipFill>
          <a:blip r:embed="rId2"/>
          <a:stretch>
            <a:fillRect/>
          </a:stretch>
        </p:blipFill>
        <p:spPr>
          <a:xfrm rot="21600000">
            <a:off x="697217" y="3218209"/>
            <a:ext cx="5503074" cy="1560495"/>
          </a:xfrm>
          <a:prstGeom prst="rect">
            <a:avLst/>
          </a:prstGeom>
        </p:spPr>
      </p:pic>
      <p:pic>
        <p:nvPicPr>
          <p:cNvPr id="680" name="picture 680"/>
          <p:cNvPicPr>
            <a:picLocks noChangeAspect="1"/>
          </p:cNvPicPr>
          <p:nvPr/>
        </p:nvPicPr>
        <p:blipFill>
          <a:blip r:embed="rId3"/>
          <a:stretch>
            <a:fillRect/>
          </a:stretch>
        </p:blipFill>
        <p:spPr>
          <a:xfrm rot="21600000">
            <a:off x="7855407" y="3102285"/>
            <a:ext cx="2874161" cy="2484836"/>
          </a:xfrm>
          <a:prstGeom prst="rect">
            <a:avLst/>
          </a:prstGeom>
        </p:spPr>
      </p:pic>
      <p:grpSp>
        <p:nvGrpSpPr>
          <p:cNvPr id="28" name="group 28"/>
          <p:cNvGrpSpPr/>
          <p:nvPr/>
        </p:nvGrpSpPr>
        <p:grpSpPr>
          <a:xfrm rot="21600000">
            <a:off x="7534528" y="4152629"/>
            <a:ext cx="3749140" cy="1926196"/>
            <a:chOff x="0" y="0"/>
            <a:chExt cx="3749140" cy="1926196"/>
          </a:xfrm>
        </p:grpSpPr>
        <p:sp>
          <p:nvSpPr>
            <p:cNvPr id="682" name="path 682"/>
            <p:cNvSpPr/>
            <p:nvPr/>
          </p:nvSpPr>
          <p:spPr>
            <a:xfrm>
              <a:off x="298629" y="856618"/>
              <a:ext cx="660387" cy="1064818"/>
            </a:xfrm>
            <a:custGeom>
              <a:avLst/>
              <a:gdLst/>
              <a:ahLst/>
              <a:cxnLst/>
              <a:rect l="0" t="0" r="0" b="0"/>
              <a:pathLst>
                <a:path w="1039" h="1676">
                  <a:moveTo>
                    <a:pt x="0" y="0"/>
                  </a:moveTo>
                  <a:lnTo>
                    <a:pt x="1039" y="0"/>
                  </a:lnTo>
                  <a:lnTo>
                    <a:pt x="1039" y="1676"/>
                  </a:lnTo>
                  <a:lnTo>
                    <a:pt x="0" y="1676"/>
                  </a:lnTo>
                  <a:lnTo>
                    <a:pt x="0" y="0"/>
                  </a:lnTo>
                  <a:close/>
                </a:path>
              </a:pathLst>
            </a:custGeom>
            <a:solidFill>
              <a:srgbClr val="EE1100">
                <a:alpha val="100000"/>
              </a:srgbClr>
            </a:solidFill>
            <a:ln w="0" cap="flat">
              <a:noFill/>
              <a:prstDash val="solid"/>
              <a:miter lim="0"/>
            </a:ln>
          </p:spPr>
          <p:txBody>
            <a:bodyPr rtlCol="0"/>
            <a:lstStyle/>
            <a:p>
              <a:pPr algn="ctr"/>
              <a:endParaRPr lang="zh-CN" altLang="en-US"/>
            </a:p>
          </p:txBody>
        </p:sp>
        <p:sp>
          <p:nvSpPr>
            <p:cNvPr id="684" name="path 684"/>
            <p:cNvSpPr/>
            <p:nvPr/>
          </p:nvSpPr>
          <p:spPr>
            <a:xfrm>
              <a:off x="1546759" y="143183"/>
              <a:ext cx="1908517" cy="1778254"/>
            </a:xfrm>
            <a:custGeom>
              <a:avLst/>
              <a:gdLst/>
              <a:ahLst/>
              <a:cxnLst/>
              <a:rect l="0" t="0" r="0" b="0"/>
              <a:pathLst>
                <a:path w="3005" h="2800">
                  <a:moveTo>
                    <a:pt x="0" y="570"/>
                  </a:moveTo>
                  <a:lnTo>
                    <a:pt x="1039" y="570"/>
                  </a:lnTo>
                  <a:lnTo>
                    <a:pt x="1039" y="2800"/>
                  </a:lnTo>
                  <a:lnTo>
                    <a:pt x="0" y="2800"/>
                  </a:lnTo>
                  <a:lnTo>
                    <a:pt x="0" y="570"/>
                  </a:lnTo>
                  <a:close/>
                </a:path>
                <a:path w="3005" h="2800">
                  <a:moveTo>
                    <a:pt x="1965" y="0"/>
                  </a:moveTo>
                  <a:lnTo>
                    <a:pt x="3005" y="0"/>
                  </a:lnTo>
                  <a:lnTo>
                    <a:pt x="3005" y="2800"/>
                  </a:lnTo>
                  <a:lnTo>
                    <a:pt x="1965" y="2800"/>
                  </a:lnTo>
                  <a:lnTo>
                    <a:pt x="1965" y="0"/>
                  </a:lnTo>
                  <a:close/>
                </a:path>
              </a:pathLst>
            </a:custGeom>
            <a:solidFill>
              <a:srgbClr val="BFBFBF">
                <a:alpha val="100000"/>
              </a:srgbClr>
            </a:solidFill>
            <a:ln w="0" cap="flat">
              <a:noFill/>
              <a:prstDash val="solid"/>
              <a:miter lim="0"/>
            </a:ln>
          </p:spPr>
          <p:txBody>
            <a:bodyPr rtlCol="0"/>
            <a:lstStyle/>
            <a:p>
              <a:pPr algn="ctr"/>
              <a:endParaRPr lang="zh-CN" altLang="en-US"/>
            </a:p>
          </p:txBody>
        </p:sp>
        <p:sp>
          <p:nvSpPr>
            <p:cNvPr id="686" name="path 686"/>
            <p:cNvSpPr/>
            <p:nvPr/>
          </p:nvSpPr>
          <p:spPr>
            <a:xfrm>
              <a:off x="0" y="0"/>
              <a:ext cx="3749140" cy="1926196"/>
            </a:xfrm>
            <a:custGeom>
              <a:avLst/>
              <a:gdLst/>
              <a:ahLst/>
              <a:cxnLst/>
              <a:rect l="0" t="0" r="0" b="0"/>
              <a:pathLst>
                <a:path w="5904" h="3033">
                  <a:moveTo>
                    <a:pt x="7" y="3025"/>
                  </a:moveTo>
                  <a:lnTo>
                    <a:pt x="7" y="7"/>
                  </a:lnTo>
                  <a:moveTo>
                    <a:pt x="7" y="3025"/>
                  </a:moveTo>
                  <a:lnTo>
                    <a:pt x="70" y="3025"/>
                  </a:lnTo>
                  <a:moveTo>
                    <a:pt x="7" y="2691"/>
                  </a:moveTo>
                  <a:lnTo>
                    <a:pt x="70" y="2691"/>
                  </a:lnTo>
                  <a:moveTo>
                    <a:pt x="7" y="2355"/>
                  </a:moveTo>
                  <a:lnTo>
                    <a:pt x="70" y="2355"/>
                  </a:lnTo>
                  <a:moveTo>
                    <a:pt x="7" y="2019"/>
                  </a:moveTo>
                  <a:lnTo>
                    <a:pt x="70" y="2019"/>
                  </a:lnTo>
                  <a:moveTo>
                    <a:pt x="7" y="1683"/>
                  </a:moveTo>
                  <a:lnTo>
                    <a:pt x="70" y="1683"/>
                  </a:lnTo>
                  <a:moveTo>
                    <a:pt x="7" y="1349"/>
                  </a:moveTo>
                  <a:lnTo>
                    <a:pt x="70" y="1349"/>
                  </a:lnTo>
                  <a:moveTo>
                    <a:pt x="7" y="1013"/>
                  </a:moveTo>
                  <a:lnTo>
                    <a:pt x="70" y="1013"/>
                  </a:lnTo>
                  <a:moveTo>
                    <a:pt x="7" y="677"/>
                  </a:moveTo>
                  <a:lnTo>
                    <a:pt x="70" y="677"/>
                  </a:lnTo>
                  <a:moveTo>
                    <a:pt x="7" y="341"/>
                  </a:moveTo>
                  <a:lnTo>
                    <a:pt x="70" y="341"/>
                  </a:lnTo>
                  <a:moveTo>
                    <a:pt x="7" y="7"/>
                  </a:moveTo>
                  <a:lnTo>
                    <a:pt x="70" y="7"/>
                  </a:lnTo>
                  <a:moveTo>
                    <a:pt x="7" y="3025"/>
                  </a:moveTo>
                  <a:lnTo>
                    <a:pt x="5904" y="3025"/>
                  </a:lnTo>
                </a:path>
              </a:pathLst>
            </a:custGeom>
            <a:noFill/>
            <a:ln w="9525" cap="flat">
              <a:solidFill>
                <a:srgbClr val="000000"/>
              </a:solidFill>
              <a:prstDash val="solid"/>
              <a:round/>
            </a:ln>
          </p:spPr>
          <p:txBody>
            <a:bodyPr rtlCol="0"/>
            <a:lstStyle/>
            <a:p>
              <a:pPr algn="ctr"/>
              <a:endParaRPr lang="zh-CN" altLang="en-US"/>
            </a:p>
          </p:txBody>
        </p:sp>
      </p:grpSp>
      <p:sp>
        <p:nvSpPr>
          <p:cNvPr id="690" name="textbox 690"/>
          <p:cNvSpPr/>
          <p:nvPr/>
        </p:nvSpPr>
        <p:spPr>
          <a:xfrm>
            <a:off x="7234675" y="2999773"/>
            <a:ext cx="3583304" cy="45720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武田严格控制人血白蛋白制品中的细菌内毒素</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1485900" algn="l" rtl="0" eaLnBrk="0">
              <a:lnSpc>
                <a:spcPct val="98000"/>
              </a:lnSpc>
              <a:spcBef>
                <a:spcPts val="335"/>
              </a:spcBef>
            </a:pPr>
            <a:r>
              <a:rPr sz="2100" b="1" kern="0" spc="20" baseline="-200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含量低</a:t>
            </a:r>
            <a:r>
              <a:rPr sz="1400" b="1" kern="0" spc="20" baseline="2200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a:t>
            </a:r>
            <a:endParaRPr sz="1400" baseline="2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92" name="textbox 692"/>
          <p:cNvSpPr/>
          <p:nvPr/>
        </p:nvSpPr>
        <p:spPr>
          <a:xfrm>
            <a:off x="919297" y="5450120"/>
            <a:ext cx="2437764" cy="61150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1100" kern="0" spc="-6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血液制品（人血白蛋白）</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r" rtl="0" eaLnBrk="0">
              <a:lnSpc>
                <a:spcPts val="1425"/>
              </a:lnSpc>
              <a:spcBef>
                <a:spcPts val="445"/>
              </a:spcBef>
            </a:pPr>
            <a:r>
              <a:rPr sz="1100" kern="0" spc="-30" dirty="0">
                <a:solidFill>
                  <a:srgbClr val="000000">
                    <a:alpha val="100000"/>
                  </a:srgbClr>
                </a:solidFill>
                <a:latin typeface="Arial" panose="020B0604020202020204"/>
                <a:ea typeface="Arial" panose="020B0604020202020204"/>
                <a:cs typeface="Arial" panose="020B0604020202020204"/>
              </a:rPr>
              <a:t>•   </a:t>
            </a: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药物（两性霉素B）或辅料（</a:t>
            </a:r>
            <a:r>
              <a:rPr sz="11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EDTA）</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ts val="395"/>
              </a:lnSpc>
              <a:spcBef>
                <a:spcPts val="995"/>
              </a:spcBef>
            </a:pPr>
            <a:r>
              <a:rPr sz="1100" kern="0" spc="-20" dirty="0">
                <a:solidFill>
                  <a:srgbClr val="000000">
                    <a:alpha val="100000"/>
                  </a:srgbClr>
                </a:solidFill>
                <a:latin typeface="Arial" panose="020B0604020202020204"/>
                <a:ea typeface="Arial" panose="020B0604020202020204"/>
                <a:cs typeface="Arial" panose="020B0604020202020204"/>
              </a:rPr>
              <a:t>•</a:t>
            </a:r>
            <a:endParaRPr sz="1100" dirty="0">
              <a:latin typeface="Arial" panose="020B0604020202020204"/>
              <a:ea typeface="Arial" panose="020B0604020202020204"/>
              <a:cs typeface="Arial" panose="020B0604020202020204"/>
            </a:endParaRPr>
          </a:p>
          <a:p>
            <a:pPr marL="187325" algn="l" rtl="0" eaLnBrk="0">
              <a:lnSpc>
                <a:spcPts val="195"/>
              </a:lnSpc>
            </a:pP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694" name="table 694"/>
          <p:cNvGraphicFramePr>
            <a:graphicFrameLocks noGrp="1"/>
          </p:cNvGraphicFramePr>
          <p:nvPr/>
        </p:nvGraphicFramePr>
        <p:xfrm>
          <a:off x="490791" y="4025519"/>
          <a:ext cx="1271269" cy="841375"/>
        </p:xfrm>
        <a:graphic>
          <a:graphicData uri="http://schemas.openxmlformats.org/drawingml/2006/table">
            <a:tbl>
              <a:tblPr/>
              <a:tblGrid>
                <a:gridCol w="1271269"/>
              </a:tblGrid>
              <a:tr h="8128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FFFFF"/>
                    </a:solidFill>
                  </a:tcPr>
                </a:tc>
              </a:tr>
            </a:tbl>
          </a:graphicData>
        </a:graphic>
      </p:graphicFrame>
      <p:sp>
        <p:nvSpPr>
          <p:cNvPr id="696" name="rect 696"/>
          <p:cNvSpPr/>
          <p:nvPr/>
        </p:nvSpPr>
        <p:spPr>
          <a:xfrm>
            <a:off x="1541678" y="4604537"/>
            <a:ext cx="1257312" cy="812800"/>
          </a:xfrm>
          <a:prstGeom prst="rect">
            <a:avLst/>
          </a:prstGeom>
          <a:solidFill>
            <a:srgbClr val="FFFFFF">
              <a:alpha val="100000"/>
            </a:srgbClr>
          </a:solidFill>
          <a:ln w="0" cap="flat">
            <a:noFill/>
            <a:prstDash val="solid"/>
            <a:miter lim="0"/>
          </a:ln>
        </p:spPr>
        <p:txBody>
          <a:bodyPr rtlCol="0"/>
          <a:lstStyle/>
          <a:p>
            <a:pPr algn="ctr"/>
            <a:endParaRPr lang="zh-CN" altLang="en-US"/>
          </a:p>
        </p:txBody>
      </p:sp>
      <p:graphicFrame>
        <p:nvGraphicFramePr>
          <p:cNvPr id="698" name="table 698"/>
          <p:cNvGraphicFramePr>
            <a:graphicFrameLocks noGrp="1"/>
          </p:cNvGraphicFramePr>
          <p:nvPr/>
        </p:nvGraphicFramePr>
        <p:xfrm>
          <a:off x="1527390" y="4590249"/>
          <a:ext cx="1285875" cy="841375"/>
        </p:xfrm>
        <a:graphic>
          <a:graphicData uri="http://schemas.openxmlformats.org/drawingml/2006/table">
            <a:tbl>
              <a:tblPr/>
              <a:tblGrid>
                <a:gridCol w="1285875"/>
              </a:tblGrid>
              <a:tr h="812800">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tcPr>
                </a:tc>
              </a:tr>
            </a:tbl>
          </a:graphicData>
        </a:graphic>
      </p:graphicFrame>
      <p:sp>
        <p:nvSpPr>
          <p:cNvPr id="700" name="rect 700"/>
          <p:cNvSpPr/>
          <p:nvPr/>
        </p:nvSpPr>
        <p:spPr>
          <a:xfrm>
            <a:off x="660267" y="5153437"/>
            <a:ext cx="2291194" cy="254507"/>
          </a:xfrm>
          <a:prstGeom prst="rect">
            <a:avLst/>
          </a:prstGeom>
          <a:solidFill>
            <a:srgbClr val="FFCCCD">
              <a:alpha val="100000"/>
            </a:srgbClr>
          </a:solidFill>
          <a:ln w="0" cap="flat">
            <a:noFill/>
            <a:prstDash val="solid"/>
            <a:miter lim="0"/>
          </a:ln>
        </p:spPr>
        <p:txBody>
          <a:bodyPr rtlCol="0"/>
          <a:lstStyle/>
          <a:p>
            <a:pPr algn="ctr"/>
            <a:endParaRPr lang="zh-CN" altLang="en-US"/>
          </a:p>
        </p:txBody>
      </p:sp>
      <p:sp>
        <p:nvSpPr>
          <p:cNvPr id="702" name="textbox 702"/>
          <p:cNvSpPr/>
          <p:nvPr/>
        </p:nvSpPr>
        <p:spPr>
          <a:xfrm>
            <a:off x="919437" y="4536021"/>
            <a:ext cx="1135380" cy="864235"/>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87000"/>
              </a:lnSpc>
            </a:pPr>
            <a:r>
              <a:rPr sz="1100" kern="0" spc="-2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疟原虫</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ct val="87000"/>
              </a:lnSpc>
              <a:spcBef>
                <a:spcPts val="650"/>
              </a:spcBef>
            </a:pPr>
            <a:r>
              <a:rPr sz="1100" kern="0" spc="-3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细菌</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ct val="87000"/>
              </a:lnSpc>
              <a:spcBef>
                <a:spcPts val="650"/>
              </a:spcBef>
            </a:pPr>
            <a:r>
              <a:rPr sz="1100" kern="0" spc="-2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外毒素</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4605" algn="l" rtl="0" eaLnBrk="0">
              <a:lnSpc>
                <a:spcPct val="87000"/>
              </a:lnSpc>
              <a:spcBef>
                <a:spcPts val="395"/>
              </a:spcBef>
            </a:pPr>
            <a:r>
              <a:rPr sz="1400" kern="0" spc="-20" dirty="0">
                <a:solidFill>
                  <a:srgbClr val="EE1100">
                    <a:alpha val="100000"/>
                  </a:srgbClr>
                </a:solidFill>
                <a:latin typeface="Arial" panose="020B0604020202020204"/>
                <a:ea typeface="Arial" panose="020B0604020202020204"/>
                <a:cs typeface="Arial" panose="020B0604020202020204"/>
              </a:rPr>
              <a:t>•</a:t>
            </a:r>
            <a:r>
              <a:rPr sz="1400" kern="0" spc="70" dirty="0">
                <a:solidFill>
                  <a:srgbClr val="EE1100">
                    <a:alpha val="100000"/>
                  </a:srgbClr>
                </a:solidFill>
                <a:latin typeface="Arial" panose="020B0604020202020204"/>
                <a:ea typeface="Arial" panose="020B0604020202020204"/>
                <a:cs typeface="Arial" panose="020B0604020202020204"/>
              </a:rPr>
              <a:t>  </a:t>
            </a:r>
            <a:r>
              <a:rPr sz="14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GNB内毒素</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06" name="textbox 706"/>
          <p:cNvSpPr/>
          <p:nvPr/>
        </p:nvSpPr>
        <p:spPr>
          <a:xfrm>
            <a:off x="1577996" y="6279113"/>
            <a:ext cx="3301365" cy="22987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96000"/>
              </a:lnSpc>
            </a:pPr>
            <a:r>
              <a:rPr sz="1400" b="1"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药品导致机体发热和</a:t>
            </a:r>
            <a:r>
              <a:rPr sz="14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相关事件的重要热原</a:t>
            </a:r>
            <a:r>
              <a:rPr sz="1400" b="1" kern="0" spc="0" baseline="30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a:t>
            </a:r>
            <a:endParaRPr sz="1400" baseline="30000"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708" name="table 708"/>
          <p:cNvGraphicFramePr>
            <a:graphicFrameLocks noGrp="1"/>
          </p:cNvGraphicFramePr>
          <p:nvPr/>
        </p:nvGraphicFramePr>
        <p:xfrm>
          <a:off x="4892992" y="3538842"/>
          <a:ext cx="1172845" cy="432434"/>
        </p:xfrm>
        <a:graphic>
          <a:graphicData uri="http://schemas.openxmlformats.org/drawingml/2006/table">
            <a:tbl>
              <a:tblPr>
                <a:solidFill>
                  <a:srgbClr val="EE1100"/>
                </a:solidFill>
              </a:tblPr>
              <a:tblGrid>
                <a:gridCol w="1172845"/>
              </a:tblGrid>
              <a:tr h="413384">
                <a:tc>
                  <a:txBody>
                    <a:bodyPr/>
                    <a:lstStyle/>
                    <a:p>
                      <a:pPr algn="l" rtl="0" eaLnBrk="0">
                        <a:lnSpc>
                          <a:spcPct val="110000"/>
                        </a:lnSpc>
                      </a:pPr>
                      <a:endParaRPr sz="900" dirty="0">
                        <a:latin typeface="Arial" panose="020B0604020202020204"/>
                        <a:ea typeface="Arial" panose="020B0604020202020204"/>
                        <a:cs typeface="Arial" panose="020B0604020202020204"/>
                      </a:endParaRPr>
                    </a:p>
                    <a:p>
                      <a:pPr marL="165735" algn="l" rtl="0" eaLnBrk="0">
                        <a:lnSpc>
                          <a:spcPct val="87000"/>
                        </a:lnSpc>
                        <a:spcBef>
                          <a:spcPts val="0"/>
                        </a:spcBef>
                      </a:pPr>
                      <a:r>
                        <a:rPr sz="10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下丘脑恒温器</a:t>
                      </a:r>
                      <a:endParaRPr sz="10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E1100"/>
                    </a:solidFill>
                  </a:tcPr>
                </a:tc>
              </a:tr>
            </a:tbl>
          </a:graphicData>
        </a:graphic>
      </p:graphicFrame>
      <p:sp>
        <p:nvSpPr>
          <p:cNvPr id="712" name="textbox 712"/>
          <p:cNvSpPr/>
          <p:nvPr/>
        </p:nvSpPr>
        <p:spPr>
          <a:xfrm>
            <a:off x="3771293" y="3518457"/>
            <a:ext cx="832485" cy="445134"/>
          </a:xfrm>
          <a:prstGeom prst="roundRect">
            <a:avLst>
              <a:gd name="adj" fmla="val 20091"/>
            </a:avLst>
          </a:prstGeom>
          <a:solidFill>
            <a:srgbClr val="BFF0C5">
              <a:alpha val="100000"/>
            </a:srgbClr>
          </a:solidFill>
          <a:ln w="19050" cap="flat">
            <a:solidFill>
              <a:srgbClr val="000000"/>
            </a:solidFill>
            <a:prstDash val="solid"/>
            <a:miter lim="0"/>
          </a:ln>
        </p:spPr>
        <p:txBody>
          <a:bodyPr vert="horz" wrap="square" lIns="0" tIns="0" rIns="0" bIns="0"/>
          <a:lstStyle/>
          <a:p>
            <a:pPr algn="l" rtl="0" eaLnBrk="0">
              <a:lnSpc>
                <a:spcPct val="112000"/>
              </a:lnSpc>
            </a:pPr>
            <a:endParaRPr sz="800" dirty="0">
              <a:latin typeface="Arial" panose="020B0604020202020204"/>
              <a:ea typeface="Arial" panose="020B0604020202020204"/>
              <a:cs typeface="Arial" panose="020B0604020202020204"/>
            </a:endParaRPr>
          </a:p>
          <a:p>
            <a:pPr marL="131445" algn="l" rtl="0" eaLnBrk="0">
              <a:lnSpc>
                <a:spcPct val="88000"/>
              </a:lnSpc>
              <a:spcBef>
                <a:spcPts val="5"/>
              </a:spcBef>
            </a:pPr>
            <a:r>
              <a:rPr sz="1000" b="1"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内部热源</a:t>
            </a:r>
            <a:endParaRPr sz="1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4" name="textbox 714"/>
          <p:cNvSpPr/>
          <p:nvPr/>
        </p:nvSpPr>
        <p:spPr>
          <a:xfrm>
            <a:off x="820566" y="3506349"/>
            <a:ext cx="807719" cy="469900"/>
          </a:xfrm>
          <a:prstGeom prst="roundRect">
            <a:avLst>
              <a:gd name="adj" fmla="val 20095"/>
            </a:avLst>
          </a:prstGeom>
          <a:noFill/>
          <a:ln w="19050" cap="flat">
            <a:solidFill>
              <a:srgbClr val="000000"/>
            </a:solidFill>
            <a:prstDash val="solid"/>
            <a:miter lim="0"/>
          </a:ln>
        </p:spPr>
        <p:txBody>
          <a:bodyPr vert="horz" wrap="square" lIns="0" tIns="0" rIns="0" bIns="0"/>
          <a:lstStyle/>
          <a:p>
            <a:pPr algn="l" rtl="0" eaLnBrk="0">
              <a:lnSpc>
                <a:spcPct val="100000"/>
              </a:lnSpc>
            </a:pPr>
            <a:endParaRPr sz="900" dirty="0">
              <a:latin typeface="Arial" panose="020B0604020202020204"/>
              <a:ea typeface="Arial" panose="020B0604020202020204"/>
              <a:cs typeface="Arial" panose="020B0604020202020204"/>
            </a:endParaRPr>
          </a:p>
          <a:p>
            <a:pPr marL="109855" algn="l" rtl="0" eaLnBrk="0">
              <a:lnSpc>
                <a:spcPct val="88000"/>
              </a:lnSpc>
              <a:spcBef>
                <a:spcPts val="5"/>
              </a:spcBef>
            </a:pPr>
            <a:r>
              <a:rPr sz="1000" b="1" kern="0" spc="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外部热源</a:t>
            </a:r>
            <a:endParaRPr sz="1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6" name="textbox 716"/>
          <p:cNvSpPr/>
          <p:nvPr/>
        </p:nvSpPr>
        <p:spPr>
          <a:xfrm>
            <a:off x="5122335" y="2899866"/>
            <a:ext cx="937260" cy="367029"/>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72085" algn="l" rtl="0" eaLnBrk="0">
              <a:lnSpc>
                <a:spcPct val="87000"/>
              </a:lnSpc>
            </a:pP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临床体征</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ct val="87000"/>
              </a:lnSpc>
              <a:spcBef>
                <a:spcPts val="185"/>
              </a:spcBef>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与脓毒症相似</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18" name="textbox 718"/>
          <p:cNvSpPr/>
          <p:nvPr/>
        </p:nvSpPr>
        <p:spPr>
          <a:xfrm>
            <a:off x="5006931" y="4860438"/>
            <a:ext cx="799465" cy="36766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87000"/>
              </a:lnSpc>
            </a:pPr>
            <a:r>
              <a:rPr sz="1200" kern="0" spc="-20" dirty="0">
                <a:solidFill>
                  <a:srgbClr val="000000">
                    <a:alpha val="100000"/>
                  </a:srgbClr>
                </a:solidFill>
                <a:latin typeface="Arial" panose="020B0604020202020204"/>
                <a:ea typeface="Arial" panose="020B0604020202020204"/>
                <a:cs typeface="Arial" panose="020B0604020202020204"/>
              </a:rPr>
              <a:t>•</a:t>
            </a:r>
            <a:r>
              <a:rPr sz="1200" kern="0" spc="140" dirty="0">
                <a:solidFill>
                  <a:srgbClr val="000000">
                    <a:alpha val="100000"/>
                  </a:srgbClr>
                </a:solidFill>
                <a:latin typeface="Arial" panose="020B0604020202020204"/>
                <a:ea typeface="Arial" panose="020B0604020202020204"/>
                <a:cs typeface="Arial" panose="020B0604020202020204"/>
              </a:rPr>
              <a:t>  </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心动过速</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ct val="87000"/>
              </a:lnSpc>
              <a:spcBef>
                <a:spcPts val="180"/>
              </a:spcBef>
            </a:pPr>
            <a:r>
              <a:rPr sz="1200" kern="0" spc="-20" dirty="0">
                <a:solidFill>
                  <a:srgbClr val="000000">
                    <a:alpha val="100000"/>
                  </a:srgbClr>
                </a:solidFill>
                <a:latin typeface="Arial" panose="020B0604020202020204"/>
                <a:ea typeface="Arial" panose="020B0604020202020204"/>
                <a:cs typeface="Arial" panose="020B0604020202020204"/>
              </a:rPr>
              <a:t>•</a:t>
            </a:r>
            <a:r>
              <a:rPr sz="1200" kern="0" spc="140" dirty="0">
                <a:solidFill>
                  <a:srgbClr val="000000">
                    <a:alpha val="100000"/>
                  </a:srgbClr>
                </a:solidFill>
                <a:latin typeface="Arial" panose="020B0604020202020204"/>
                <a:ea typeface="Arial" panose="020B0604020202020204"/>
                <a:cs typeface="Arial" panose="020B0604020202020204"/>
              </a:rPr>
              <a:t>  </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肌肉收缩</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20" name="textbox 720"/>
          <p:cNvSpPr/>
          <p:nvPr/>
        </p:nvSpPr>
        <p:spPr>
          <a:xfrm rot="16200000">
            <a:off x="6097061" y="5009938"/>
            <a:ext cx="1668145" cy="151129"/>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91000"/>
              </a:lnSpc>
            </a:pPr>
            <a:r>
              <a:rPr sz="9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人血白蛋白中细菌内毒素含量</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22" name="textbox 722"/>
          <p:cNvSpPr/>
          <p:nvPr/>
        </p:nvSpPr>
        <p:spPr>
          <a:xfrm>
            <a:off x="2656000" y="2904479"/>
            <a:ext cx="620394" cy="359409"/>
          </a:xfrm>
          <a:prstGeom prst="rect">
            <a:avLst/>
          </a:prstGeom>
          <a:noFill/>
          <a:ln w="0" cap="flat">
            <a:noFill/>
            <a:prstDash val="solid"/>
            <a:miter lim="0"/>
          </a:ln>
        </p:spPr>
        <p:txBody>
          <a:bodyPr vert="horz" wrap="square" lIns="0" tIns="0" rIns="0" bIns="0"/>
          <a:lstStyle/>
          <a:p>
            <a:pPr algn="l" rtl="0" eaLnBrk="0">
              <a:lnSpc>
                <a:spcPct val="41000"/>
              </a:lnSpc>
            </a:pPr>
            <a:endParaRPr sz="100" dirty="0">
              <a:latin typeface="Arial" panose="020B0604020202020204"/>
              <a:ea typeface="Arial" panose="020B0604020202020204"/>
              <a:cs typeface="Arial" panose="020B0604020202020204"/>
            </a:endParaRPr>
          </a:p>
          <a:p>
            <a:pPr marL="12700" algn="l" rtl="0" eaLnBrk="0">
              <a:lnSpc>
                <a:spcPct val="93000"/>
              </a:lnSpc>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白细胞、</a:t>
            </a:r>
            <a:r>
              <a:rPr sz="12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巨噬细胞</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24" name="textbox 724"/>
          <p:cNvSpPr/>
          <p:nvPr/>
        </p:nvSpPr>
        <p:spPr>
          <a:xfrm>
            <a:off x="6568705" y="6655373"/>
            <a:ext cx="1226185" cy="18922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285"/>
              </a:lnSpc>
            </a:pPr>
            <a:r>
              <a:rPr sz="9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*基于20%人血白</a:t>
            </a:r>
            <a:r>
              <a:rPr sz="900" kern="0" spc="7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蛋白</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26" name="textbox 726"/>
          <p:cNvSpPr/>
          <p:nvPr/>
        </p:nvSpPr>
        <p:spPr>
          <a:xfrm>
            <a:off x="2521605" y="3612294"/>
            <a:ext cx="600709" cy="289559"/>
          </a:xfrm>
          <a:prstGeom prst="roundRect">
            <a:avLst>
              <a:gd name="adj" fmla="val 21818"/>
            </a:avLst>
          </a:prstGeom>
          <a:solidFill>
            <a:srgbClr val="FFCECF">
              <a:alpha val="100000"/>
            </a:srgbClr>
          </a:solidFill>
          <a:ln w="19050" cap="flat">
            <a:solidFill>
              <a:srgbClr val="000000"/>
            </a:solidFill>
            <a:prstDash val="solid"/>
            <a:miter lim="0"/>
          </a:ln>
        </p:spPr>
        <p:txBody>
          <a:bodyPr vert="horz" wrap="square" lIns="0" tIns="0" rIns="0" bIns="0"/>
          <a:lstStyle/>
          <a:p>
            <a:pPr algn="l" rtl="0" eaLnBrk="0">
              <a:lnSpc>
                <a:spcPct val="108000"/>
              </a:lnSpc>
            </a:pPr>
            <a:endParaRPr sz="400" dirty="0">
              <a:latin typeface="Arial" panose="020B0604020202020204"/>
              <a:ea typeface="Arial" panose="020B0604020202020204"/>
              <a:cs typeface="Arial" panose="020B0604020202020204"/>
            </a:endParaRPr>
          </a:p>
          <a:p>
            <a:pPr algn="r" rtl="0" eaLnBrk="0">
              <a:lnSpc>
                <a:spcPct val="88000"/>
              </a:lnSpc>
              <a:spcBef>
                <a:spcPts val="0"/>
              </a:spcBef>
            </a:pPr>
            <a:r>
              <a:rPr sz="1000" b="1"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外部热源</a:t>
            </a:r>
            <a:endParaRPr sz="1000"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728" name="table 728"/>
          <p:cNvGraphicFramePr>
            <a:graphicFrameLocks noGrp="1"/>
          </p:cNvGraphicFramePr>
          <p:nvPr/>
        </p:nvGraphicFramePr>
        <p:xfrm>
          <a:off x="4210901" y="4118762"/>
          <a:ext cx="699770" cy="272415"/>
        </p:xfrm>
        <a:graphic>
          <a:graphicData uri="http://schemas.openxmlformats.org/drawingml/2006/table">
            <a:tbl>
              <a:tblPr>
                <a:solidFill>
                  <a:srgbClr val="FFFFFF"/>
                </a:solidFill>
              </a:tblPr>
              <a:tblGrid>
                <a:gridCol w="699770"/>
              </a:tblGrid>
              <a:tr h="243840">
                <a:tc>
                  <a:txBody>
                    <a:bodyPr/>
                    <a:lstStyle/>
                    <a:p>
                      <a:pPr algn="l" rtl="0" eaLnBrk="0">
                        <a:lnSpc>
                          <a:spcPct val="56000"/>
                        </a:lnSpc>
                      </a:pPr>
                      <a:endParaRPr sz="100" dirty="0">
                        <a:latin typeface="Arial" panose="020B0604020202020204"/>
                        <a:ea typeface="Arial" panose="020B0604020202020204"/>
                        <a:cs typeface="Arial" panose="020B0604020202020204"/>
                      </a:endParaRPr>
                    </a:p>
                    <a:p>
                      <a:pPr algn="r" rtl="0" eaLnBrk="0">
                        <a:lnSpc>
                          <a:spcPct val="88000"/>
                        </a:lnSpc>
                      </a:pPr>
                      <a:r>
                        <a:rPr sz="1500" b="1" kern="0" spc="7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发热</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FFFFFF"/>
                    </a:solidFill>
                  </a:tcPr>
                </a:tc>
              </a:tr>
            </a:tbl>
          </a:graphicData>
        </a:graphic>
      </p:graphicFrame>
      <p:sp>
        <p:nvSpPr>
          <p:cNvPr id="730" name="textbox 730"/>
          <p:cNvSpPr/>
          <p:nvPr/>
        </p:nvSpPr>
        <p:spPr>
          <a:xfrm>
            <a:off x="10423051" y="4344147"/>
            <a:ext cx="488950" cy="388620"/>
          </a:xfrm>
          <a:prstGeom prst="rect">
            <a:avLst/>
          </a:prstGeom>
          <a:noFill/>
          <a:ln w="0" cap="flat">
            <a:noFill/>
            <a:prstDash val="solid"/>
            <a:miter lim="0"/>
          </a:ln>
        </p:spPr>
        <p:txBody>
          <a:bodyPr vert="horz" wrap="square" lIns="0" tIns="0" rIns="0" bIns="0"/>
          <a:lstStyle/>
          <a:p>
            <a:pPr algn="l" rtl="0" eaLnBrk="0">
              <a:lnSpc>
                <a:spcPct val="28000"/>
              </a:lnSpc>
            </a:pPr>
            <a:endParaRPr sz="100" dirty="0">
              <a:latin typeface="Arial" panose="020B0604020202020204"/>
              <a:ea typeface="Arial" panose="020B0604020202020204"/>
              <a:cs typeface="Arial" panose="020B0604020202020204"/>
            </a:endParaRPr>
          </a:p>
          <a:p>
            <a:pPr marL="12700" indent="22860" algn="l" rtl="0" eaLnBrk="0">
              <a:lnSpc>
                <a:spcPct val="106000"/>
              </a:lnSpc>
            </a:pPr>
            <a:r>
              <a:rPr sz="11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&lt;</a:t>
            </a:r>
            <a:r>
              <a:rPr sz="1100" b="1" kern="0" spc="1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1.67</a:t>
            </a:r>
            <a:r>
              <a:rPr sz="11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EU/ml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32" name="textbox 732"/>
          <p:cNvSpPr/>
          <p:nvPr/>
        </p:nvSpPr>
        <p:spPr>
          <a:xfrm>
            <a:off x="9137405" y="4690248"/>
            <a:ext cx="488950" cy="406400"/>
          </a:xfrm>
          <a:prstGeom prst="rect">
            <a:avLst/>
          </a:prstGeom>
          <a:noFill/>
          <a:ln w="0" cap="flat">
            <a:noFill/>
            <a:prstDash val="solid"/>
            <a:miter lim="0"/>
          </a:ln>
        </p:spPr>
        <p:txBody>
          <a:bodyPr vert="horz" wrap="square" lIns="0" tIns="0" rIns="0" bIns="0"/>
          <a:lstStyle/>
          <a:p>
            <a:pPr algn="l" rtl="0" eaLnBrk="0">
              <a:lnSpc>
                <a:spcPct val="27000"/>
              </a:lnSpc>
            </a:pPr>
            <a:endParaRPr sz="100" dirty="0">
              <a:latin typeface="Arial" panose="020B0604020202020204"/>
              <a:ea typeface="Arial" panose="020B0604020202020204"/>
              <a:cs typeface="Arial" panose="020B0604020202020204"/>
            </a:endParaRPr>
          </a:p>
          <a:p>
            <a:pPr marL="12700" indent="22860" algn="l" rtl="0" eaLnBrk="0">
              <a:lnSpc>
                <a:spcPct val="111000"/>
              </a:lnSpc>
            </a:pPr>
            <a:r>
              <a:rPr sz="11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&lt;</a:t>
            </a:r>
            <a:r>
              <a:rPr sz="1100" b="1" kern="0" spc="1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1.33</a:t>
            </a:r>
            <a:r>
              <a:rPr sz="11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EU/ml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34" name="textbox 734"/>
          <p:cNvSpPr/>
          <p:nvPr/>
        </p:nvSpPr>
        <p:spPr>
          <a:xfrm>
            <a:off x="7906622" y="5111024"/>
            <a:ext cx="484505" cy="406400"/>
          </a:xfrm>
          <a:prstGeom prst="rect">
            <a:avLst/>
          </a:prstGeom>
          <a:noFill/>
          <a:ln w="0" cap="flat">
            <a:noFill/>
            <a:prstDash val="solid"/>
            <a:miter lim="0"/>
          </a:ln>
        </p:spPr>
        <p:txBody>
          <a:bodyPr vert="horz" wrap="square" lIns="0" tIns="0" rIns="0" bIns="0"/>
          <a:lstStyle/>
          <a:p>
            <a:pPr algn="l" rtl="0" eaLnBrk="0">
              <a:lnSpc>
                <a:spcPct val="36000"/>
              </a:lnSpc>
            </a:pPr>
            <a:endParaRPr sz="100" dirty="0">
              <a:latin typeface="Arial" panose="020B0604020202020204"/>
              <a:ea typeface="Arial" panose="020B0604020202020204"/>
              <a:cs typeface="Arial" panose="020B0604020202020204"/>
            </a:endParaRPr>
          </a:p>
          <a:p>
            <a:pPr marL="12700" indent="67945" algn="l" rtl="0" eaLnBrk="0">
              <a:lnSpc>
                <a:spcPct val="106000"/>
              </a:lnSpc>
            </a:pPr>
            <a:r>
              <a:rPr sz="1200" b="1" kern="0" spc="-4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a:t>
            </a:r>
            <a:r>
              <a:rPr sz="12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EU/ml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36" name="textbox 736"/>
          <p:cNvSpPr/>
          <p:nvPr/>
        </p:nvSpPr>
        <p:spPr>
          <a:xfrm>
            <a:off x="919437" y="4079503"/>
            <a:ext cx="471169" cy="3987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7000"/>
              </a:lnSpc>
            </a:pPr>
            <a:r>
              <a:rPr sz="1100" kern="0" spc="-3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真菌</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9000"/>
              </a:lnSpc>
            </a:pPr>
            <a:endParaRPr sz="500" dirty="0">
              <a:latin typeface="Arial" panose="020B0604020202020204"/>
              <a:ea typeface="Arial" panose="020B0604020202020204"/>
              <a:cs typeface="Arial" panose="020B0604020202020204"/>
            </a:endParaRPr>
          </a:p>
          <a:p>
            <a:pPr marL="12700" algn="l" rtl="0" eaLnBrk="0">
              <a:lnSpc>
                <a:spcPct val="86000"/>
              </a:lnSpc>
              <a:spcBef>
                <a:spcPts val="0"/>
              </a:spcBef>
            </a:pPr>
            <a:r>
              <a:rPr sz="1100" kern="0" spc="-30" dirty="0">
                <a:solidFill>
                  <a:srgbClr val="000000">
                    <a:alpha val="100000"/>
                  </a:srgbClr>
                </a:solidFill>
                <a:latin typeface="Arial" panose="020B0604020202020204"/>
                <a:ea typeface="Arial" panose="020B0604020202020204"/>
                <a:cs typeface="Arial" panose="020B0604020202020204"/>
              </a:rPr>
              <a:t>•</a:t>
            </a:r>
            <a:r>
              <a:rPr sz="1100" kern="0" spc="20" dirty="0">
                <a:solidFill>
                  <a:srgbClr val="000000">
                    <a:alpha val="100000"/>
                  </a:srgbClr>
                </a:solidFill>
                <a:latin typeface="Arial" panose="020B0604020202020204"/>
                <a:ea typeface="Arial" panose="020B0604020202020204"/>
                <a:cs typeface="Arial" panose="020B0604020202020204"/>
              </a:rPr>
              <a:t>   </a:t>
            </a:r>
            <a:r>
              <a:rPr sz="11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病毒</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38" name="textbox 738"/>
          <p:cNvSpPr/>
          <p:nvPr/>
        </p:nvSpPr>
        <p:spPr>
          <a:xfrm>
            <a:off x="7807686" y="6201928"/>
            <a:ext cx="697230" cy="24574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80000"/>
              </a:lnSpc>
            </a:pPr>
            <a:r>
              <a:rPr sz="1800" b="1" kern="0" spc="-30" dirty="0">
                <a:solidFill>
                  <a:srgbClr val="EE1100">
                    <a:alpha val="100000"/>
                  </a:srgbClr>
                </a:solidFill>
                <a:latin typeface="Impact" panose="020B0806030902050204"/>
                <a:ea typeface="Impact" panose="020B0806030902050204"/>
                <a:cs typeface="Impact" panose="020B0806030902050204"/>
              </a:rPr>
              <a:t>Takeda</a:t>
            </a:r>
            <a:endParaRPr sz="1800" dirty="0">
              <a:latin typeface="Impact" panose="020B0806030902050204"/>
              <a:ea typeface="Impact" panose="020B0806030902050204"/>
              <a:cs typeface="Impact" panose="020B0806030902050204"/>
            </a:endParaRPr>
          </a:p>
        </p:txBody>
      </p:sp>
      <p:sp>
        <p:nvSpPr>
          <p:cNvPr id="740" name="textbox 740"/>
          <p:cNvSpPr/>
          <p:nvPr/>
        </p:nvSpPr>
        <p:spPr>
          <a:xfrm rot="16200000">
            <a:off x="6776967" y="4992102"/>
            <a:ext cx="604519" cy="18922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285"/>
              </a:lnSpc>
            </a:pPr>
            <a:r>
              <a:rPr sz="900"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（EU/m</a:t>
            </a:r>
            <a:r>
              <a:rPr sz="900" kern="0" spc="-1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900" kern="0" spc="-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l）</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42" name="textbox 742"/>
          <p:cNvSpPr/>
          <p:nvPr/>
        </p:nvSpPr>
        <p:spPr>
          <a:xfrm>
            <a:off x="1699233" y="3009635"/>
            <a:ext cx="633094" cy="186054"/>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8000"/>
              </a:lnSpc>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生物屏障</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44" name="path 744"/>
          <p:cNvSpPr/>
          <p:nvPr/>
        </p:nvSpPr>
        <p:spPr>
          <a:xfrm>
            <a:off x="833149" y="6188088"/>
            <a:ext cx="5146763" cy="9525"/>
          </a:xfrm>
          <a:custGeom>
            <a:avLst/>
            <a:gdLst/>
            <a:ahLst/>
            <a:cxnLst/>
            <a:rect l="0" t="0" r="0" b="0"/>
            <a:pathLst>
              <a:path w="8105" h="15">
                <a:moveTo>
                  <a:pt x="0" y="7"/>
                </a:moveTo>
                <a:lnTo>
                  <a:pt x="8105" y="7"/>
                </a:lnTo>
              </a:path>
            </a:pathLst>
          </a:custGeom>
          <a:noFill/>
          <a:ln w="9525" cap="flat">
            <a:solidFill>
              <a:srgbClr val="EE0B00"/>
            </a:solidFill>
            <a:prstDash val="solid"/>
            <a:round/>
          </a:ln>
        </p:spPr>
        <p:txBody>
          <a:bodyPr rtlCol="0"/>
          <a:lstStyle/>
          <a:p>
            <a:pPr algn="ctr"/>
            <a:endParaRPr lang="zh-CN" altLang="en-US"/>
          </a:p>
        </p:txBody>
      </p:sp>
      <p:sp>
        <p:nvSpPr>
          <p:cNvPr id="746" name="path 746"/>
          <p:cNvSpPr/>
          <p:nvPr/>
        </p:nvSpPr>
        <p:spPr>
          <a:xfrm>
            <a:off x="6800801" y="3629265"/>
            <a:ext cx="4474273" cy="9525"/>
          </a:xfrm>
          <a:custGeom>
            <a:avLst/>
            <a:gdLst/>
            <a:ahLst/>
            <a:cxnLst/>
            <a:rect l="0" t="0" r="0" b="0"/>
            <a:pathLst>
              <a:path w="7046" h="15">
                <a:moveTo>
                  <a:pt x="0" y="7"/>
                </a:moveTo>
                <a:lnTo>
                  <a:pt x="7046" y="7"/>
                </a:lnTo>
              </a:path>
            </a:pathLst>
          </a:custGeom>
          <a:noFill/>
          <a:ln w="9525" cap="flat">
            <a:solidFill>
              <a:srgbClr val="EE0B00"/>
            </a:solidFill>
            <a:prstDash val="solid"/>
            <a:round/>
          </a:ln>
        </p:spPr>
        <p:txBody>
          <a:bodyPr rtlCol="0"/>
          <a:lstStyle/>
          <a:p>
            <a:pPr algn="ctr"/>
            <a:endParaRPr lang="zh-CN" altLang="en-US"/>
          </a:p>
        </p:txBody>
      </p:sp>
      <p:sp>
        <p:nvSpPr>
          <p:cNvPr id="750" name="path 750"/>
          <p:cNvSpPr/>
          <p:nvPr/>
        </p:nvSpPr>
        <p:spPr>
          <a:xfrm>
            <a:off x="476504" y="4039806"/>
            <a:ext cx="28575" cy="812800"/>
          </a:xfrm>
          <a:custGeom>
            <a:avLst/>
            <a:gdLst/>
            <a:ahLst/>
            <a:cxnLst/>
            <a:rect l="0" t="0" r="0" b="0"/>
            <a:pathLst>
              <a:path w="45" h="1280">
                <a:moveTo>
                  <a:pt x="22" y="1280"/>
                </a:moveTo>
                <a:lnTo>
                  <a:pt x="22" y="0"/>
                </a:lnTo>
              </a:path>
            </a:pathLst>
          </a:custGeom>
          <a:noFill/>
          <a:ln w="28575" cap="flat">
            <a:solidFill>
              <a:srgbClr val="FFFFFF"/>
            </a:solidFill>
            <a:prstDash val="solid"/>
            <a:round/>
          </a:ln>
        </p:spPr>
        <p:txBody>
          <a:bodyPr rtlCol="0"/>
          <a:lstStyle/>
          <a:p>
            <a:pPr algn="ctr"/>
            <a:endParaRPr lang="zh-CN" altLang="en-US"/>
          </a:p>
        </p:txBody>
      </p:sp>
      <p:sp>
        <p:nvSpPr>
          <p:cNvPr id="752" name="textbox 752"/>
          <p:cNvSpPr/>
          <p:nvPr/>
        </p:nvSpPr>
        <p:spPr>
          <a:xfrm>
            <a:off x="7261137" y="4275235"/>
            <a:ext cx="175260" cy="1733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160"/>
              </a:lnSpc>
            </a:pPr>
            <a:r>
              <a:rPr sz="9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1.6</a:t>
            </a:r>
            <a:endParaRPr sz="9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图片 9" descr="图片1"/>
          <p:cNvPicPr>
            <a:picLocks noChangeAspect="1"/>
          </p:cNvPicPr>
          <p:nvPr/>
        </p:nvPicPr>
        <p:blipFill>
          <a:blip r:embed="rId4">
            <a:duotone>
              <a:prstClr val="black"/>
              <a:schemeClr val="accent4">
                <a:tint val="45000"/>
                <a:satMod val="400000"/>
              </a:schemeClr>
            </a:duotone>
          </a:blip>
          <a:stretch>
            <a:fillRect/>
          </a:stretch>
        </p:blipFill>
        <p:spPr>
          <a:xfrm>
            <a:off x="10423001" y="275163"/>
            <a:ext cx="1398441" cy="36043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54" name="table 754"/>
          <p:cNvGraphicFramePr>
            <a:graphicFrameLocks noGrp="1"/>
          </p:cNvGraphicFramePr>
          <p:nvPr/>
        </p:nvGraphicFramePr>
        <p:xfrm>
          <a:off x="3867671" y="3870052"/>
          <a:ext cx="7110094" cy="2164714"/>
        </p:xfrm>
        <a:graphic>
          <a:graphicData uri="http://schemas.openxmlformats.org/drawingml/2006/table">
            <a:tbl>
              <a:tblPr/>
              <a:tblGrid>
                <a:gridCol w="734059"/>
                <a:gridCol w="929005"/>
                <a:gridCol w="1242060"/>
                <a:gridCol w="943610"/>
                <a:gridCol w="1594485"/>
                <a:gridCol w="1666875"/>
              </a:tblGrid>
              <a:tr h="18478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9525" cap="flat" cmpd="sng" algn="ctr">
                      <a:solidFill>
                        <a:srgbClr val="868686"/>
                      </a:solidFill>
                      <a:prstDash val="solid"/>
                      <a:round/>
                      <a:headEnd type="none" w="med" len="med"/>
                      <a:tailEnd type="none" w="med" len="med"/>
                    </a:lnR>
                    <a:lnT>
                      <a:noFill/>
                    </a:lnT>
                    <a:lnB w="9525" cap="flat" cmpd="sng" algn="ctr">
                      <a:solidFill>
                        <a:srgbClr val="EE0B00"/>
                      </a:solidFill>
                      <a:prstDash val="solid"/>
                      <a:round/>
                      <a:headEnd type="none" w="med" len="med"/>
                      <a:tailEnd type="none" w="med" len="med"/>
                    </a:lnB>
                  </a:tcPr>
                </a:tc>
                <a:tc gridSpan="5">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c hMerge="1">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c hMerge="1">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c hMerge="1">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c hMerge="1">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r>
              <a:tr h="801369">
                <a:tc rowSpan="2">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w="9525" cap="flat" cmpd="sng" algn="ctr">
                      <a:solidFill>
                        <a:srgbClr val="868686"/>
                      </a:solidFill>
                      <a:prstDash val="solid"/>
                      <a:round/>
                      <a:headEnd type="none" w="med" len="med"/>
                      <a:tailEnd type="none" w="med" len="med"/>
                    </a:lnR>
                    <a:lnT>
                      <a:noFill/>
                    </a:lnT>
                    <a:lnB>
                      <a:noFill/>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9525" cap="flat" cmpd="sng" algn="ctr">
                      <a:solidFill>
                        <a:srgbClr val="868686"/>
                      </a:solidFill>
                      <a:prstDash val="solid"/>
                      <a:round/>
                      <a:headEnd type="none" w="med" len="med"/>
                      <a:tailEnd type="none" w="med" len="med"/>
                    </a:lnL>
                    <a:lnR>
                      <a:noFill/>
                    </a:lnR>
                    <a:lnT>
                      <a:noFill/>
                    </a:lnT>
                    <a:lnB w="9525" cap="flat" cmpd="sng" algn="ctr">
                      <a:solidFill>
                        <a:srgbClr val="EE0B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w="9525" cap="flat" cmpd="sng" algn="ctr">
                      <a:solidFill>
                        <a:srgbClr val="EE0B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w="9525" cap="flat" cmpd="sng" algn="ctr">
                      <a:solidFill>
                        <a:srgbClr val="EE0B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a:noFill/>
                    </a:lnL>
                    <a:lnR>
                      <a:noFill/>
                    </a:lnR>
                    <a:lnT>
                      <a:noFill/>
                    </a:lnT>
                    <a:lnB w="9525" cap="flat" cmpd="sng" algn="ctr">
                      <a:solidFill>
                        <a:srgbClr val="EE0B00"/>
                      </a:solidFill>
                      <a:prstDash val="solid"/>
                      <a:round/>
                      <a:headEnd type="none" w="med" len="med"/>
                      <a:tailEnd type="none" w="med" len="med"/>
                    </a:lnB>
                  </a:tcPr>
                </a:tc>
                <a:tc>
                  <a:txBody>
                    <a:bodyPr/>
                    <a:lstStyle/>
                    <a:p>
                      <a:pPr algn="l" rtl="0" eaLnBrk="0">
                        <a:lnSpc>
                          <a:spcPct val="148000"/>
                        </a:lnSpc>
                      </a:pPr>
                      <a:endParaRPr sz="1000" dirty="0">
                        <a:latin typeface="Arial" panose="020B0604020202020204"/>
                        <a:ea typeface="Arial" panose="020B0604020202020204"/>
                        <a:cs typeface="Arial" panose="020B0604020202020204"/>
                      </a:endParaRPr>
                    </a:p>
                    <a:p>
                      <a:pPr algn="l" rtl="0" eaLnBrk="0">
                        <a:lnSpc>
                          <a:spcPct val="148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466725" algn="l" rtl="0" eaLnBrk="0">
                        <a:lnSpc>
                          <a:spcPct val="87000"/>
                        </a:lnSpc>
                      </a:pP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国产人血白蛋白</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a:noFill/>
                    </a:lnT>
                    <a:lnB w="9525" cap="flat" cmpd="sng" algn="ctr">
                      <a:solidFill>
                        <a:srgbClr val="EE0B00"/>
                      </a:solidFill>
                      <a:prstDash val="solid"/>
                      <a:round/>
                      <a:headEnd type="none" w="med" len="med"/>
                      <a:tailEnd type="none" w="med" len="med"/>
                    </a:lnB>
                  </a:tcPr>
                </a:tc>
              </a:tr>
              <a:tr h="1178560">
                <a:tc vMerge="1">
                  <a:tcPr marL="0" marR="0" marT="0" marB="0" vert="horz">
                    <a:lnL>
                      <a:noFill/>
                    </a:lnL>
                    <a:lnR w="9525" cap="flat" cmpd="sng" algn="ctr">
                      <a:solidFill>
                        <a:srgbClr val="868686"/>
                      </a:solidFill>
                      <a:prstDash val="solid"/>
                      <a:round/>
                      <a:headEnd type="none" w="med" len="med"/>
                      <a:tailEnd type="none" w="med" len="med"/>
                    </a:lnR>
                    <a:lnT>
                      <a:noFill/>
                    </a:lnT>
                    <a:lnB>
                      <a:noFill/>
                    </a:lnB>
                  </a:tcPr>
                </a:tc>
                <a:tc>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173990" algn="l" rtl="0" eaLnBrk="0">
                        <a:lnSpc>
                          <a:spcPct val="81000"/>
                        </a:lnSpc>
                        <a:spcBef>
                          <a:spcPts val="0"/>
                        </a:spcBef>
                      </a:pP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Takeda</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84000"/>
                        </a:lnSpc>
                      </a:pPr>
                      <a:endParaRPr sz="1000" dirty="0">
                        <a:latin typeface="Arial" panose="020B0604020202020204"/>
                        <a:ea typeface="Arial" panose="020B0604020202020204"/>
                        <a:cs typeface="Arial" panose="020B0604020202020204"/>
                      </a:endParaRPr>
                    </a:p>
                    <a:p>
                      <a:pPr marL="148590" algn="l" rtl="0" eaLnBrk="0">
                        <a:lnSpc>
                          <a:spcPct val="82000"/>
                        </a:lnSpc>
                        <a:spcBef>
                          <a:spcPts val="340"/>
                        </a:spcBef>
                      </a:pPr>
                      <a:r>
                        <a:rPr sz="11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Pisa比萨</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43510" algn="l" rtl="0" eaLnBrk="0">
                        <a:lnSpc>
                          <a:spcPts val="1455"/>
                        </a:lnSpc>
                      </a:pPr>
                      <a:r>
                        <a:rPr sz="11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a:t>
                      </a:r>
                      <a:r>
                        <a:rPr sz="1100" b="1" kern="0" spc="6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50ml</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868686"/>
                      </a:solidFill>
                      <a:prstDash val="solid"/>
                      <a:round/>
                      <a:headEnd type="none" w="med" len="med"/>
                      <a:tailEnd type="none" w="med" len="med"/>
                    </a:lnL>
                    <a:lnR>
                      <a:noFill/>
                    </a:lnR>
                    <a:lnT w="9525" cap="flat" cmpd="sng" algn="ctr">
                      <a:solidFill>
                        <a:srgbClr val="EE0B00"/>
                      </a:solidFill>
                      <a:prstDash val="solid"/>
                      <a:round/>
                      <a:headEnd type="none" w="med" len="med"/>
                      <a:tailEnd type="none" w="med" len="med"/>
                    </a:lnT>
                    <a:lnB w="19050" cap="flat" cmpd="sng" algn="ctr">
                      <a:solidFill>
                        <a:srgbClr val="868686"/>
                      </a:solidFill>
                      <a:prstDash val="solid"/>
                      <a:round/>
                      <a:headEnd type="none" w="med" len="med"/>
                      <a:tailEnd type="none" w="med" len="med"/>
                    </a:lnB>
                  </a:tcPr>
                </a:tc>
                <a:tc>
                  <a:txBody>
                    <a:bodyPr/>
                    <a:lstStyle/>
                    <a:p>
                      <a:pPr algn="l" rtl="0" eaLnBrk="0">
                        <a:lnSpc>
                          <a:spcPct val="111000"/>
                        </a:lnSpc>
                      </a:pPr>
                      <a:endParaRPr sz="400" dirty="0">
                        <a:latin typeface="Arial" panose="020B0604020202020204"/>
                        <a:ea typeface="Arial" panose="020B0604020202020204"/>
                        <a:cs typeface="Arial" panose="020B0604020202020204"/>
                      </a:endParaRPr>
                    </a:p>
                    <a:p>
                      <a:pPr marL="358775" algn="l" rtl="0" eaLnBrk="0">
                        <a:lnSpc>
                          <a:spcPct val="81000"/>
                        </a:lnSpc>
                        <a:spcBef>
                          <a:spcPts val="5"/>
                        </a:spcBef>
                      </a:pP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Takeda</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483235" algn="l" rtl="0" eaLnBrk="0">
                        <a:lnSpc>
                          <a:spcPts val="1745"/>
                        </a:lnSpc>
                        <a:spcBef>
                          <a:spcPts val="630"/>
                        </a:spcBef>
                      </a:pPr>
                      <a:r>
                        <a:rPr sz="2500"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2500" dirty="0">
                        <a:latin typeface="微软雅黑" panose="020B0503020204020204" pitchFamily="34" charset="-122"/>
                        <a:ea typeface="微软雅黑" panose="020B0503020204020204" pitchFamily="34" charset="-122"/>
                        <a:cs typeface="微软雅黑" panose="020B0503020204020204" pitchFamily="34" charset="-122"/>
                      </a:endParaRPr>
                    </a:p>
                    <a:p>
                      <a:pPr marL="179070" indent="-6985" algn="l" rtl="0" eaLnBrk="0">
                        <a:lnSpc>
                          <a:spcPct val="96000"/>
                        </a:lnSpc>
                        <a:spcBef>
                          <a:spcPts val="265"/>
                        </a:spcBef>
                      </a:pPr>
                      <a:r>
                        <a:rPr sz="12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Vienna维也纳</a:t>
                      </a:r>
                      <a:r>
                        <a:rPr sz="12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a:t>
                      </a:r>
                      <a:r>
                        <a:rPr sz="1200" b="1" kern="0" spc="1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50ml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w="9525" cap="flat" cmpd="sng" algn="ctr">
                      <a:solidFill>
                        <a:srgbClr val="EE0B00"/>
                      </a:solidFill>
                      <a:prstDash val="solid"/>
                      <a:round/>
                      <a:headEnd type="none" w="med" len="med"/>
                      <a:tailEnd type="none" w="med" len="med"/>
                    </a:lnT>
                    <a:lnB w="19050" cap="flat" cmpd="sng" algn="ctr">
                      <a:solidFill>
                        <a:srgbClr val="868686"/>
                      </a:solidFill>
                      <a:prstDash val="solid"/>
                      <a:round/>
                      <a:headEnd type="none" w="med" len="med"/>
                      <a:tailEnd type="none" w="med" len="med"/>
                    </a:lnB>
                  </a:tcPr>
                </a:tc>
                <a:tc>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203835" algn="l" rtl="0" eaLnBrk="0">
                        <a:lnSpc>
                          <a:spcPct val="81000"/>
                        </a:lnSpc>
                        <a:spcBef>
                          <a:spcPts val="0"/>
                        </a:spcBef>
                      </a:pP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Takeda</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320040" algn="l" rtl="0" eaLnBrk="0">
                        <a:lnSpc>
                          <a:spcPts val="1745"/>
                        </a:lnSpc>
                        <a:spcBef>
                          <a:spcPts val="365"/>
                        </a:spcBef>
                      </a:pPr>
                      <a:r>
                        <a:rPr sz="2500"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2500" dirty="0">
                        <a:latin typeface="微软雅黑" panose="020B0503020204020204" pitchFamily="34" charset="-122"/>
                        <a:ea typeface="微软雅黑" panose="020B0503020204020204" pitchFamily="34" charset="-122"/>
                        <a:cs typeface="微软雅黑" panose="020B0503020204020204" pitchFamily="34" charset="-122"/>
                      </a:endParaRPr>
                    </a:p>
                    <a:p>
                      <a:pPr marL="109220" algn="l" rtl="0" eaLnBrk="0">
                        <a:lnSpc>
                          <a:spcPct val="78000"/>
                        </a:lnSpc>
                        <a:spcBef>
                          <a:spcPts val="145"/>
                        </a:spcBef>
                      </a:pPr>
                      <a:r>
                        <a:rPr sz="12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107950" indent="-4445" algn="l" rtl="0" eaLnBrk="0">
                        <a:lnSpc>
                          <a:spcPct val="114000"/>
                        </a:lnSpc>
                        <a:spcBef>
                          <a:spcPts val="15"/>
                        </a:spcBef>
                      </a:pPr>
                      <a:r>
                        <a:rPr sz="12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20%/25%</a:t>
                      </a:r>
                      <a:r>
                        <a:rPr sz="1200" b="1" kern="0" spc="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50ml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w="9525" cap="flat" cmpd="sng" algn="ctr">
                      <a:solidFill>
                        <a:srgbClr val="EE0B00"/>
                      </a:solidFill>
                      <a:prstDash val="solid"/>
                      <a:round/>
                      <a:headEnd type="none" w="med" len="med"/>
                      <a:tailEnd type="none" w="med" len="med"/>
                    </a:lnT>
                    <a:lnB w="19050" cap="flat" cmpd="sng" algn="ctr">
                      <a:solidFill>
                        <a:srgbClr val="868686"/>
                      </a:solidFill>
                      <a:prstDash val="solid"/>
                      <a:round/>
                      <a:headEnd type="none" w="med" len="med"/>
                      <a:tailEnd type="none" w="med" len="med"/>
                    </a:lnB>
                  </a:tcPr>
                </a:tc>
                <a:tc>
                  <a:txBody>
                    <a:bodyPr/>
                    <a:lstStyle/>
                    <a:p>
                      <a:pPr algn="l" rtl="0" eaLnBrk="0">
                        <a:lnSpc>
                          <a:spcPct val="112000"/>
                        </a:lnSpc>
                      </a:pPr>
                      <a:endParaRPr sz="300" dirty="0">
                        <a:latin typeface="Arial" panose="020B0604020202020204"/>
                        <a:ea typeface="Arial" panose="020B0604020202020204"/>
                        <a:cs typeface="Arial" panose="020B0604020202020204"/>
                      </a:endParaRPr>
                    </a:p>
                    <a:p>
                      <a:pPr marL="53340" algn="l" rtl="0" eaLnBrk="0">
                        <a:lnSpc>
                          <a:spcPct val="87000"/>
                        </a:lnSpc>
                        <a:spcBef>
                          <a:spcPts val="0"/>
                        </a:spcBef>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国际知名血制品公司</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676275" algn="l" rtl="0" eaLnBrk="0">
                        <a:lnSpc>
                          <a:spcPts val="1745"/>
                        </a:lnSpc>
                        <a:spcBef>
                          <a:spcPts val="505"/>
                        </a:spcBef>
                      </a:pPr>
                      <a:r>
                        <a:rPr sz="2500" kern="0" spc="10" dirty="0">
                          <a:solidFill>
                            <a:srgbClr val="666666">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2500" dirty="0">
                        <a:latin typeface="微软雅黑" panose="020B0503020204020204" pitchFamily="34" charset="-122"/>
                        <a:ea typeface="微软雅黑" panose="020B0503020204020204" pitchFamily="34" charset="-122"/>
                        <a:cs typeface="微软雅黑" panose="020B0503020204020204" pitchFamily="34" charset="-122"/>
                      </a:endParaRPr>
                    </a:p>
                    <a:p>
                      <a:pPr marL="411480" algn="l" rtl="0" eaLnBrk="0">
                        <a:lnSpc>
                          <a:spcPct val="77000"/>
                        </a:lnSpc>
                        <a:spcBef>
                          <a:spcPts val="350"/>
                        </a:spcBef>
                      </a:pPr>
                      <a:r>
                        <a:rPr sz="12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Human</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409575" indent="-10795" algn="l" rtl="0" eaLnBrk="0">
                        <a:lnSpc>
                          <a:spcPct val="113000"/>
                        </a:lnSpc>
                        <a:spcBef>
                          <a:spcPts val="5"/>
                        </a:spcBef>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Albumin 20%</a:t>
                      </a: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50ml</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w="9525" cap="flat" cmpd="sng" algn="ctr">
                      <a:solidFill>
                        <a:srgbClr val="EE0B00"/>
                      </a:solidFill>
                      <a:prstDash val="solid"/>
                      <a:round/>
                      <a:headEnd type="none" w="med" len="med"/>
                      <a:tailEnd type="none" w="med" len="med"/>
                    </a:lnT>
                    <a:lnB w="19050" cap="flat" cmpd="sng" algn="ctr">
                      <a:solidFill>
                        <a:srgbClr val="868686"/>
                      </a:solidFill>
                      <a:prstDash val="solid"/>
                      <a:round/>
                      <a:headEnd type="none" w="med" len="med"/>
                      <a:tailEnd type="none" w="med" len="med"/>
                    </a:lnB>
                  </a:tcPr>
                </a:tc>
                <a:tc>
                  <a:txBody>
                    <a:bodyPr/>
                    <a:lstStyle/>
                    <a:p>
                      <a:pPr algn="l" rtl="0" eaLnBrk="0">
                        <a:lnSpc>
                          <a:spcPct val="148000"/>
                        </a:lnSpc>
                      </a:pPr>
                      <a:endParaRPr sz="200" dirty="0">
                        <a:latin typeface="Arial" panose="020B0604020202020204"/>
                        <a:ea typeface="Arial" panose="020B0604020202020204"/>
                        <a:cs typeface="Arial" panose="020B0604020202020204"/>
                      </a:endParaRPr>
                    </a:p>
                    <a:p>
                      <a:pPr marL="92710" algn="l" rtl="0" eaLnBrk="0">
                        <a:lnSpc>
                          <a:spcPct val="87000"/>
                        </a:lnSpc>
                        <a:spcBef>
                          <a:spcPts val="0"/>
                        </a:spcBef>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国际知名血制品公司B</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364490" algn="l" rtl="0" eaLnBrk="0">
                        <a:lnSpc>
                          <a:spcPts val="1745"/>
                        </a:lnSpc>
                        <a:spcBef>
                          <a:spcPts val="445"/>
                        </a:spcBef>
                      </a:pPr>
                      <a:r>
                        <a:rPr sz="2500" kern="0" spc="10" dirty="0">
                          <a:solidFill>
                            <a:srgbClr val="666666">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2500" dirty="0">
                        <a:latin typeface="微软雅黑" panose="020B0503020204020204" pitchFamily="34" charset="-122"/>
                        <a:ea typeface="微软雅黑" panose="020B0503020204020204" pitchFamily="34" charset="-122"/>
                        <a:cs typeface="微软雅黑" panose="020B0503020204020204" pitchFamily="34" charset="-122"/>
                      </a:endParaRPr>
                    </a:p>
                    <a:p>
                      <a:pPr marL="80645" algn="l" rtl="0" eaLnBrk="0">
                        <a:lnSpc>
                          <a:spcPct val="68000"/>
                        </a:lnSpc>
                        <a:spcBef>
                          <a:spcPts val="490"/>
                        </a:spcBef>
                      </a:pPr>
                      <a:r>
                        <a:rPr sz="12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Human Album</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in</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74295" algn="l" rtl="0" eaLnBrk="0">
                        <a:lnSpc>
                          <a:spcPts val="1730"/>
                        </a:lnSpc>
                      </a:pP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25%</a:t>
                      </a:r>
                      <a:r>
                        <a:rPr sz="1200" kern="0" spc="1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100ml for</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78740" algn="l" rtl="0" eaLnBrk="0">
                        <a:lnSpc>
                          <a:spcPct val="81000"/>
                        </a:lnSpc>
                        <a:spcBef>
                          <a:spcPts val="5"/>
                        </a:spcBef>
                      </a:pPr>
                      <a:r>
                        <a:rPr sz="1200" kern="0" spc="-4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US</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a:noFill/>
                    </a:lnL>
                    <a:lnR>
                      <a:noFill/>
                    </a:lnR>
                    <a:lnT w="9525" cap="flat" cmpd="sng" algn="ctr">
                      <a:solidFill>
                        <a:srgbClr val="EE0B00"/>
                      </a:solidFill>
                      <a:prstDash val="solid"/>
                      <a:round/>
                      <a:headEnd type="none" w="med" len="med"/>
                      <a:tailEnd type="none" w="med" len="med"/>
                    </a:lnT>
                    <a:lnB w="19050" cap="flat" cmpd="sng" algn="ctr">
                      <a:solidFill>
                        <a:srgbClr val="868686"/>
                      </a:solidFill>
                      <a:prstDash val="solid"/>
                      <a:round/>
                      <a:headEnd type="none" w="med" len="med"/>
                      <a:tailEnd type="none" w="med" len="med"/>
                    </a:lnB>
                  </a:tcPr>
                </a:tc>
              </a:tr>
            </a:tbl>
          </a:graphicData>
        </a:graphic>
      </p:graphicFrame>
      <p:sp>
        <p:nvSpPr>
          <p:cNvPr id="756" name="textbox 756"/>
          <p:cNvSpPr/>
          <p:nvPr/>
        </p:nvSpPr>
        <p:spPr>
          <a:xfrm>
            <a:off x="457333" y="990428"/>
            <a:ext cx="11469369" cy="1118869"/>
          </a:xfrm>
          <a:prstGeom prst="rect">
            <a:avLst/>
          </a:prstGeom>
          <a:noFill/>
          <a:ln w="0" cap="flat">
            <a:noFill/>
            <a:prstDash val="solid"/>
            <a:miter lim="0"/>
          </a:ln>
        </p:spPr>
        <p:txBody>
          <a:bodyPr vert="horz" wrap="square" lIns="0" tIns="0" rIns="0" bIns="0"/>
          <a:lstStyle/>
          <a:p>
            <a:pPr algn="l" rtl="0" eaLnBrk="0">
              <a:lnSpc>
                <a:spcPct val="136000"/>
              </a:lnSpc>
            </a:pPr>
            <a:endParaRPr sz="200" dirty="0">
              <a:latin typeface="Arial" panose="020B0604020202020204"/>
              <a:ea typeface="Arial" panose="020B0604020202020204"/>
              <a:cs typeface="Arial" panose="020B0604020202020204"/>
            </a:endParaRPr>
          </a:p>
          <a:p>
            <a:pPr marL="12700" algn="l" rtl="0" eaLnBrk="0">
              <a:lnSpc>
                <a:spcPct val="87000"/>
              </a:lnSpc>
            </a:pPr>
            <a:r>
              <a:rPr sz="2700" b="1" kern="0" spc="5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严格控制激肽释放酶原激活剂</a:t>
            </a:r>
            <a:r>
              <a:rPr sz="2700" b="1" kern="0" spc="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PKA</a:t>
            </a:r>
            <a:r>
              <a:rPr sz="2700" b="1" kern="0" spc="5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2700" b="1" kern="0" spc="-50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5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降低过敏反应发生率              </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0000"/>
              </a:lnSpc>
            </a:pPr>
            <a:endParaRPr sz="1000" dirty="0">
              <a:latin typeface="Arial" panose="020B0604020202020204"/>
              <a:ea typeface="Arial" panose="020B0604020202020204"/>
              <a:cs typeface="Arial" panose="020B0604020202020204"/>
            </a:endParaRPr>
          </a:p>
          <a:p>
            <a:pPr marL="101600" algn="l" rtl="0" eaLnBrk="0">
              <a:lnSpc>
                <a:spcPct val="89000"/>
              </a:lnSpc>
              <a:spcBef>
                <a:spcPts val="455"/>
              </a:spcBef>
            </a:pPr>
            <a:r>
              <a:rPr sz="1500" kern="0" spc="90" dirty="0">
                <a:solidFill>
                  <a:srgbClr val="000000">
                    <a:alpha val="100000"/>
                  </a:srgbClr>
                </a:solidFill>
                <a:latin typeface="Arial" panose="020B0604020202020204"/>
                <a:ea typeface="Arial" panose="020B0604020202020204"/>
                <a:cs typeface="Arial" panose="020B0604020202020204"/>
              </a:rPr>
              <a:t>•    </a:t>
            </a:r>
            <a:r>
              <a:rPr sz="1500" b="1"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PKA</a:t>
            </a:r>
            <a:r>
              <a:rPr sz="1500" b="1"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b="1" kern="0" spc="-35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激肽释放酶原激活剂，是一种来源于凝血因子</a:t>
            </a:r>
            <a:r>
              <a:rPr sz="15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XII</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的片段</a:t>
            </a:r>
            <a:r>
              <a:rPr sz="1500" kern="0" spc="-2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，促使激肽</a:t>
            </a:r>
            <a:r>
              <a:rPr sz="15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释放酶原产生激肽释放酶。</a:t>
            </a:r>
            <a:r>
              <a:rPr sz="1500" kern="0" spc="-3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人血白蛋白制品</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2000"/>
              </a:lnSpc>
            </a:pPr>
            <a:endParaRPr sz="400" dirty="0">
              <a:latin typeface="Arial" panose="020B0604020202020204"/>
              <a:ea typeface="Arial" panose="020B0604020202020204"/>
              <a:cs typeface="Arial" panose="020B0604020202020204"/>
            </a:endParaRPr>
          </a:p>
          <a:p>
            <a:pPr marL="379730" algn="l" rtl="0" eaLnBrk="0">
              <a:lnSpc>
                <a:spcPts val="1810"/>
              </a:lnSpc>
              <a:spcBef>
                <a:spcPts val="5"/>
              </a:spcBef>
            </a:pP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在反复融化和冰冻过程中可能导致</a:t>
            </a:r>
            <a:r>
              <a:rPr sz="15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PKA</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升高，</a:t>
            </a:r>
            <a:r>
              <a:rPr sz="1500" kern="0" spc="-1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从而可引起</a:t>
            </a:r>
            <a:r>
              <a:rPr sz="1500" b="1" kern="0" spc="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血压下降</a:t>
            </a: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、呼吸困难、</a:t>
            </a:r>
            <a:r>
              <a:rPr sz="1500" b="1" kern="0" spc="-3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头疼和心悸等</a:t>
            </a:r>
            <a:r>
              <a:rPr sz="15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一系列过敏反应</a:t>
            </a:r>
            <a:r>
              <a:rPr sz="1600" kern="0" spc="80" baseline="300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a:t>
            </a:r>
            <a:r>
              <a:rPr sz="1500"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5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60" name="picture 760"/>
          <p:cNvPicPr>
            <a:picLocks noChangeAspect="1"/>
          </p:cNvPicPr>
          <p:nvPr/>
        </p:nvPicPr>
        <p:blipFill>
          <a:blip r:embed="rId1"/>
          <a:stretch>
            <a:fillRect/>
          </a:stretch>
        </p:blipFill>
        <p:spPr>
          <a:xfrm rot="21600000">
            <a:off x="465772" y="2369756"/>
            <a:ext cx="2936569" cy="4125036"/>
          </a:xfrm>
          <a:prstGeom prst="rect">
            <a:avLst/>
          </a:prstGeom>
        </p:spPr>
      </p:pic>
      <p:pic>
        <p:nvPicPr>
          <p:cNvPr id="762" name="picture 762"/>
          <p:cNvPicPr>
            <a:picLocks noChangeAspect="1"/>
          </p:cNvPicPr>
          <p:nvPr/>
        </p:nvPicPr>
        <p:blipFill>
          <a:blip r:embed="rId2"/>
          <a:stretch>
            <a:fillRect/>
          </a:stretch>
        </p:blipFill>
        <p:spPr>
          <a:xfrm rot="21600000">
            <a:off x="4220936" y="3227019"/>
            <a:ext cx="7628942" cy="274929"/>
          </a:xfrm>
          <a:prstGeom prst="rect">
            <a:avLst/>
          </a:prstGeom>
        </p:spPr>
      </p:pic>
      <p:pic>
        <p:nvPicPr>
          <p:cNvPr id="764" name="picture 764"/>
          <p:cNvPicPr>
            <a:picLocks noChangeAspect="1"/>
          </p:cNvPicPr>
          <p:nvPr/>
        </p:nvPicPr>
        <p:blipFill>
          <a:blip r:embed="rId3"/>
          <a:stretch>
            <a:fillRect/>
          </a:stretch>
        </p:blipFill>
        <p:spPr>
          <a:xfrm rot="21600000">
            <a:off x="4130490" y="2369401"/>
            <a:ext cx="7383132" cy="1139773"/>
          </a:xfrm>
          <a:prstGeom prst="rect">
            <a:avLst/>
          </a:prstGeom>
        </p:spPr>
      </p:pic>
      <p:sp>
        <p:nvSpPr>
          <p:cNvPr id="766" name="textbox 766"/>
          <p:cNvSpPr/>
          <p:nvPr/>
        </p:nvSpPr>
        <p:spPr>
          <a:xfrm>
            <a:off x="4148627" y="2376501"/>
            <a:ext cx="7347584" cy="1126489"/>
          </a:xfrm>
          <a:prstGeom prst="roundRect">
            <a:avLst>
              <a:gd name="adj" fmla="val 4335"/>
            </a:avLst>
          </a:prstGeom>
          <a:noFill/>
          <a:ln w="3175" cap="flat">
            <a:solidFill>
              <a:srgbClr val="FFF4F3"/>
            </a:solidFill>
            <a:prstDash val="solid"/>
            <a:miter lim="0"/>
          </a:ln>
        </p:spPr>
        <p:txBody>
          <a:bodyPr vert="horz" wrap="square" lIns="0" tIns="0" rIns="0" bIns="0"/>
          <a:lstStyle/>
          <a:p>
            <a:pPr algn="l" rtl="0" eaLnBrk="0">
              <a:lnSpc>
                <a:spcPct val="103000"/>
              </a:lnSpc>
            </a:pPr>
            <a:endParaRPr sz="900" dirty="0">
              <a:latin typeface="Arial" panose="020B0604020202020204"/>
              <a:ea typeface="Arial" panose="020B0604020202020204"/>
              <a:cs typeface="Arial" panose="020B0604020202020204"/>
            </a:endParaRPr>
          </a:p>
          <a:p>
            <a:pPr marL="548640" indent="95250" algn="l" rtl="0" eaLnBrk="0">
              <a:lnSpc>
                <a:spcPct val="114000"/>
              </a:lnSpc>
            </a:pPr>
            <a:r>
              <a:rPr sz="1500" b="1"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《中华人民共和国药典》</a:t>
            </a:r>
            <a:r>
              <a:rPr sz="1500" b="1" kern="0" spc="-26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2020年版规定：</a:t>
            </a:r>
            <a:r>
              <a:rPr sz="1500" b="1" kern="0" spc="-24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人血白蛋白制品中</a:t>
            </a:r>
            <a:r>
              <a:rPr sz="15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PKA</a:t>
            </a:r>
            <a:r>
              <a:rPr sz="1500" kern="0" spc="8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的含量</a:t>
            </a:r>
            <a:r>
              <a:rPr sz="1500" kern="0" spc="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u="sng" kern="0" spc="1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应不高于35</a:t>
            </a:r>
            <a:r>
              <a:rPr sz="1500" b="1" u="sng" kern="0" spc="4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b="1" u="sng" kern="0" spc="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IU</a:t>
            </a:r>
            <a:r>
              <a:rPr sz="1500" b="1" u="sng" kern="0" spc="10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b="1" u="sng" kern="0" spc="0" dirty="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ml</a:t>
            </a:r>
            <a:r>
              <a:rPr sz="1500" kern="0" spc="1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500" kern="0" spc="-29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500" kern="0" spc="1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武田人血白蛋白中的</a:t>
            </a:r>
            <a:r>
              <a:rPr sz="1500" b="1" kern="0" spc="0" dirty="0">
                <a:solidFill>
                  <a:srgbClr val="6F6F6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PKA</a:t>
            </a:r>
            <a:r>
              <a:rPr sz="1500" b="1" kern="0" spc="100" dirty="0">
                <a:solidFill>
                  <a:srgbClr val="6F6F6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水平均明显低于中国药典</a:t>
            </a:r>
            <a:r>
              <a:rPr sz="1500" b="1" kern="0" spc="0" dirty="0">
                <a:solidFill>
                  <a:srgbClr val="6F6F6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400" b="1" kern="0" spc="20" baseline="-2000" dirty="0">
                <a:solidFill>
                  <a:srgbClr val="6F6F6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所要求的标准</a:t>
            </a:r>
            <a:r>
              <a:rPr sz="1600" kern="0" spc="20" baseline="230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3,4</a:t>
            </a:r>
            <a:r>
              <a:rPr sz="2400" kern="0" spc="10" baseline="-2000" dirty="0">
                <a:solidFill>
                  <a:srgbClr val="191919">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2400" baseline="-2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70" name="textbox 770"/>
          <p:cNvSpPr/>
          <p:nvPr/>
        </p:nvSpPr>
        <p:spPr>
          <a:xfrm>
            <a:off x="4100611" y="3949600"/>
            <a:ext cx="443230" cy="28244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550"/>
              </a:lnSpc>
            </a:pPr>
            <a:r>
              <a:rPr sz="12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35</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algn="r" rtl="0" eaLnBrk="0">
              <a:lnSpc>
                <a:spcPts val="1550"/>
              </a:lnSpc>
              <a:spcBef>
                <a:spcPts val="360"/>
              </a:spcBef>
            </a:pPr>
            <a:r>
              <a:rPr sz="1200" kern="0" spc="-3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20</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17145" algn="l" rtl="0" eaLnBrk="0">
              <a:lnSpc>
                <a:spcPct val="86000"/>
              </a:lnSpc>
              <a:spcBef>
                <a:spcPts val="19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低</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9050" algn="l" rtl="0" eaLnBrk="0">
              <a:lnSpc>
                <a:spcPct val="80000"/>
              </a:lnSpc>
              <a:spcBef>
                <a:spcPts val="25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于</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24130" algn="l" rtl="0" eaLnBrk="0">
              <a:lnSpc>
                <a:spcPct val="86000"/>
              </a:lnSpc>
              <a:spcBef>
                <a:spcPts val="200"/>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23495" algn="l" rtl="0" eaLnBrk="0">
              <a:lnSpc>
                <a:spcPct val="79000"/>
              </a:lnSpc>
              <a:spcBef>
                <a:spcPts val="22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ts val="1455"/>
              </a:lnSpc>
            </a:pPr>
            <a:r>
              <a:rPr sz="11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20320" algn="l" rtl="0" eaLnBrk="0">
              <a:lnSpc>
                <a:spcPct val="87000"/>
              </a:lnSpc>
              <a:spcBef>
                <a:spcPts val="9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欧</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7780" algn="l" rtl="0" eaLnBrk="0">
              <a:lnSpc>
                <a:spcPct val="86000"/>
              </a:lnSpc>
              <a:spcBef>
                <a:spcPts val="17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洲</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7780" algn="l" rtl="0" eaLnBrk="0">
              <a:lnSpc>
                <a:spcPct val="86000"/>
              </a:lnSpc>
              <a:spcBef>
                <a:spcPts val="18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8415" algn="l" rtl="0" eaLnBrk="0">
              <a:lnSpc>
                <a:spcPct val="86000"/>
              </a:lnSpc>
              <a:spcBef>
                <a:spcPts val="190"/>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典</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7145" algn="l" rtl="0" eaLnBrk="0">
              <a:lnSpc>
                <a:spcPct val="86000"/>
              </a:lnSpc>
              <a:spcBef>
                <a:spcPts val="190"/>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标</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6510" algn="l" rtl="0" eaLnBrk="0">
              <a:lnSpc>
                <a:spcPct val="88000"/>
              </a:lnSpc>
              <a:spcBef>
                <a:spcPts val="165"/>
              </a:spcBef>
            </a:pPr>
            <a:r>
              <a:rPr sz="11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0" name="group 30"/>
          <p:cNvGrpSpPr/>
          <p:nvPr/>
        </p:nvGrpSpPr>
        <p:grpSpPr>
          <a:xfrm rot="21600000">
            <a:off x="3975881" y="4124026"/>
            <a:ext cx="421547" cy="1632049"/>
            <a:chOff x="0" y="0"/>
            <a:chExt cx="421547" cy="1632049"/>
          </a:xfrm>
        </p:grpSpPr>
        <p:sp>
          <p:nvSpPr>
            <p:cNvPr id="772" name="path 772"/>
            <p:cNvSpPr/>
            <p:nvPr/>
          </p:nvSpPr>
          <p:spPr>
            <a:xfrm>
              <a:off x="33334" y="0"/>
              <a:ext cx="9525" cy="548690"/>
            </a:xfrm>
            <a:custGeom>
              <a:avLst/>
              <a:gdLst/>
              <a:ahLst/>
              <a:cxnLst/>
              <a:rect l="0" t="0" r="0" b="0"/>
              <a:pathLst>
                <a:path w="15" h="864">
                  <a:moveTo>
                    <a:pt x="7" y="0"/>
                  </a:moveTo>
                  <a:lnTo>
                    <a:pt x="7" y="864"/>
                  </a:lnTo>
                </a:path>
              </a:pathLst>
            </a:custGeom>
            <a:noFill/>
            <a:ln w="9525" cap="flat">
              <a:solidFill>
                <a:srgbClr val="EE0B00"/>
              </a:solidFill>
              <a:prstDash val="solid"/>
              <a:round/>
            </a:ln>
          </p:spPr>
          <p:txBody>
            <a:bodyPr rtlCol="0"/>
            <a:lstStyle/>
            <a:p>
              <a:pPr algn="ctr"/>
              <a:endParaRPr lang="zh-CN" altLang="en-US"/>
            </a:p>
          </p:txBody>
        </p:sp>
        <p:sp>
          <p:nvSpPr>
            <p:cNvPr id="774" name="path 774"/>
            <p:cNvSpPr/>
            <p:nvPr/>
          </p:nvSpPr>
          <p:spPr>
            <a:xfrm>
              <a:off x="0" y="535990"/>
              <a:ext cx="76200" cy="76200"/>
            </a:xfrm>
            <a:custGeom>
              <a:avLst/>
              <a:gdLst/>
              <a:ahLst/>
              <a:cxnLst/>
              <a:rect l="0" t="0" r="0" b="0"/>
              <a:pathLst>
                <a:path w="120" h="120">
                  <a:moveTo>
                    <a:pt x="120" y="0"/>
                  </a:moveTo>
                  <a:lnTo>
                    <a:pt x="60" y="120"/>
                  </a:lnTo>
                  <a:lnTo>
                    <a:pt x="0" y="0"/>
                  </a:lnTo>
                  <a:lnTo>
                    <a:pt x="120" y="0"/>
                  </a:lnTo>
                  <a:close/>
                </a:path>
              </a:pathLst>
            </a:custGeom>
            <a:solidFill>
              <a:srgbClr val="EE0B00">
                <a:alpha val="100000"/>
              </a:srgbClr>
            </a:solidFill>
            <a:ln w="0" cap="flat">
              <a:noFill/>
              <a:prstDash val="solid"/>
              <a:miter lim="0"/>
            </a:ln>
          </p:spPr>
          <p:txBody>
            <a:bodyPr rtlCol="0"/>
            <a:lstStyle/>
            <a:p>
              <a:pPr algn="ctr"/>
              <a:endParaRPr lang="zh-CN" altLang="en-US"/>
            </a:p>
          </p:txBody>
        </p:sp>
        <p:sp>
          <p:nvSpPr>
            <p:cNvPr id="776" name="path 776"/>
            <p:cNvSpPr/>
            <p:nvPr/>
          </p:nvSpPr>
          <p:spPr>
            <a:xfrm>
              <a:off x="378680" y="819550"/>
              <a:ext cx="9525" cy="748995"/>
            </a:xfrm>
            <a:custGeom>
              <a:avLst/>
              <a:gdLst/>
              <a:ahLst/>
              <a:cxnLst/>
              <a:rect l="0" t="0" r="0" b="0"/>
              <a:pathLst>
                <a:path w="15" h="1179">
                  <a:moveTo>
                    <a:pt x="7" y="0"/>
                  </a:moveTo>
                  <a:lnTo>
                    <a:pt x="7" y="1179"/>
                  </a:lnTo>
                </a:path>
              </a:pathLst>
            </a:custGeom>
            <a:noFill/>
            <a:ln w="9525" cap="flat">
              <a:solidFill>
                <a:srgbClr val="EE0B00"/>
              </a:solidFill>
              <a:prstDash val="solid"/>
              <a:round/>
            </a:ln>
          </p:spPr>
          <p:txBody>
            <a:bodyPr rtlCol="0"/>
            <a:lstStyle/>
            <a:p>
              <a:pPr algn="ctr"/>
              <a:endParaRPr lang="zh-CN" altLang="en-US"/>
            </a:p>
          </p:txBody>
        </p:sp>
        <p:sp>
          <p:nvSpPr>
            <p:cNvPr id="778" name="path 778"/>
            <p:cNvSpPr/>
            <p:nvPr/>
          </p:nvSpPr>
          <p:spPr>
            <a:xfrm>
              <a:off x="345347" y="1555849"/>
              <a:ext cx="76200" cy="76200"/>
            </a:xfrm>
            <a:custGeom>
              <a:avLst/>
              <a:gdLst/>
              <a:ahLst/>
              <a:cxnLst/>
              <a:rect l="0" t="0" r="0" b="0"/>
              <a:pathLst>
                <a:path w="120" h="120">
                  <a:moveTo>
                    <a:pt x="120" y="0"/>
                  </a:moveTo>
                  <a:lnTo>
                    <a:pt x="60" y="120"/>
                  </a:lnTo>
                  <a:lnTo>
                    <a:pt x="0" y="0"/>
                  </a:lnTo>
                  <a:lnTo>
                    <a:pt x="120" y="0"/>
                  </a:lnTo>
                  <a:close/>
                </a:path>
              </a:pathLst>
            </a:custGeom>
            <a:solidFill>
              <a:srgbClr val="EE0B00">
                <a:alpha val="100000"/>
              </a:srgbClr>
            </a:solidFill>
            <a:ln w="0" cap="flat">
              <a:noFill/>
              <a:prstDash val="solid"/>
              <a:miter lim="0"/>
            </a:ln>
          </p:spPr>
          <p:txBody>
            <a:bodyPr rtlCol="0"/>
            <a:lstStyle/>
            <a:p>
              <a:pPr algn="ctr"/>
              <a:endParaRPr lang="zh-CN" altLang="en-US"/>
            </a:p>
          </p:txBody>
        </p:sp>
      </p:grpSp>
      <p:pic>
        <p:nvPicPr>
          <p:cNvPr id="782" name="picture 782"/>
          <p:cNvPicPr>
            <a:picLocks noChangeAspect="1"/>
          </p:cNvPicPr>
          <p:nvPr/>
        </p:nvPicPr>
        <p:blipFill>
          <a:blip r:embed="rId4"/>
          <a:stretch>
            <a:fillRect/>
          </a:stretch>
        </p:blipFill>
        <p:spPr>
          <a:xfrm rot="21600000">
            <a:off x="3817915" y="2594696"/>
            <a:ext cx="686816" cy="686816"/>
          </a:xfrm>
          <a:prstGeom prst="rect">
            <a:avLst/>
          </a:prstGeom>
        </p:spPr>
      </p:pic>
      <p:pic>
        <p:nvPicPr>
          <p:cNvPr id="786" name="picture 786"/>
          <p:cNvPicPr>
            <a:picLocks noChangeAspect="1"/>
          </p:cNvPicPr>
          <p:nvPr/>
        </p:nvPicPr>
        <p:blipFill>
          <a:blip r:embed="rId5"/>
          <a:stretch>
            <a:fillRect/>
          </a:stretch>
        </p:blipFill>
        <p:spPr>
          <a:xfrm rot="21600000">
            <a:off x="11420982" y="2324443"/>
            <a:ext cx="207263" cy="1132141"/>
          </a:xfrm>
          <a:prstGeom prst="rect">
            <a:avLst/>
          </a:prstGeom>
        </p:spPr>
      </p:pic>
      <p:sp>
        <p:nvSpPr>
          <p:cNvPr id="790" name="textbox 790"/>
          <p:cNvSpPr/>
          <p:nvPr/>
        </p:nvSpPr>
        <p:spPr>
          <a:xfrm>
            <a:off x="3690941" y="4062073"/>
            <a:ext cx="172085" cy="1336675"/>
          </a:xfrm>
          <a:prstGeom prst="rect">
            <a:avLst/>
          </a:prstGeom>
          <a:noFill/>
          <a:ln w="0" cap="flat">
            <a:noFill/>
            <a:prstDash val="solid"/>
            <a:miter lim="0"/>
          </a:ln>
        </p:spPr>
        <p:txBody>
          <a:bodyPr vert="eaVert"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6000"/>
              </a:lnSpc>
            </a:pPr>
            <a:r>
              <a:rPr sz="1100" b="1" kern="0" spc="19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低于中国药典标准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92" name="picture 792"/>
          <p:cNvPicPr>
            <a:picLocks noChangeAspect="1"/>
          </p:cNvPicPr>
          <p:nvPr/>
        </p:nvPicPr>
        <p:blipFill>
          <a:blip r:embed="rId6"/>
          <a:stretch>
            <a:fillRect/>
          </a:stretch>
        </p:blipFill>
        <p:spPr>
          <a:xfrm rot="21600000">
            <a:off x="11410047" y="2395942"/>
            <a:ext cx="90754" cy="1100480"/>
          </a:xfrm>
          <a:prstGeom prst="rect">
            <a:avLst/>
          </a:prstGeom>
        </p:spPr>
      </p:pic>
      <p:pic>
        <p:nvPicPr>
          <p:cNvPr id="794" name="picture 794"/>
          <p:cNvPicPr>
            <a:picLocks noChangeAspect="1"/>
          </p:cNvPicPr>
          <p:nvPr/>
        </p:nvPicPr>
        <p:blipFill>
          <a:blip r:embed="rId7"/>
          <a:stretch>
            <a:fillRect/>
          </a:stretch>
        </p:blipFill>
        <p:spPr>
          <a:xfrm rot="21600000">
            <a:off x="3452108" y="2804439"/>
            <a:ext cx="269646" cy="267335"/>
          </a:xfrm>
          <a:prstGeom prst="rect">
            <a:avLst/>
          </a:prstGeom>
        </p:spPr>
      </p:pic>
      <p:sp>
        <p:nvSpPr>
          <p:cNvPr id="796" name="path 796"/>
          <p:cNvSpPr/>
          <p:nvPr/>
        </p:nvSpPr>
        <p:spPr>
          <a:xfrm>
            <a:off x="4892146" y="5128180"/>
            <a:ext cx="209727" cy="221640"/>
          </a:xfrm>
          <a:custGeom>
            <a:avLst/>
            <a:gdLst/>
            <a:ahLst/>
            <a:cxnLst/>
            <a:rect l="0" t="0" r="0" b="0"/>
            <a:pathLst>
              <a:path w="330" h="349">
                <a:moveTo>
                  <a:pt x="0" y="174"/>
                </a:moveTo>
                <a:cubicBezTo>
                  <a:pt x="0" y="78"/>
                  <a:pt x="73" y="0"/>
                  <a:pt x="165" y="0"/>
                </a:cubicBezTo>
                <a:cubicBezTo>
                  <a:pt x="256" y="0"/>
                  <a:pt x="330" y="78"/>
                  <a:pt x="330" y="174"/>
                </a:cubicBezTo>
                <a:cubicBezTo>
                  <a:pt x="330" y="270"/>
                  <a:pt x="256" y="349"/>
                  <a:pt x="165" y="349"/>
                </a:cubicBezTo>
                <a:cubicBezTo>
                  <a:pt x="73" y="349"/>
                  <a:pt x="0" y="270"/>
                  <a:pt x="0" y="174"/>
                </a:cubicBezTo>
              </a:path>
            </a:pathLst>
          </a:custGeom>
          <a:solidFill>
            <a:srgbClr val="EE1100">
              <a:alpha val="100000"/>
            </a:srgbClr>
          </a:solidFill>
          <a:ln w="0" cap="flat">
            <a:noFill/>
            <a:prstDash val="solid"/>
            <a:miter lim="0"/>
          </a:ln>
        </p:spPr>
        <p:txBody>
          <a:bodyPr rtlCol="0"/>
          <a:lstStyle/>
          <a:p>
            <a:pPr algn="ctr"/>
            <a:endParaRPr lang="zh-CN" altLang="en-US"/>
          </a:p>
        </p:txBody>
      </p:sp>
      <p:sp>
        <p:nvSpPr>
          <p:cNvPr id="798" name="path 798"/>
          <p:cNvSpPr/>
          <p:nvPr/>
        </p:nvSpPr>
        <p:spPr>
          <a:xfrm>
            <a:off x="10245247" y="4205166"/>
            <a:ext cx="209727" cy="221640"/>
          </a:xfrm>
          <a:custGeom>
            <a:avLst/>
            <a:gdLst/>
            <a:ahLst/>
            <a:cxnLst/>
            <a:rect l="0" t="0" r="0" b="0"/>
            <a:pathLst>
              <a:path w="330" h="349">
                <a:moveTo>
                  <a:pt x="0" y="174"/>
                </a:moveTo>
                <a:cubicBezTo>
                  <a:pt x="0" y="78"/>
                  <a:pt x="73" y="0"/>
                  <a:pt x="165" y="0"/>
                </a:cubicBezTo>
                <a:cubicBezTo>
                  <a:pt x="256" y="0"/>
                  <a:pt x="330" y="78"/>
                  <a:pt x="330" y="174"/>
                </a:cubicBezTo>
                <a:cubicBezTo>
                  <a:pt x="330" y="270"/>
                  <a:pt x="256" y="349"/>
                  <a:pt x="165" y="349"/>
                </a:cubicBezTo>
                <a:cubicBezTo>
                  <a:pt x="73" y="349"/>
                  <a:pt x="0" y="270"/>
                  <a:pt x="0" y="174"/>
                </a:cubicBezTo>
              </a:path>
            </a:pathLst>
          </a:custGeom>
          <a:solidFill>
            <a:srgbClr val="666666">
              <a:alpha val="100000"/>
            </a:srgbClr>
          </a:solidFill>
          <a:ln w="0" cap="flat">
            <a:noFill/>
            <a:prstDash val="solid"/>
            <a:miter lim="0"/>
          </a:ln>
        </p:spPr>
        <p:txBody>
          <a:bodyPr rtlCol="0"/>
          <a:lstStyle/>
          <a:p>
            <a:pPr algn="ctr"/>
            <a:endParaRPr lang="zh-CN" altLang="en-US"/>
          </a:p>
        </p:txBody>
      </p:sp>
      <p:pic>
        <p:nvPicPr>
          <p:cNvPr id="800" name="picture 800"/>
          <p:cNvPicPr>
            <a:picLocks noChangeAspect="1"/>
          </p:cNvPicPr>
          <p:nvPr/>
        </p:nvPicPr>
        <p:blipFill>
          <a:blip r:embed="rId8"/>
          <a:stretch>
            <a:fillRect/>
          </a:stretch>
        </p:blipFill>
        <p:spPr>
          <a:xfrm rot="21600000">
            <a:off x="11405078" y="3542727"/>
            <a:ext cx="100662" cy="378054"/>
          </a:xfrm>
          <a:prstGeom prst="rect">
            <a:avLst/>
          </a:prstGeom>
        </p:spPr>
      </p:pic>
      <p:pic>
        <p:nvPicPr>
          <p:cNvPr id="10" name="图片 9" descr="图片1"/>
          <p:cNvPicPr>
            <a:picLocks noChangeAspect="1"/>
          </p:cNvPicPr>
          <p:nvPr/>
        </p:nvPicPr>
        <p:blipFill>
          <a:blip r:embed="rId9">
            <a:duotone>
              <a:prstClr val="black"/>
              <a:schemeClr val="accent4">
                <a:tint val="45000"/>
                <a:satMod val="400000"/>
              </a:schemeClr>
            </a:duotone>
          </a:blip>
          <a:stretch>
            <a:fillRect/>
          </a:stretch>
        </p:blipFill>
        <p:spPr>
          <a:xfrm>
            <a:off x="10528411" y="298023"/>
            <a:ext cx="1398441" cy="36043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56" name="picture 856"/>
          <p:cNvPicPr>
            <a:picLocks noChangeAspect="1"/>
          </p:cNvPicPr>
          <p:nvPr/>
        </p:nvPicPr>
        <p:blipFill>
          <a:blip r:embed="rId1"/>
          <a:stretch>
            <a:fillRect/>
          </a:stretch>
        </p:blipFill>
        <p:spPr>
          <a:xfrm rot="21600000">
            <a:off x="6486341" y="1170599"/>
            <a:ext cx="2625455" cy="1854373"/>
          </a:xfrm>
          <a:prstGeom prst="rect">
            <a:avLst/>
          </a:prstGeom>
        </p:spPr>
      </p:pic>
      <p:pic>
        <p:nvPicPr>
          <p:cNvPr id="858" name="picture 858"/>
          <p:cNvPicPr>
            <a:picLocks noChangeAspect="1"/>
          </p:cNvPicPr>
          <p:nvPr/>
        </p:nvPicPr>
        <p:blipFill>
          <a:blip r:embed="rId2"/>
          <a:stretch>
            <a:fillRect/>
          </a:stretch>
        </p:blipFill>
        <p:spPr>
          <a:xfrm rot="21600000">
            <a:off x="846045" y="1170650"/>
            <a:ext cx="2626924" cy="1578428"/>
          </a:xfrm>
          <a:prstGeom prst="rect">
            <a:avLst/>
          </a:prstGeom>
        </p:spPr>
      </p:pic>
      <p:pic>
        <p:nvPicPr>
          <p:cNvPr id="860" name="picture 860"/>
          <p:cNvPicPr>
            <a:picLocks noChangeAspect="1"/>
          </p:cNvPicPr>
          <p:nvPr/>
        </p:nvPicPr>
        <p:blipFill>
          <a:blip r:embed="rId3"/>
          <a:stretch>
            <a:fillRect/>
          </a:stretch>
        </p:blipFill>
        <p:spPr>
          <a:xfrm rot="21600000">
            <a:off x="846050" y="3578385"/>
            <a:ext cx="2488230" cy="1622992"/>
          </a:xfrm>
          <a:prstGeom prst="rect">
            <a:avLst/>
          </a:prstGeom>
        </p:spPr>
      </p:pic>
      <p:sp>
        <p:nvSpPr>
          <p:cNvPr id="880" name="textbox 880"/>
          <p:cNvSpPr/>
          <p:nvPr/>
        </p:nvSpPr>
        <p:spPr>
          <a:xfrm>
            <a:off x="510694" y="394242"/>
            <a:ext cx="4634229" cy="384809"/>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Arial" panose="020B0604020202020204"/>
              <a:ea typeface="Arial" panose="020B0604020202020204"/>
              <a:cs typeface="Arial" panose="020B0604020202020204"/>
            </a:endParaRPr>
          </a:p>
          <a:p>
            <a:pPr marL="12700" algn="l" rtl="0" eaLnBrk="0">
              <a:lnSpc>
                <a:spcPct val="87000"/>
              </a:lnSpc>
            </a:pPr>
            <a:r>
              <a:rPr sz="2700" b="1" kern="0" spc="9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武田人血白蛋白四大品牌优势</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2" name="textbox 882"/>
          <p:cNvSpPr/>
          <p:nvPr/>
        </p:nvSpPr>
        <p:spPr>
          <a:xfrm>
            <a:off x="9367511" y="1565206"/>
            <a:ext cx="2435225" cy="690880"/>
          </a:xfrm>
          <a:prstGeom prst="rect">
            <a:avLst/>
          </a:prstGeom>
          <a:noFill/>
          <a:ln w="0" cap="flat">
            <a:noFill/>
            <a:prstDash val="solid"/>
            <a:miter lim="0"/>
          </a:ln>
        </p:spPr>
        <p:txBody>
          <a:bodyPr vert="horz" wrap="square" lIns="0" tIns="0" rIns="0" bIns="0"/>
          <a:lstStyle/>
          <a:p>
            <a:pPr algn="l" rtl="0" eaLnBrk="0">
              <a:lnSpc>
                <a:spcPct val="34000"/>
              </a:lnSpc>
            </a:pPr>
            <a:endParaRPr sz="100" dirty="0">
              <a:latin typeface="Arial" panose="020B0604020202020204"/>
              <a:ea typeface="Arial" panose="020B0604020202020204"/>
              <a:cs typeface="Arial" panose="020B0604020202020204"/>
            </a:endParaRPr>
          </a:p>
          <a:p>
            <a:pPr marL="456565" indent="-443865" algn="l" rtl="0" eaLnBrk="0">
              <a:lnSpc>
                <a:spcPct val="92000"/>
              </a:lnSpc>
            </a:pP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灭活检测包括B19</a:t>
            </a: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在内的病毒</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4" name="textbox 884"/>
          <p:cNvSpPr/>
          <p:nvPr/>
        </p:nvSpPr>
        <p:spPr>
          <a:xfrm>
            <a:off x="3702135" y="3948143"/>
            <a:ext cx="2406650" cy="691515"/>
          </a:xfrm>
          <a:prstGeom prst="rect">
            <a:avLst/>
          </a:prstGeom>
          <a:noFill/>
          <a:ln w="0" cap="flat">
            <a:noFill/>
            <a:prstDash val="solid"/>
            <a:miter lim="0"/>
          </a:ln>
        </p:spPr>
        <p:txBody>
          <a:bodyPr vert="horz" wrap="square" lIns="0" tIns="0" rIns="0" bIns="0"/>
          <a:lstStyle/>
          <a:p>
            <a:pPr algn="l" rtl="0" eaLnBrk="0">
              <a:lnSpc>
                <a:spcPct val="38000"/>
              </a:lnSpc>
            </a:pPr>
            <a:endParaRPr sz="100" dirty="0">
              <a:latin typeface="Arial" panose="020B0604020202020204"/>
              <a:ea typeface="Arial" panose="020B0604020202020204"/>
              <a:cs typeface="Arial" panose="020B0604020202020204"/>
            </a:endParaRPr>
          </a:p>
          <a:p>
            <a:pPr marL="171450" indent="-158750" algn="l" rtl="0" eaLnBrk="0">
              <a:lnSpc>
                <a:spcPct val="92000"/>
              </a:lnSpc>
            </a:pPr>
            <a:r>
              <a:rPr sz="2400" b="1" kern="0" spc="-5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严控细菌内毒素，</a:t>
            </a: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减少不良反应</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6" name="textbox 886"/>
          <p:cNvSpPr/>
          <p:nvPr/>
        </p:nvSpPr>
        <p:spPr>
          <a:xfrm>
            <a:off x="3882330" y="1609097"/>
            <a:ext cx="1533525" cy="693419"/>
          </a:xfrm>
          <a:prstGeom prst="rect">
            <a:avLst/>
          </a:prstGeom>
          <a:noFill/>
          <a:ln w="0" cap="flat">
            <a:noFill/>
            <a:prstDash val="solid"/>
            <a:miter lim="0"/>
          </a:ln>
        </p:spPr>
        <p:txBody>
          <a:bodyPr vert="horz" wrap="square" lIns="0" tIns="267" rIns="0" bIns="0"/>
          <a:lstStyle/>
          <a:p>
            <a:pPr marL="12700" indent="142240" algn="l" rtl="0" eaLnBrk="0">
              <a:lnSpc>
                <a:spcPct val="93000"/>
              </a:lnSpc>
              <a:spcBef>
                <a:spcPts val="0"/>
              </a:spcBef>
            </a:pPr>
            <a:r>
              <a:rPr sz="2400" b="1" kern="0" spc="-2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高于药典</a:t>
            </a:r>
            <a:r>
              <a:rPr sz="24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的纯度标准</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88" name="textbox 888"/>
          <p:cNvSpPr/>
          <p:nvPr/>
        </p:nvSpPr>
        <p:spPr>
          <a:xfrm>
            <a:off x="9725898" y="3950581"/>
            <a:ext cx="1532255" cy="689609"/>
          </a:xfrm>
          <a:prstGeom prst="rect">
            <a:avLst/>
          </a:prstGeom>
          <a:noFill/>
          <a:ln w="0" cap="flat">
            <a:noFill/>
            <a:prstDash val="solid"/>
            <a:miter lim="0"/>
          </a:ln>
        </p:spPr>
        <p:txBody>
          <a:bodyPr vert="horz" wrap="square" lIns="0" tIns="0" rIns="0" bIns="0"/>
          <a:lstStyle/>
          <a:p>
            <a:pPr algn="l" rtl="0" eaLnBrk="0">
              <a:lnSpc>
                <a:spcPct val="24000"/>
              </a:lnSpc>
            </a:pPr>
            <a:endParaRPr sz="100" dirty="0">
              <a:latin typeface="Arial" panose="020B0604020202020204"/>
              <a:ea typeface="Arial" panose="020B0604020202020204"/>
              <a:cs typeface="Arial" panose="020B0604020202020204"/>
            </a:endParaRPr>
          </a:p>
          <a:p>
            <a:pPr marL="12700" indent="122555" algn="l" rtl="0" eaLnBrk="0">
              <a:lnSpc>
                <a:spcPct val="92000"/>
              </a:lnSpc>
            </a:pPr>
            <a:r>
              <a:rPr sz="2400" b="1" kern="0" spc="-1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严控PKA</a:t>
            </a:r>
            <a:r>
              <a:rPr sz="2400" b="1" kern="0" spc="-30" dirty="0">
                <a:solidFill>
                  <a:srgbClr val="EE11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降低过敏率</a:t>
            </a:r>
            <a:endParaRPr sz="24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54" name="picture 854"/>
          <p:cNvPicPr>
            <a:picLocks noChangeAspect="1"/>
          </p:cNvPicPr>
          <p:nvPr/>
        </p:nvPicPr>
        <p:blipFill>
          <a:blip r:embed="rId4"/>
          <a:stretch>
            <a:fillRect/>
          </a:stretch>
        </p:blipFill>
        <p:spPr>
          <a:xfrm rot="21600000">
            <a:off x="6338237" y="3209619"/>
            <a:ext cx="2922298" cy="2361217"/>
          </a:xfrm>
          <a:prstGeom prst="rect">
            <a:avLst/>
          </a:prstGeom>
        </p:spPr>
      </p:pic>
      <p:pic>
        <p:nvPicPr>
          <p:cNvPr id="10" name="图片 9" descr="图片1"/>
          <p:cNvPicPr>
            <a:picLocks noChangeAspect="1"/>
          </p:cNvPicPr>
          <p:nvPr/>
        </p:nvPicPr>
        <p:blipFill>
          <a:blip r:embed="rId5">
            <a:duotone>
              <a:prstClr val="black"/>
              <a:schemeClr val="accent4">
                <a:tint val="45000"/>
                <a:satMod val="400000"/>
              </a:schemeClr>
            </a:duotone>
          </a:blip>
          <a:stretch>
            <a:fillRect/>
          </a:stretch>
        </p:blipFill>
        <p:spPr>
          <a:xfrm>
            <a:off x="10520156" y="266908"/>
            <a:ext cx="1398441" cy="36043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Rectangle 2"/>
          <p:cNvSpPr>
            <a:spLocks noGrp="1" noChangeArrowheads="1"/>
          </p:cNvSpPr>
          <p:nvPr>
            <p:ph type="title"/>
          </p:nvPr>
        </p:nvSpPr>
        <p:spPr>
          <a:xfrm>
            <a:off x="0" y="1052195"/>
            <a:ext cx="7307580" cy="1112520"/>
          </a:xfrm>
        </p:spPr>
        <p:txBody>
          <a:bodyPr vert="horz" wrap="square" lIns="91440" tIns="45720" rIns="91440" bIns="45720" numCol="1" rtlCol="0" anchor="ctr" anchorCtr="0" compatLnSpc="1">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j-cs"/>
              </a:rPr>
              <a:t>蜀阳产品优势</a:t>
            </a:r>
            <a:br>
              <a:rPr kumimoji="0" lang="en-US" altLang="zh-CN" sz="32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j-cs"/>
              </a:rPr>
            </a:br>
            <a:br>
              <a:rPr kumimoji="0" lang="en-US" altLang="zh-CN" sz="32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j-cs"/>
              </a:rPr>
            </a:br>
            <a:br>
              <a:rPr kumimoji="0" lang="en-US" altLang="zh-CN" sz="32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j-cs"/>
              </a:rPr>
            </a:br>
            <a:br>
              <a:rPr kumimoji="0" lang="en-US" altLang="zh-CN" sz="3200" b="1" i="0" u="none" strike="noStrike" kern="1200" cap="none" spc="0" normalizeH="0" baseline="0" noProof="0" dirty="0" smtClean="0">
                <a:ln>
                  <a:noFill/>
                </a:ln>
                <a:solidFill>
                  <a:schemeClr val="tx1"/>
                </a:solidFill>
                <a:effectLst/>
                <a:uLnTx/>
                <a:uFillTx/>
                <a:latin typeface="Times New Roman" panose="02020603050405020304" pitchFamily="18" charset="0"/>
                <a:ea typeface="微软雅黑" panose="020B0503020204020204" pitchFamily="34" charset="-122"/>
                <a:cs typeface="+mj-cs"/>
              </a:rPr>
            </a:br>
            <a:r>
              <a:rPr kumimoji="0" lang="zh-CN" altLang="en-US" sz="2700" b="1" i="0" u="none" strike="noStrike" kern="1200" cap="none" spc="0" normalizeH="0" baseline="0" noProof="0" dirty="0" smtClean="0">
                <a:ln>
                  <a:noFill/>
                </a:ln>
                <a:solidFill>
                  <a:srgbClr val="FF0000"/>
                </a:solidFill>
                <a:effectLst/>
                <a:uLnTx/>
                <a:uFillTx/>
                <a:latin typeface="Times New Roman" panose="02020603050405020304" pitchFamily="18" charset="0"/>
                <a:ea typeface="微软雅黑" panose="020B0503020204020204" pitchFamily="34" charset="-122"/>
                <a:cs typeface="+mj-cs"/>
              </a:rPr>
              <a:t>国内唯一通过德国</a:t>
            </a:r>
            <a:r>
              <a:rPr kumimoji="0" lang="en-US" altLang="zh-CN" sz="2700" b="1" i="0" u="none" strike="noStrike" kern="1200" cap="none" spc="0" normalizeH="0" baseline="0" noProof="0" dirty="0" smtClean="0">
                <a:ln>
                  <a:noFill/>
                </a:ln>
                <a:solidFill>
                  <a:srgbClr val="FF0000"/>
                </a:solidFill>
                <a:effectLst/>
                <a:uLnTx/>
                <a:uFillTx/>
                <a:latin typeface="Times New Roman" panose="02020603050405020304" pitchFamily="18" charset="0"/>
                <a:ea typeface="微软雅黑" panose="020B0503020204020204" pitchFamily="34" charset="-122"/>
                <a:cs typeface="+mj-cs"/>
              </a:rPr>
              <a:t>PEI</a:t>
            </a:r>
            <a:r>
              <a:rPr kumimoji="0" lang="zh-CN" altLang="en-US" sz="2700" b="1" i="0" u="none" strike="noStrike" kern="1200" cap="none" spc="0" normalizeH="0" baseline="0" noProof="0" dirty="0" smtClean="0">
                <a:ln>
                  <a:noFill/>
                </a:ln>
                <a:solidFill>
                  <a:srgbClr val="FF0000"/>
                </a:solidFill>
                <a:effectLst/>
                <a:uLnTx/>
                <a:uFillTx/>
                <a:latin typeface="Times New Roman" panose="02020603050405020304" pitchFamily="18" charset="0"/>
                <a:ea typeface="微软雅黑" panose="020B0503020204020204" pitchFamily="34" charset="-122"/>
                <a:cs typeface="+mj-cs"/>
              </a:rPr>
              <a:t>检验的中国血液制品企业</a:t>
            </a:r>
            <a:endParaRPr kumimoji="0" lang="zh-CN" altLang="en-US" sz="2700" b="1" i="0" u="none" strike="noStrike" kern="1200" cap="none" spc="0" normalizeH="0" baseline="0" noProof="0" dirty="0" smtClean="0">
              <a:ln>
                <a:noFill/>
              </a:ln>
              <a:solidFill>
                <a:srgbClr val="FF0000"/>
              </a:solidFill>
              <a:effectLst/>
              <a:uLnTx/>
              <a:uFillTx/>
              <a:latin typeface="Times New Roman" panose="02020603050405020304" pitchFamily="18" charset="0"/>
              <a:ea typeface="微软雅黑" panose="020B0503020204020204" pitchFamily="34" charset="-122"/>
              <a:cs typeface="+mj-cs"/>
            </a:endParaRPr>
          </a:p>
        </p:txBody>
      </p:sp>
      <p:sp>
        <p:nvSpPr>
          <p:cNvPr id="41987" name="Rectangle 3"/>
          <p:cNvSpPr>
            <a:spLocks noGrp="1" noChangeArrowheads="1"/>
          </p:cNvSpPr>
          <p:nvPr>
            <p:ph idx="1"/>
          </p:nvPr>
        </p:nvSpPr>
        <p:spPr>
          <a:xfrm>
            <a:off x="160020" y="2687320"/>
            <a:ext cx="6148705" cy="1876425"/>
          </a:xfrm>
        </p:spPr>
        <p:txBody>
          <a:bodyPr vert="horz" wrap="square" lIns="91440" tIns="45720" rIns="91440" bIns="45720" numCol="1" rtlCol="0" anchor="t" anchorCtr="0" compatLnSpc="1">
            <a:normAutofit lnSpcReduction="20000"/>
          </a:bodyPr>
          <a:lstStyle/>
          <a:p>
            <a:pPr marL="0" marR="0" lvl="1" indent="0" algn="l" defTabSz="914400" rtl="0" eaLnBrk="1" fontAlgn="auto" latinLnBrk="0" hangingPunct="1">
              <a:lnSpc>
                <a:spcPct val="120000"/>
              </a:lnSpc>
              <a:spcBef>
                <a:spcPct val="20000"/>
              </a:spcBef>
              <a:spcAft>
                <a:spcPts val="0"/>
              </a:spcAft>
              <a:buClrTx/>
              <a:buSzTx/>
              <a:buFont typeface="Arial" panose="020B0604020202020204" pitchFamily="34" charset="0"/>
              <a:buNone/>
              <a:defRPr/>
            </a:pPr>
            <a:br>
              <a:rPr kumimoji="0" lang="zh-CN" altLang="en-US" sz="1800" b="1" i="0" u="none" strike="noStrike" kern="1200" cap="none" spc="0" normalizeH="0" baseline="0" noProof="0" dirty="0" smtClean="0">
                <a:ln>
                  <a:noFill/>
                </a:ln>
                <a:solidFill>
                  <a:schemeClr val="tx1"/>
                </a:solidFill>
                <a:effectLst/>
                <a:uLnTx/>
                <a:uFillTx/>
                <a:latin typeface="+mn-ea"/>
                <a:ea typeface="+mn-ea"/>
                <a:cs typeface="+mn-cs"/>
              </a:rPr>
            </a:b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PEI</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a:t>
            </a: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Paul-Ehrlich-</a:t>
            </a:r>
            <a:r>
              <a:rPr kumimoji="0" lang="en-US" altLang="zh-CN" sz="1800" b="0" i="0" u="none" strike="noStrike" kern="1200" cap="none" spc="0" normalizeH="0" baseline="0" noProof="0" dirty="0" err="1" smtClean="0">
                <a:ln>
                  <a:noFill/>
                </a:ln>
                <a:solidFill>
                  <a:schemeClr val="tx1"/>
                </a:solidFill>
                <a:effectLst/>
                <a:uLnTx/>
                <a:uFillTx/>
                <a:latin typeface="仿宋" panose="02010609060101010101" charset="-122"/>
                <a:ea typeface="仿宋" panose="02010609060101010101" charset="-122"/>
                <a:cs typeface="仿宋" panose="02010609060101010101" charset="-122"/>
              </a:rPr>
              <a:t>Institut</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）德国国家血清及疫苗研究所（又称保罗</a:t>
            </a: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埃尔利希研究所）是</a:t>
            </a: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WHO</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在全球仅有的</a:t>
            </a: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6</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个疫苗和治疗性生物制品标准化合作中心之一。蜀阳的白蛋白通过了</a:t>
            </a:r>
            <a:r>
              <a:rPr kumimoji="0" lang="en-US" altLang="zh-CN"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PEI</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的检验，蜀阳也称为国内唯一一家通过</a:t>
            </a:r>
            <a:r>
              <a:rPr kumimoji="0" lang="en-US" altLang="zh-CN" sz="1800" b="0" i="0" u="none" strike="noStrike" kern="1200" cap="none" spc="0" normalizeH="0" baseline="0" noProof="0" smtClean="0">
                <a:ln>
                  <a:noFill/>
                </a:ln>
                <a:solidFill>
                  <a:schemeClr val="tx1"/>
                </a:solidFill>
                <a:effectLst/>
                <a:uLnTx/>
                <a:uFillTx/>
                <a:latin typeface="仿宋" panose="02010609060101010101" charset="-122"/>
                <a:ea typeface="仿宋" panose="02010609060101010101" charset="-122"/>
                <a:cs typeface="仿宋" panose="02010609060101010101" charset="-122"/>
              </a:rPr>
              <a:t>PEI</a:t>
            </a:r>
            <a:r>
              <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rPr>
              <a:t>检验的中国血液制品企业。</a:t>
            </a:r>
            <a:endParaRPr kumimoji="0" lang="zh-CN" altLang="en-US" sz="1800" b="0" i="0" u="none" strike="noStrike" kern="1200" cap="none" spc="0" normalizeH="0" baseline="0" noProof="0" dirty="0" smtClean="0">
              <a:ln>
                <a:noFill/>
              </a:ln>
              <a:solidFill>
                <a:schemeClr val="tx1"/>
              </a:solidFill>
              <a:effectLst/>
              <a:uLnTx/>
              <a:uFillTx/>
              <a:latin typeface="仿宋" panose="02010609060101010101" charset="-122"/>
              <a:ea typeface="仿宋" panose="02010609060101010101" charset="-122"/>
              <a:cs typeface="仿宋" panose="02010609060101010101" charset="-122"/>
            </a:endParaRPr>
          </a:p>
        </p:txBody>
      </p:sp>
      <p:sp>
        <p:nvSpPr>
          <p:cNvPr id="27651" name="Rectangle 3"/>
          <p:cNvSpPr>
            <a:spLocks noGrp="1"/>
          </p:cNvSpPr>
          <p:nvPr/>
        </p:nvSpPr>
        <p:spPr>
          <a:xfrm>
            <a:off x="160655" y="4591050"/>
            <a:ext cx="6148070" cy="1876425"/>
          </a:xfrm>
          <a:prstGeom prst="rect">
            <a:avLst/>
          </a:prstGeom>
          <a:noFill/>
          <a:ln w="9525">
            <a:noFill/>
          </a:ln>
        </p:spPr>
        <p:txBody>
          <a:bodyPr vert="horz" wrap="square" lIns="91440" tIns="45720" rIns="91440" bIns="45720" anchor="t" anchorCtr="0"/>
          <a:lstStyle>
            <a:lvl1pPr marL="342900" indent="-342900" algn="l" rtl="0" eaLnBrk="0" fontAlgn="base" hangingPunct="0">
              <a:spcBef>
                <a:spcPct val="20000"/>
              </a:spcBef>
              <a:spcAft>
                <a:spcPct val="0"/>
              </a:spcAft>
              <a:buFont typeface="Wingdings" panose="05000000000000000000" pitchFamily="2" charset="2"/>
              <a:buChar char="Ø"/>
              <a:defRPr sz="24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eaLnBrk="1" hangingPunct="1">
              <a:lnSpc>
                <a:spcPct val="150000"/>
              </a:lnSpc>
              <a:buFont typeface="Arial" panose="020B0604020202020204" pitchFamily="34" charset="0"/>
              <a:buNone/>
            </a:pPr>
            <a:r>
              <a:rPr lang="zh-CN" altLang="en-US" sz="1800" dirty="0">
                <a:latin typeface="+mj-ea"/>
                <a:ea typeface="+mj-ea"/>
                <a:sym typeface="+mn-ea"/>
              </a:rPr>
              <a:t>中国血液制品出口领先</a:t>
            </a:r>
            <a:r>
              <a:rPr lang="zh-CN" altLang="en-US" sz="1800" dirty="0" smtClean="0">
                <a:latin typeface="+mj-ea"/>
                <a:ea typeface="+mj-ea"/>
                <a:sym typeface="+mn-ea"/>
              </a:rPr>
              <a:t>企业：出口品种最多、出口国家最多、出口注册国家最多。</a:t>
            </a:r>
            <a:br>
              <a:rPr lang="zh-CN" altLang="en-US" sz="1800" dirty="0">
                <a:latin typeface="+mj-ea"/>
                <a:ea typeface="+mj-ea"/>
                <a:sym typeface="+mn-ea"/>
              </a:rPr>
            </a:br>
            <a:r>
              <a:rPr lang="zh-CN" altLang="en-US" sz="1800" b="1" kern="1200" dirty="0">
                <a:latin typeface="Times New Roman" panose="02020603050405020304" pitchFamily="18" charset="0"/>
                <a:ea typeface="微软雅黑" panose="020B0503020204020204" pitchFamily="34" charset="-122"/>
                <a:cs typeface="+mn-cs"/>
              </a:rPr>
              <a:t>蜀阳的血液制品已经获准进入了包括俄罗斯、印度、土耳其在内欧洲、南美洲和亚洲的多国医药市场，进一步验证其品质可靠性。</a:t>
            </a:r>
            <a:endParaRPr lang="zh-CN" altLang="en-US" sz="1800" b="1" kern="1200" dirty="0">
              <a:latin typeface="Times New Roman" panose="02020603050405020304" pitchFamily="18" charset="0"/>
              <a:ea typeface="微软雅黑" panose="020B0503020204020204" pitchFamily="34" charset="-122"/>
              <a:cs typeface="+mn-cs"/>
            </a:endParaRPr>
          </a:p>
        </p:txBody>
      </p:sp>
      <p:sp>
        <p:nvSpPr>
          <p:cNvPr id="116" name="同心圆 115"/>
          <p:cNvSpPr/>
          <p:nvPr/>
        </p:nvSpPr>
        <p:spPr>
          <a:xfrm>
            <a:off x="5708333" y="7428865"/>
            <a:ext cx="215900" cy="215900"/>
          </a:xfrm>
          <a:prstGeom prst="don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1" u="none" strike="noStrike" kern="1200" cap="none" spc="0" normalizeH="0" baseline="0" noProof="0">
              <a:ln>
                <a:noFill/>
              </a:ln>
              <a:solidFill>
                <a:srgbClr val="FF0000"/>
              </a:solidFill>
              <a:effectLst/>
              <a:uLnTx/>
              <a:uFillTx/>
              <a:latin typeface="+mn-lt"/>
              <a:ea typeface="+mn-ea"/>
              <a:cs typeface="+mn-cs"/>
            </a:endParaRPr>
          </a:p>
        </p:txBody>
      </p:sp>
      <p:grpSp>
        <p:nvGrpSpPr>
          <p:cNvPr id="7" name="组合 6"/>
          <p:cNvGrpSpPr/>
          <p:nvPr/>
        </p:nvGrpSpPr>
        <p:grpSpPr>
          <a:xfrm>
            <a:off x="7079615" y="1870710"/>
            <a:ext cx="4765675" cy="3994611"/>
            <a:chOff x="6214745" y="1649095"/>
            <a:chExt cx="5551198" cy="3821426"/>
          </a:xfrm>
        </p:grpSpPr>
        <p:sp>
          <p:nvSpPr>
            <p:cNvPr id="8" name="TextBox 29"/>
            <p:cNvSpPr txBox="1"/>
            <p:nvPr/>
          </p:nvSpPr>
          <p:spPr>
            <a:xfrm>
              <a:off x="6757034" y="1714499"/>
              <a:ext cx="4441190" cy="205932"/>
            </a:xfrm>
            <a:prstGeom prst="rect">
              <a:avLst/>
            </a:prstGeom>
            <a:noFill/>
          </p:spPr>
          <p:txBody>
            <a:bodyPr wrap="square" lIns="0" tIns="0" rIns="0" bIns="0" rtlCol="0">
              <a:spAutoFit/>
            </a:bodyPr>
            <a:lstStyle/>
            <a:p>
              <a:pPr defTabSz="685800" fontAlgn="base">
                <a:spcBef>
                  <a:spcPct val="0"/>
                </a:spcBef>
                <a:spcAft>
                  <a:spcPct val="0"/>
                </a:spcAft>
                <a:defRPr/>
              </a:pPr>
              <a:r>
                <a:rPr lang="zh-CN" altLang="en-US" sz="1400" b="1" dirty="0">
                  <a:latin typeface="微软雅黑" panose="020B0503020204020204" pitchFamily="34" charset="-122"/>
                  <a:ea typeface="微软雅黑" panose="020B0503020204020204" pitchFamily="34" charset="-122"/>
                  <a:sym typeface="+mn-ea"/>
                </a:rPr>
                <a:t>国家授予</a:t>
              </a:r>
              <a:r>
                <a:rPr lang="en-US" altLang="zh-CN" sz="1400" b="1" dirty="0">
                  <a:latin typeface="微软雅黑" panose="020B0503020204020204" pitchFamily="34" charset="-122"/>
                  <a:ea typeface="微软雅黑" panose="020B0503020204020204" pitchFamily="34" charset="-122"/>
                  <a:sym typeface="+mn-ea"/>
                </a:rPr>
                <a:t>“</a:t>
              </a:r>
              <a:r>
                <a:rPr lang="zh-CN" altLang="en-US" sz="1400" b="1" dirty="0">
                  <a:latin typeface="微软雅黑" panose="020B0503020204020204" pitchFamily="34" charset="-122"/>
                  <a:ea typeface="微软雅黑" panose="020B0503020204020204" pitchFamily="34" charset="-122"/>
                  <a:sym typeface="+mn-ea"/>
                </a:rPr>
                <a:t>质量无投诉企业”</a:t>
              </a:r>
              <a:endParaRPr lang="zh-CN" altLang="en-US" sz="1400" b="1" dirty="0">
                <a:latin typeface="微软雅黑" panose="020B0503020204020204" pitchFamily="34" charset="-122"/>
                <a:ea typeface="微软雅黑" panose="020B0503020204020204" pitchFamily="34" charset="-122"/>
                <a:sym typeface="+mn-ea"/>
              </a:endParaRPr>
            </a:p>
          </p:txBody>
        </p:sp>
        <p:pic>
          <p:nvPicPr>
            <p:cNvPr id="9" name="图片 57" descr="resource"/>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214745" y="1649095"/>
              <a:ext cx="415925" cy="415925"/>
            </a:xfrm>
            <a:prstGeom prst="rect">
              <a:avLst/>
            </a:prstGeom>
          </p:spPr>
        </p:pic>
        <p:pic>
          <p:nvPicPr>
            <p:cNvPr id="10" name="图片 58" descr="resourc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57925" y="2403475"/>
              <a:ext cx="334645" cy="334645"/>
            </a:xfrm>
            <a:prstGeom prst="rect">
              <a:avLst/>
            </a:prstGeom>
          </p:spPr>
        </p:pic>
        <p:sp>
          <p:nvSpPr>
            <p:cNvPr id="11" name="TextBox 29"/>
            <p:cNvSpPr txBox="1"/>
            <p:nvPr/>
          </p:nvSpPr>
          <p:spPr>
            <a:xfrm>
              <a:off x="6757034" y="2326203"/>
              <a:ext cx="4441190" cy="515134"/>
            </a:xfrm>
            <a:prstGeom prst="rect">
              <a:avLst/>
            </a:prstGeom>
            <a:noFill/>
          </p:spPr>
          <p:txBody>
            <a:bodyPr wrap="square" lIns="0" tIns="0" rIns="0" bIns="0" rtlCol="0">
              <a:spAutoFit/>
            </a:bodyPr>
            <a:lstStyle/>
            <a:p>
              <a:pPr defTabSz="685800">
                <a:lnSpc>
                  <a:spcPct val="150000"/>
                </a:lnSpc>
                <a:defRPr/>
              </a:pPr>
              <a:r>
                <a:rPr lang="zh-CN" altLang="en-US" sz="1400" b="1" dirty="0">
                  <a:latin typeface="微软雅黑" panose="020B0503020204020204" pitchFamily="34" charset="-122"/>
                  <a:ea typeface="微软雅黑" panose="020B0503020204020204" pitchFamily="34" charset="-122"/>
                  <a:sym typeface="+mn-ea"/>
                </a:rPr>
                <a:t>国家首批血液制品定点生产企业</a:t>
              </a:r>
              <a:endParaRPr lang="en-US" altLang="zh-CN" sz="1400" b="1" dirty="0">
                <a:latin typeface="微软雅黑" panose="020B0503020204020204" pitchFamily="34" charset="-122"/>
                <a:ea typeface="微软雅黑" panose="020B0503020204020204" pitchFamily="34" charset="-122"/>
                <a:sym typeface="+mn-ea"/>
              </a:endParaRPr>
            </a:p>
            <a:p>
              <a:pPr defTabSz="685800">
                <a:defRPr/>
              </a:pPr>
              <a:r>
                <a:rPr lang="zh-CN" altLang="en-US" sz="1400" b="1" dirty="0">
                  <a:latin typeface="微软雅黑" panose="020B0503020204020204" pitchFamily="34" charset="-122"/>
                  <a:ea typeface="微软雅黑" panose="020B0503020204020204" pitchFamily="34" charset="-122"/>
                  <a:sym typeface="+mn-ea"/>
                </a:rPr>
                <a:t>首家获得</a:t>
              </a:r>
              <a:r>
                <a:rPr lang="en-US" altLang="zh-CN" sz="1400" b="1" dirty="0">
                  <a:latin typeface="微软雅黑" panose="020B0503020204020204" pitchFamily="34" charset="-122"/>
                  <a:ea typeface="微软雅黑" panose="020B0503020204020204" pitchFamily="34" charset="-122"/>
                  <a:sym typeface="+mn-ea"/>
                </a:rPr>
                <a:t>ISO9001</a:t>
              </a:r>
              <a:r>
                <a:rPr lang="zh-CN" altLang="en-US" sz="1400" b="1" dirty="0">
                  <a:latin typeface="微软雅黑" panose="020B0503020204020204" pitchFamily="34" charset="-122"/>
                  <a:ea typeface="微软雅黑" panose="020B0503020204020204" pitchFamily="34" charset="-122"/>
                  <a:sym typeface="+mn-ea"/>
                </a:rPr>
                <a:t>认证</a:t>
              </a:r>
              <a:endParaRPr lang="en-US" altLang="zh-CN" sz="1400" b="1" dirty="0">
                <a:latin typeface="微软雅黑" panose="020B0503020204020204" pitchFamily="34" charset="-122"/>
                <a:ea typeface="微软雅黑" panose="020B0503020204020204" pitchFamily="34" charset="-122"/>
                <a:sym typeface="+mn-ea"/>
              </a:endParaRPr>
            </a:p>
          </p:txBody>
        </p:sp>
        <p:sp>
          <p:nvSpPr>
            <p:cNvPr id="12" name="TextBox 29"/>
            <p:cNvSpPr txBox="1"/>
            <p:nvPr/>
          </p:nvSpPr>
          <p:spPr>
            <a:xfrm>
              <a:off x="6771958" y="3279732"/>
              <a:ext cx="4493785" cy="824336"/>
            </a:xfrm>
            <a:prstGeom prst="rect">
              <a:avLst/>
            </a:prstGeom>
            <a:noFill/>
          </p:spPr>
          <p:txBody>
            <a:bodyPr wrap="square" lIns="0" tIns="0" rIns="0" bIns="0" rtlCol="0">
              <a:spAutoFit/>
            </a:bodyPr>
            <a:lstStyle/>
            <a:p>
              <a:pPr defTabSz="685800">
                <a:lnSpc>
                  <a:spcPct val="150000"/>
                </a:lnSpc>
                <a:defRPr/>
              </a:pPr>
              <a:r>
                <a:rPr lang="zh-CN" altLang="en-US" sz="1400" b="1" dirty="0">
                  <a:latin typeface="微软雅黑" panose="020B0503020204020204" pitchFamily="34" charset="-122"/>
                  <a:ea typeface="微软雅黑" panose="020B0503020204020204" pitchFamily="34" charset="-122"/>
                  <a:sym typeface="+mn-ea"/>
                </a:rPr>
                <a:t>首创三位一体认证  </a:t>
              </a:r>
              <a:endParaRPr lang="zh-CN" altLang="en-US" sz="1400" b="1" dirty="0">
                <a:latin typeface="微软雅黑" panose="020B0503020204020204" pitchFamily="34" charset="-122"/>
                <a:ea typeface="微软雅黑" panose="020B0503020204020204" pitchFamily="34" charset="-122"/>
                <a:sym typeface="+mn-ea"/>
              </a:endParaRPr>
            </a:p>
            <a:p>
              <a:pPr defTabSz="685800">
                <a:lnSpc>
                  <a:spcPct val="125000"/>
                </a:lnSpc>
                <a:defRPr/>
              </a:pPr>
              <a:r>
                <a:rPr lang="zh-CN" altLang="en-US" sz="1400" b="1" dirty="0">
                  <a:latin typeface="微软雅黑" panose="020B0503020204020204" pitchFamily="34" charset="-122"/>
                  <a:ea typeface="微软雅黑" panose="020B0503020204020204" pitchFamily="34" charset="-122"/>
                  <a:sym typeface="+mn-ea"/>
                </a:rPr>
                <a:t>质量</a:t>
              </a:r>
              <a:r>
                <a:rPr lang="en-US" altLang="zh-CN" sz="1400" b="1" dirty="0">
                  <a:latin typeface="微软雅黑" panose="020B0503020204020204" pitchFamily="34" charset="-122"/>
                  <a:ea typeface="微软雅黑" panose="020B0503020204020204" pitchFamily="34" charset="-122"/>
                  <a:sym typeface="+mn-ea"/>
                </a:rPr>
                <a:t>/</a:t>
              </a:r>
              <a:r>
                <a:rPr lang="zh-CN" altLang="en-US" sz="1400" b="1" dirty="0">
                  <a:latin typeface="微软雅黑" panose="020B0503020204020204" pitchFamily="34" charset="-122"/>
                  <a:ea typeface="微软雅黑" panose="020B0503020204020204" pitchFamily="34" charset="-122"/>
                  <a:sym typeface="+mn-ea"/>
                </a:rPr>
                <a:t>环境</a:t>
              </a:r>
              <a:r>
                <a:rPr lang="en-US" altLang="zh-CN" sz="1400" b="1" dirty="0">
                  <a:latin typeface="微软雅黑" panose="020B0503020204020204" pitchFamily="34" charset="-122"/>
                  <a:ea typeface="微软雅黑" panose="020B0503020204020204" pitchFamily="34" charset="-122"/>
                  <a:sym typeface="+mn-ea"/>
                </a:rPr>
                <a:t>/</a:t>
              </a:r>
              <a:r>
                <a:rPr lang="zh-CN" altLang="en-US" sz="1400" b="1" dirty="0">
                  <a:latin typeface="微软雅黑" panose="020B0503020204020204" pitchFamily="34" charset="-122"/>
                  <a:ea typeface="微软雅黑" panose="020B0503020204020204" pitchFamily="34" charset="-122"/>
                  <a:sym typeface="+mn-ea"/>
                </a:rPr>
                <a:t>职业健康安全</a:t>
              </a:r>
              <a:endParaRPr lang="en-US" altLang="zh-CN" sz="1400" b="1" dirty="0">
                <a:latin typeface="微软雅黑" panose="020B0503020204020204" pitchFamily="34" charset="-122"/>
                <a:ea typeface="微软雅黑" panose="020B0503020204020204" pitchFamily="34" charset="-122"/>
              </a:endParaRPr>
            </a:p>
            <a:p>
              <a:pPr defTabSz="685800">
                <a:lnSpc>
                  <a:spcPct val="125000"/>
                </a:lnSpc>
                <a:defRPr/>
              </a:pPr>
              <a:r>
                <a:rPr lang="en-US" altLang="zh-CN" sz="1400" b="1" dirty="0">
                  <a:latin typeface="微软雅黑" panose="020B0503020204020204" pitchFamily="34" charset="-122"/>
                  <a:ea typeface="微软雅黑" panose="020B0503020204020204" pitchFamily="34" charset="-122"/>
                  <a:cs typeface="Calibri" panose="020F0502020204030204" charset="0"/>
                  <a:sym typeface="+mn-ea"/>
                </a:rPr>
                <a:t>ISO9001 </a:t>
              </a:r>
              <a:r>
                <a:rPr lang="zh-CN" altLang="en-US" sz="1400" b="1" dirty="0">
                  <a:latin typeface="微软雅黑" panose="020B0503020204020204" pitchFamily="34" charset="-122"/>
                  <a:ea typeface="微软雅黑" panose="020B0503020204020204" pitchFamily="34" charset="-122"/>
                  <a:cs typeface="Calibri" panose="020F0502020204030204" charset="0"/>
                  <a:sym typeface="+mn-ea"/>
                </a:rPr>
                <a:t>、</a:t>
              </a:r>
              <a:r>
                <a:rPr lang="en-US" altLang="zh-CN" sz="1400" b="1" dirty="0">
                  <a:latin typeface="微软雅黑" panose="020B0503020204020204" pitchFamily="34" charset="-122"/>
                  <a:ea typeface="微软雅黑" panose="020B0503020204020204" pitchFamily="34" charset="-122"/>
                  <a:cs typeface="Calibri" panose="020F0502020204030204" charset="0"/>
                  <a:sym typeface="+mn-ea"/>
                </a:rPr>
                <a:t>ISO14001</a:t>
              </a:r>
              <a:r>
                <a:rPr lang="zh-CN" altLang="en-US" sz="1400" b="1" dirty="0">
                  <a:latin typeface="微软雅黑" panose="020B0503020204020204" pitchFamily="34" charset="-122"/>
                  <a:ea typeface="微软雅黑" panose="020B0503020204020204" pitchFamily="34" charset="-122"/>
                  <a:cs typeface="Calibri" panose="020F0502020204030204" charset="0"/>
                  <a:sym typeface="+mn-ea"/>
                </a:rPr>
                <a:t>、</a:t>
              </a:r>
              <a:r>
                <a:rPr lang="en-US" altLang="zh-CN" sz="1400" b="1" dirty="0">
                  <a:latin typeface="微软雅黑" panose="020B0503020204020204" pitchFamily="34" charset="-122"/>
                  <a:ea typeface="微软雅黑" panose="020B0503020204020204" pitchFamily="34" charset="-122"/>
                  <a:cs typeface="Calibri" panose="020F0502020204030204" charset="0"/>
                  <a:sym typeface="+mn-ea"/>
                </a:rPr>
                <a:t>OHSAS18001</a:t>
              </a:r>
              <a:endParaRPr lang="en-US" altLang="zh-CN" sz="1400" b="1" dirty="0">
                <a:latin typeface="微软雅黑" panose="020B0503020204020204" pitchFamily="34" charset="-122"/>
                <a:ea typeface="微软雅黑" panose="020B0503020204020204" pitchFamily="34" charset="-122"/>
                <a:cs typeface="Calibri" panose="020F0502020204030204" charset="0"/>
                <a:sym typeface="+mn-ea"/>
              </a:endParaRPr>
            </a:p>
          </p:txBody>
        </p:sp>
        <p:pic>
          <p:nvPicPr>
            <p:cNvPr id="13" name="图片 62" descr="resource"/>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31923" y="3281042"/>
              <a:ext cx="381570" cy="381570"/>
            </a:xfrm>
            <a:prstGeom prst="rect">
              <a:avLst/>
            </a:prstGeom>
          </p:spPr>
        </p:pic>
        <p:pic>
          <p:nvPicPr>
            <p:cNvPr id="14" name="图片 63" descr="resource"/>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57925" y="4655185"/>
              <a:ext cx="410210" cy="410210"/>
            </a:xfrm>
            <a:prstGeom prst="rect">
              <a:avLst/>
            </a:prstGeom>
          </p:spPr>
        </p:pic>
        <p:sp>
          <p:nvSpPr>
            <p:cNvPr id="15" name="TextBox 29"/>
            <p:cNvSpPr txBox="1"/>
            <p:nvPr/>
          </p:nvSpPr>
          <p:spPr>
            <a:xfrm>
              <a:off x="6729758" y="4642540"/>
              <a:ext cx="5036185" cy="827981"/>
            </a:xfrm>
            <a:prstGeom prst="rect">
              <a:avLst/>
            </a:prstGeom>
            <a:noFill/>
          </p:spPr>
          <p:txBody>
            <a:bodyPr wrap="square" lIns="0" tIns="0" rIns="0" bIns="0" rtlCol="0">
              <a:spAutoFit/>
            </a:bodyPr>
            <a:lstStyle/>
            <a:p>
              <a:pPr defTabSz="685800">
                <a:lnSpc>
                  <a:spcPct val="125000"/>
                </a:lnSpc>
                <a:spcAft>
                  <a:spcPts val="450"/>
                </a:spcAft>
                <a:defRPr/>
              </a:pP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2009</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2017</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年分别通过俄罗斯、土耳其等国家产品出口</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GMP</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认证</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endParaRPr>
            </a:p>
            <a:p>
              <a:pPr defTabSz="685800">
                <a:lnSpc>
                  <a:spcPct val="125000"/>
                </a:lnSpc>
                <a:defRPr/>
              </a:pP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2019</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年底再次通过土耳其出口</a:t>
              </a:r>
              <a:r>
                <a:rPr lang="en-US"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GMP</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复认证</a:t>
              </a:r>
              <a:endPar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pic>
        <p:nvPicPr>
          <p:cNvPr id="3" name="图片 2" descr="图片1"/>
          <p:cNvPicPr>
            <a:picLocks noChangeAspect="1"/>
          </p:cNvPicPr>
          <p:nvPr/>
        </p:nvPicPr>
        <p:blipFill>
          <a:blip r:embed="rId9">
            <a:duotone>
              <a:prstClr val="black"/>
              <a:schemeClr val="accent4">
                <a:tint val="45000"/>
                <a:satMod val="400000"/>
              </a:schemeClr>
            </a:duotone>
          </a:blip>
          <a:stretch>
            <a:fillRect/>
          </a:stretch>
        </p:blipFill>
        <p:spPr>
          <a:xfrm>
            <a:off x="10447131" y="266908"/>
            <a:ext cx="1398441" cy="36043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6" name="textbox 916"/>
          <p:cNvSpPr/>
          <p:nvPr/>
        </p:nvSpPr>
        <p:spPr>
          <a:xfrm>
            <a:off x="2113612" y="1588319"/>
            <a:ext cx="9267190" cy="4389120"/>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20204"/>
              <a:ea typeface="Arial" panose="020B0604020202020204"/>
              <a:cs typeface="Arial" panose="020B0604020202020204"/>
            </a:endParaRPr>
          </a:p>
          <a:p>
            <a:pPr marL="15875" algn="l" rtl="0" eaLnBrk="0">
              <a:lnSpc>
                <a:spcPct val="83000"/>
              </a:lnSpc>
            </a:pPr>
            <a:r>
              <a:rPr sz="3200" b="1" kern="0" spc="9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武田白蛋白说明书无高血压、</a:t>
            </a:r>
            <a:r>
              <a:rPr sz="3200" b="1" kern="0" spc="-76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9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急性心脏病、</a:t>
            </a:r>
            <a:r>
              <a:rPr sz="3200" b="1" kern="0" spc="-81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9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严重贫</a:t>
            </a:r>
            <a:endParaRPr sz="3200" dirty="0">
              <a:solidFill>
                <a:schemeClr val="accent4">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5875" algn="l" rtl="0" eaLnBrk="0">
              <a:lnSpc>
                <a:spcPts val="4970"/>
              </a:lnSpc>
            </a:pPr>
            <a:r>
              <a:rPr sz="3200" b="1" kern="0" spc="-10" dirty="0">
                <a:solidFill>
                  <a:schemeClr val="accent4">
                    <a:lumMod val="60000"/>
                    <a:lumOff val="4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血等禁忌症限制</a:t>
            </a:r>
            <a:endParaRPr sz="3200" dirty="0">
              <a:solidFill>
                <a:schemeClr val="accent4">
                  <a:lumMod val="60000"/>
                  <a:lumOff val="4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6000"/>
              </a:lnSpc>
            </a:pPr>
            <a:endParaRPr sz="1000" dirty="0">
              <a:solidFill>
                <a:schemeClr val="accent4">
                  <a:lumMod val="60000"/>
                  <a:lumOff val="40000"/>
                </a:schemeClr>
              </a:solidFill>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12700" algn="l" rtl="0" eaLnBrk="0">
              <a:lnSpc>
                <a:spcPct val="83000"/>
              </a:lnSpc>
              <a:spcBef>
                <a:spcPts val="960"/>
              </a:spcBef>
            </a:pPr>
            <a:r>
              <a:rPr sz="3200" b="1" kern="0" spc="7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超禁忌症用药被我国相关法律法规明文禁止</a:t>
            </a:r>
            <a:r>
              <a:rPr sz="3200" b="1" kern="0" spc="-4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7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3200" b="1" kern="0" spc="-65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7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医疗</a:t>
            </a:r>
            <a:endParaRPr sz="3200" dirty="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2700" algn="l" rtl="0" eaLnBrk="0">
              <a:lnSpc>
                <a:spcPts val="4970"/>
              </a:lnSpc>
            </a:pPr>
            <a:r>
              <a:rPr sz="3200" b="1" kern="0" spc="-10" dirty="0">
                <a:solidFill>
                  <a:schemeClr val="accent4">
                    <a:lumMod val="75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机构应予以高度重视</a:t>
            </a:r>
            <a:endParaRPr sz="3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marL="15875" algn="l" rtl="0" eaLnBrk="0">
              <a:lnSpc>
                <a:spcPct val="83000"/>
              </a:lnSpc>
              <a:spcBef>
                <a:spcPts val="965"/>
              </a:spcBef>
            </a:pPr>
            <a:r>
              <a:rPr sz="3200" b="1" kern="0" spc="8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武田白蛋白相比于部分国</a:t>
            </a:r>
            <a:r>
              <a:rPr sz="32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产人血白蛋白</a:t>
            </a:r>
            <a:r>
              <a:rPr sz="3200" b="1" kern="0" spc="-4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sz="3200" b="1" kern="0" spc="-80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7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无需使用</a:t>
            </a:r>
            <a:endParaRPr sz="3200" dirty="0">
              <a:solidFill>
                <a:schemeClr val="accent4">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marL="15240" algn="l" rtl="0" eaLnBrk="0">
              <a:lnSpc>
                <a:spcPts val="4970"/>
              </a:lnSpc>
            </a:pPr>
            <a:r>
              <a:rPr sz="3200" b="1" kern="0" spc="-2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带滤网输血器</a:t>
            </a:r>
            <a:r>
              <a:rPr sz="3200" b="1" kern="0" spc="-54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3200" b="1" kern="0" spc="-2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，输注方便快捷且可节约耗</a:t>
            </a:r>
            <a:r>
              <a:rPr sz="3200" b="1" kern="0" spc="-3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rPr>
              <a:t>材成本</a:t>
            </a:r>
            <a:endParaRPr sz="3200" b="1" kern="0" spc="-30" dirty="0">
              <a:solidFill>
                <a:schemeClr val="accent4">
                  <a:lumMod val="50000"/>
                  <a:alpha val="10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6" name="group 36"/>
          <p:cNvGrpSpPr/>
          <p:nvPr/>
        </p:nvGrpSpPr>
        <p:grpSpPr>
          <a:xfrm rot="21600000">
            <a:off x="512763" y="3109795"/>
            <a:ext cx="1347952" cy="1297355"/>
            <a:chOff x="0" y="0"/>
            <a:chExt cx="1347952" cy="1297355"/>
          </a:xfrm>
        </p:grpSpPr>
        <p:sp>
          <p:nvSpPr>
            <p:cNvPr id="918" name="path 918"/>
            <p:cNvSpPr/>
            <p:nvPr/>
          </p:nvSpPr>
          <p:spPr>
            <a:xfrm>
              <a:off x="111785" y="108882"/>
              <a:ext cx="1124381" cy="1081252"/>
            </a:xfrm>
            <a:custGeom>
              <a:avLst/>
              <a:gdLst/>
              <a:ahLst/>
              <a:cxnLst/>
              <a:rect l="0" t="0" r="0" b="0"/>
              <a:pathLst>
                <a:path w="1770" h="1702">
                  <a:moveTo>
                    <a:pt x="885" y="1702"/>
                  </a:moveTo>
                  <a:lnTo>
                    <a:pt x="257" y="1452"/>
                  </a:lnTo>
                  <a:lnTo>
                    <a:pt x="0" y="844"/>
                  </a:lnTo>
                  <a:lnTo>
                    <a:pt x="257" y="243"/>
                  </a:lnTo>
                  <a:lnTo>
                    <a:pt x="885" y="0"/>
                  </a:lnTo>
                  <a:lnTo>
                    <a:pt x="1513" y="250"/>
                  </a:lnTo>
                  <a:lnTo>
                    <a:pt x="1770" y="858"/>
                  </a:lnTo>
                  <a:lnTo>
                    <a:pt x="1513" y="1459"/>
                  </a:lnTo>
                  <a:lnTo>
                    <a:pt x="885" y="1702"/>
                  </a:lnTo>
                  <a:close/>
                </a:path>
              </a:pathLst>
            </a:custGeom>
            <a:solidFill>
              <a:srgbClr val="0070C0">
                <a:alpha val="100000"/>
              </a:srgbClr>
            </a:solidFill>
            <a:ln w="0" cap="flat">
              <a:noFill/>
              <a:prstDash val="solid"/>
              <a:miter lim="0"/>
            </a:ln>
          </p:spPr>
          <p:txBody>
            <a:bodyPr rtlCol="0"/>
            <a:lstStyle/>
            <a:p>
              <a:pPr algn="ctr"/>
              <a:endParaRPr lang="zh-CN" altLang="en-US"/>
            </a:p>
          </p:txBody>
        </p:sp>
        <p:sp>
          <p:nvSpPr>
            <p:cNvPr id="920" name="path 920"/>
            <p:cNvSpPr/>
            <p:nvPr/>
          </p:nvSpPr>
          <p:spPr>
            <a:xfrm>
              <a:off x="0" y="0"/>
              <a:ext cx="1347952" cy="1297355"/>
            </a:xfrm>
            <a:custGeom>
              <a:avLst/>
              <a:gdLst/>
              <a:ahLst/>
              <a:cxnLst/>
              <a:rect l="0" t="0" r="0" b="0"/>
              <a:pathLst>
                <a:path w="2122" h="2043">
                  <a:moveTo>
                    <a:pt x="1061" y="2020"/>
                  </a:moveTo>
                  <a:lnTo>
                    <a:pt x="324" y="1726"/>
                  </a:lnTo>
                  <a:lnTo>
                    <a:pt x="22" y="1013"/>
                  </a:lnTo>
                  <a:lnTo>
                    <a:pt x="324" y="307"/>
                  </a:lnTo>
                  <a:lnTo>
                    <a:pt x="1061" y="22"/>
                  </a:lnTo>
                  <a:lnTo>
                    <a:pt x="1798" y="316"/>
                  </a:lnTo>
                  <a:lnTo>
                    <a:pt x="2100" y="1029"/>
                  </a:lnTo>
                  <a:lnTo>
                    <a:pt x="1798" y="1735"/>
                  </a:lnTo>
                  <a:lnTo>
                    <a:pt x="1061" y="2020"/>
                  </a:lnTo>
                  <a:close/>
                </a:path>
              </a:pathLst>
            </a:custGeom>
            <a:noFill/>
            <a:ln w="28575" cap="flat">
              <a:solidFill>
                <a:srgbClr val="4C4948"/>
              </a:solidFill>
              <a:prstDash val="solid"/>
              <a:round/>
            </a:ln>
          </p:spPr>
          <p:txBody>
            <a:bodyPr rtlCol="0"/>
            <a:lstStyle/>
            <a:p>
              <a:pPr algn="ctr"/>
              <a:endParaRPr lang="zh-CN" altLang="en-US"/>
            </a:p>
          </p:txBody>
        </p:sp>
        <p:sp>
          <p:nvSpPr>
            <p:cNvPr id="922" name="path 922"/>
            <p:cNvSpPr/>
            <p:nvPr/>
          </p:nvSpPr>
          <p:spPr>
            <a:xfrm>
              <a:off x="421412" y="380482"/>
              <a:ext cx="609688" cy="570750"/>
            </a:xfrm>
            <a:custGeom>
              <a:avLst/>
              <a:gdLst/>
              <a:ahLst/>
              <a:cxnLst/>
              <a:rect l="0" t="0" r="0" b="0"/>
              <a:pathLst>
                <a:path w="960" h="898">
                  <a:moveTo>
                    <a:pt x="150" y="659"/>
                  </a:moveTo>
                  <a:lnTo>
                    <a:pt x="450" y="659"/>
                  </a:lnTo>
                  <a:cubicBezTo>
                    <a:pt x="516" y="659"/>
                    <a:pt x="570" y="712"/>
                    <a:pt x="570" y="778"/>
                  </a:cubicBezTo>
                  <a:lnTo>
                    <a:pt x="570" y="787"/>
                  </a:lnTo>
                  <a:cubicBezTo>
                    <a:pt x="600" y="797"/>
                    <a:pt x="600" y="816"/>
                    <a:pt x="600" y="838"/>
                  </a:cubicBezTo>
                  <a:cubicBezTo>
                    <a:pt x="600" y="871"/>
                    <a:pt x="573" y="898"/>
                    <a:pt x="540" y="898"/>
                  </a:cubicBezTo>
                  <a:lnTo>
                    <a:pt x="60" y="898"/>
                  </a:lnTo>
                  <a:cubicBezTo>
                    <a:pt x="26" y="898"/>
                    <a:pt x="0" y="871"/>
                    <a:pt x="0" y="838"/>
                  </a:cubicBezTo>
                  <a:cubicBezTo>
                    <a:pt x="0" y="816"/>
                    <a:pt x="0" y="797"/>
                    <a:pt x="29" y="787"/>
                  </a:cubicBezTo>
                  <a:lnTo>
                    <a:pt x="29" y="778"/>
                  </a:lnTo>
                  <a:cubicBezTo>
                    <a:pt x="29" y="712"/>
                    <a:pt x="83" y="659"/>
                    <a:pt x="150" y="659"/>
                  </a:cubicBezTo>
                  <a:moveTo>
                    <a:pt x="180" y="0"/>
                  </a:moveTo>
                  <a:lnTo>
                    <a:pt x="420" y="0"/>
                  </a:lnTo>
                  <a:cubicBezTo>
                    <a:pt x="453" y="0"/>
                    <a:pt x="480" y="26"/>
                    <a:pt x="480" y="59"/>
                  </a:cubicBezTo>
                  <a:lnTo>
                    <a:pt x="480" y="89"/>
                  </a:lnTo>
                  <a:cubicBezTo>
                    <a:pt x="480" y="123"/>
                    <a:pt x="450" y="149"/>
                    <a:pt x="420" y="149"/>
                  </a:cubicBezTo>
                  <a:lnTo>
                    <a:pt x="420" y="209"/>
                  </a:lnTo>
                  <a:lnTo>
                    <a:pt x="900" y="209"/>
                  </a:lnTo>
                  <a:cubicBezTo>
                    <a:pt x="933" y="209"/>
                    <a:pt x="960" y="236"/>
                    <a:pt x="960" y="269"/>
                  </a:cubicBezTo>
                  <a:cubicBezTo>
                    <a:pt x="960" y="302"/>
                    <a:pt x="933" y="329"/>
                    <a:pt x="900" y="329"/>
                  </a:cubicBezTo>
                  <a:lnTo>
                    <a:pt x="420" y="329"/>
                  </a:lnTo>
                  <a:lnTo>
                    <a:pt x="420" y="389"/>
                  </a:lnTo>
                  <a:cubicBezTo>
                    <a:pt x="450" y="389"/>
                    <a:pt x="480" y="416"/>
                    <a:pt x="480" y="449"/>
                  </a:cubicBezTo>
                  <a:lnTo>
                    <a:pt x="480" y="479"/>
                  </a:lnTo>
                  <a:cubicBezTo>
                    <a:pt x="480" y="512"/>
                    <a:pt x="453" y="539"/>
                    <a:pt x="420" y="539"/>
                  </a:cubicBezTo>
                  <a:lnTo>
                    <a:pt x="180" y="539"/>
                  </a:lnTo>
                  <a:cubicBezTo>
                    <a:pt x="146" y="539"/>
                    <a:pt x="119" y="512"/>
                    <a:pt x="119" y="479"/>
                  </a:cubicBezTo>
                  <a:lnTo>
                    <a:pt x="119" y="449"/>
                  </a:lnTo>
                  <a:cubicBezTo>
                    <a:pt x="119" y="416"/>
                    <a:pt x="150" y="389"/>
                    <a:pt x="180" y="389"/>
                  </a:cubicBezTo>
                  <a:lnTo>
                    <a:pt x="180" y="149"/>
                  </a:lnTo>
                  <a:cubicBezTo>
                    <a:pt x="150" y="149"/>
                    <a:pt x="119" y="123"/>
                    <a:pt x="119" y="89"/>
                  </a:cubicBezTo>
                  <a:lnTo>
                    <a:pt x="119" y="59"/>
                  </a:lnTo>
                  <a:cubicBezTo>
                    <a:pt x="119" y="26"/>
                    <a:pt x="146" y="0"/>
                    <a:pt x="180" y="0"/>
                  </a:cubicBez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38" name="group 38"/>
          <p:cNvGrpSpPr/>
          <p:nvPr/>
        </p:nvGrpSpPr>
        <p:grpSpPr>
          <a:xfrm rot="21600000">
            <a:off x="512763" y="4710948"/>
            <a:ext cx="1347952" cy="1297355"/>
            <a:chOff x="0" y="0"/>
            <a:chExt cx="1347952" cy="1297355"/>
          </a:xfrm>
        </p:grpSpPr>
        <p:sp>
          <p:nvSpPr>
            <p:cNvPr id="924" name="path 924"/>
            <p:cNvSpPr/>
            <p:nvPr/>
          </p:nvSpPr>
          <p:spPr>
            <a:xfrm>
              <a:off x="111785" y="108882"/>
              <a:ext cx="1124381" cy="1081252"/>
            </a:xfrm>
            <a:custGeom>
              <a:avLst/>
              <a:gdLst/>
              <a:ahLst/>
              <a:cxnLst/>
              <a:rect l="0" t="0" r="0" b="0"/>
              <a:pathLst>
                <a:path w="1770" h="1702">
                  <a:moveTo>
                    <a:pt x="885" y="1702"/>
                  </a:moveTo>
                  <a:lnTo>
                    <a:pt x="257" y="1452"/>
                  </a:lnTo>
                  <a:lnTo>
                    <a:pt x="0" y="844"/>
                  </a:lnTo>
                  <a:lnTo>
                    <a:pt x="257" y="243"/>
                  </a:lnTo>
                  <a:lnTo>
                    <a:pt x="885" y="0"/>
                  </a:lnTo>
                  <a:lnTo>
                    <a:pt x="1513" y="250"/>
                  </a:lnTo>
                  <a:lnTo>
                    <a:pt x="1770" y="858"/>
                  </a:lnTo>
                  <a:lnTo>
                    <a:pt x="1513" y="1459"/>
                  </a:lnTo>
                  <a:lnTo>
                    <a:pt x="885" y="1702"/>
                  </a:lnTo>
                  <a:close/>
                </a:path>
              </a:pathLst>
            </a:custGeom>
            <a:solidFill>
              <a:srgbClr val="4C4948">
                <a:alpha val="100000"/>
              </a:srgbClr>
            </a:solidFill>
            <a:ln w="0" cap="flat">
              <a:noFill/>
              <a:prstDash val="solid"/>
              <a:miter lim="0"/>
            </a:ln>
          </p:spPr>
          <p:txBody>
            <a:bodyPr rtlCol="0"/>
            <a:lstStyle/>
            <a:p>
              <a:pPr algn="ctr"/>
              <a:endParaRPr lang="zh-CN" altLang="en-US"/>
            </a:p>
          </p:txBody>
        </p:sp>
        <p:sp>
          <p:nvSpPr>
            <p:cNvPr id="926" name="path 926"/>
            <p:cNvSpPr/>
            <p:nvPr/>
          </p:nvSpPr>
          <p:spPr>
            <a:xfrm>
              <a:off x="0" y="0"/>
              <a:ext cx="1347952" cy="1297355"/>
            </a:xfrm>
            <a:custGeom>
              <a:avLst/>
              <a:gdLst/>
              <a:ahLst/>
              <a:cxnLst/>
              <a:rect l="0" t="0" r="0" b="0"/>
              <a:pathLst>
                <a:path w="2122" h="2043">
                  <a:moveTo>
                    <a:pt x="1061" y="2020"/>
                  </a:moveTo>
                  <a:lnTo>
                    <a:pt x="324" y="1726"/>
                  </a:lnTo>
                  <a:lnTo>
                    <a:pt x="22" y="1013"/>
                  </a:lnTo>
                  <a:lnTo>
                    <a:pt x="324" y="307"/>
                  </a:lnTo>
                  <a:lnTo>
                    <a:pt x="1061" y="22"/>
                  </a:lnTo>
                  <a:lnTo>
                    <a:pt x="1798" y="316"/>
                  </a:lnTo>
                  <a:lnTo>
                    <a:pt x="2100" y="1029"/>
                  </a:lnTo>
                  <a:lnTo>
                    <a:pt x="1798" y="1735"/>
                  </a:lnTo>
                  <a:lnTo>
                    <a:pt x="1061" y="2020"/>
                  </a:lnTo>
                  <a:close/>
                </a:path>
              </a:pathLst>
            </a:custGeom>
            <a:noFill/>
            <a:ln w="28575" cap="flat">
              <a:solidFill>
                <a:srgbClr val="4C4948"/>
              </a:solidFill>
              <a:prstDash val="solid"/>
              <a:round/>
            </a:ln>
          </p:spPr>
          <p:txBody>
            <a:bodyPr rtlCol="0"/>
            <a:lstStyle/>
            <a:p>
              <a:pPr algn="ctr"/>
              <a:endParaRPr lang="zh-CN" altLang="en-US"/>
            </a:p>
          </p:txBody>
        </p:sp>
        <p:sp>
          <p:nvSpPr>
            <p:cNvPr id="928" name="path 928"/>
            <p:cNvSpPr/>
            <p:nvPr/>
          </p:nvSpPr>
          <p:spPr>
            <a:xfrm>
              <a:off x="392854" y="371118"/>
              <a:ext cx="626110" cy="519252"/>
            </a:xfrm>
            <a:custGeom>
              <a:avLst/>
              <a:gdLst/>
              <a:ahLst/>
              <a:cxnLst/>
              <a:rect l="0" t="0" r="0" b="0"/>
              <a:pathLst>
                <a:path w="986" h="817">
                  <a:moveTo>
                    <a:pt x="820" y="323"/>
                  </a:moveTo>
                  <a:cubicBezTo>
                    <a:pt x="784" y="313"/>
                    <a:pt x="760" y="299"/>
                    <a:pt x="749" y="283"/>
                  </a:cubicBezTo>
                  <a:lnTo>
                    <a:pt x="824" y="129"/>
                  </a:lnTo>
                  <a:lnTo>
                    <a:pt x="824" y="124"/>
                  </a:lnTo>
                  <a:cubicBezTo>
                    <a:pt x="824" y="42"/>
                    <a:pt x="657" y="0"/>
                    <a:pt x="492" y="0"/>
                  </a:cubicBezTo>
                  <a:cubicBezTo>
                    <a:pt x="327" y="0"/>
                    <a:pt x="161" y="42"/>
                    <a:pt x="161" y="124"/>
                  </a:cubicBezTo>
                  <a:lnTo>
                    <a:pt x="161" y="129"/>
                  </a:lnTo>
                  <a:lnTo>
                    <a:pt x="235" y="283"/>
                  </a:lnTo>
                  <a:cubicBezTo>
                    <a:pt x="224" y="300"/>
                    <a:pt x="200" y="313"/>
                    <a:pt x="165" y="323"/>
                  </a:cubicBezTo>
                  <a:cubicBezTo>
                    <a:pt x="7" y="367"/>
                    <a:pt x="0" y="481"/>
                    <a:pt x="10" y="576"/>
                  </a:cubicBezTo>
                  <a:cubicBezTo>
                    <a:pt x="16" y="621"/>
                    <a:pt x="56" y="675"/>
                    <a:pt x="222" y="675"/>
                  </a:cubicBezTo>
                  <a:lnTo>
                    <a:pt x="234" y="675"/>
                  </a:lnTo>
                  <a:cubicBezTo>
                    <a:pt x="246" y="675"/>
                    <a:pt x="257" y="671"/>
                    <a:pt x="267" y="664"/>
                  </a:cubicBezTo>
                  <a:cubicBezTo>
                    <a:pt x="314" y="750"/>
                    <a:pt x="396" y="817"/>
                    <a:pt x="493" y="817"/>
                  </a:cubicBezTo>
                  <a:cubicBezTo>
                    <a:pt x="591" y="817"/>
                    <a:pt x="675" y="748"/>
                    <a:pt x="722" y="660"/>
                  </a:cubicBezTo>
                  <a:cubicBezTo>
                    <a:pt x="733" y="669"/>
                    <a:pt x="748" y="675"/>
                    <a:pt x="763" y="675"/>
                  </a:cubicBezTo>
                  <a:cubicBezTo>
                    <a:pt x="929" y="675"/>
                    <a:pt x="969" y="621"/>
                    <a:pt x="975" y="576"/>
                  </a:cubicBezTo>
                  <a:cubicBezTo>
                    <a:pt x="986" y="481"/>
                    <a:pt x="978" y="367"/>
                    <a:pt x="820" y="323"/>
                  </a:cubicBezTo>
                  <a:moveTo>
                    <a:pt x="779" y="120"/>
                  </a:moveTo>
                  <a:lnTo>
                    <a:pt x="717" y="248"/>
                  </a:lnTo>
                  <a:cubicBezTo>
                    <a:pt x="679" y="222"/>
                    <a:pt x="613" y="204"/>
                    <a:pt x="537" y="199"/>
                  </a:cubicBezTo>
                  <a:lnTo>
                    <a:pt x="537" y="154"/>
                  </a:lnTo>
                  <a:lnTo>
                    <a:pt x="583" y="154"/>
                  </a:lnTo>
                  <a:cubicBezTo>
                    <a:pt x="592" y="154"/>
                    <a:pt x="599" y="147"/>
                    <a:pt x="599" y="139"/>
                  </a:cubicBezTo>
                  <a:lnTo>
                    <a:pt x="599" y="100"/>
                  </a:lnTo>
                  <a:cubicBezTo>
                    <a:pt x="599" y="91"/>
                    <a:pt x="592" y="84"/>
                    <a:pt x="583" y="85"/>
                  </a:cubicBezTo>
                  <a:lnTo>
                    <a:pt x="537" y="85"/>
                  </a:lnTo>
                  <a:lnTo>
                    <a:pt x="537" y="43"/>
                  </a:lnTo>
                  <a:cubicBezTo>
                    <a:pt x="681" y="50"/>
                    <a:pt x="772" y="90"/>
                    <a:pt x="779" y="120"/>
                  </a:cubicBezTo>
                  <a:moveTo>
                    <a:pt x="460" y="43"/>
                  </a:moveTo>
                  <a:lnTo>
                    <a:pt x="460" y="85"/>
                  </a:lnTo>
                  <a:lnTo>
                    <a:pt x="414" y="85"/>
                  </a:lnTo>
                  <a:cubicBezTo>
                    <a:pt x="405" y="85"/>
                    <a:pt x="398" y="92"/>
                    <a:pt x="398" y="100"/>
                  </a:cubicBezTo>
                  <a:lnTo>
                    <a:pt x="398" y="139"/>
                  </a:lnTo>
                  <a:cubicBezTo>
                    <a:pt x="398" y="147"/>
                    <a:pt x="405" y="154"/>
                    <a:pt x="414" y="154"/>
                  </a:cubicBezTo>
                  <a:lnTo>
                    <a:pt x="460" y="154"/>
                  </a:lnTo>
                  <a:lnTo>
                    <a:pt x="460" y="197"/>
                  </a:lnTo>
                  <a:cubicBezTo>
                    <a:pt x="379" y="201"/>
                    <a:pt x="308" y="218"/>
                    <a:pt x="265" y="245"/>
                  </a:cubicBezTo>
                  <a:lnTo>
                    <a:pt x="205" y="120"/>
                  </a:lnTo>
                  <a:cubicBezTo>
                    <a:pt x="212" y="89"/>
                    <a:pt x="309" y="48"/>
                    <a:pt x="460" y="43"/>
                  </a:cubicBezTo>
                  <a:moveTo>
                    <a:pt x="493" y="775"/>
                  </a:moveTo>
                  <a:cubicBezTo>
                    <a:pt x="402" y="775"/>
                    <a:pt x="323" y="697"/>
                    <a:pt x="288" y="608"/>
                  </a:cubicBezTo>
                  <a:cubicBezTo>
                    <a:pt x="287" y="604"/>
                    <a:pt x="285" y="600"/>
                    <a:pt x="284" y="597"/>
                  </a:cubicBezTo>
                  <a:cubicBezTo>
                    <a:pt x="276" y="575"/>
                    <a:pt x="271" y="554"/>
                    <a:pt x="269" y="532"/>
                  </a:cubicBezTo>
                  <a:cubicBezTo>
                    <a:pt x="272" y="530"/>
                    <a:pt x="276" y="528"/>
                    <a:pt x="280" y="527"/>
                  </a:cubicBezTo>
                  <a:cubicBezTo>
                    <a:pt x="352" y="498"/>
                    <a:pt x="449" y="433"/>
                    <a:pt x="493" y="350"/>
                  </a:cubicBezTo>
                  <a:cubicBezTo>
                    <a:pt x="536" y="433"/>
                    <a:pt x="633" y="498"/>
                    <a:pt x="705" y="527"/>
                  </a:cubicBezTo>
                  <a:cubicBezTo>
                    <a:pt x="709" y="528"/>
                    <a:pt x="713" y="530"/>
                    <a:pt x="717" y="533"/>
                  </a:cubicBezTo>
                  <a:cubicBezTo>
                    <a:pt x="704" y="648"/>
                    <a:pt x="609" y="775"/>
                    <a:pt x="493" y="775"/>
                  </a:cubicBezTo>
                </a:path>
              </a:pathLst>
            </a:custGeom>
            <a:solidFill>
              <a:srgbClr val="FFFFFF">
                <a:alpha val="100000"/>
              </a:srgbClr>
            </a:solidFill>
            <a:ln w="0" cap="flat">
              <a:noFill/>
              <a:prstDash val="solid"/>
              <a:miter lim="0"/>
            </a:ln>
          </p:spPr>
          <p:txBody>
            <a:bodyPr rtlCol="0"/>
            <a:lstStyle/>
            <a:p>
              <a:pPr algn="ctr"/>
              <a:endParaRPr lang="zh-CN" altLang="en-US"/>
            </a:p>
          </p:txBody>
        </p:sp>
      </p:grpSp>
      <p:grpSp>
        <p:nvGrpSpPr>
          <p:cNvPr id="40" name="group 40"/>
          <p:cNvGrpSpPr/>
          <p:nvPr/>
        </p:nvGrpSpPr>
        <p:grpSpPr>
          <a:xfrm rot="21600000">
            <a:off x="512763" y="1506790"/>
            <a:ext cx="1347952" cy="1297355"/>
            <a:chOff x="0" y="0"/>
            <a:chExt cx="1347952" cy="1297355"/>
          </a:xfrm>
        </p:grpSpPr>
        <p:sp>
          <p:nvSpPr>
            <p:cNvPr id="930" name="path 930"/>
            <p:cNvSpPr/>
            <p:nvPr/>
          </p:nvSpPr>
          <p:spPr>
            <a:xfrm>
              <a:off x="111786" y="108049"/>
              <a:ext cx="1124381" cy="1081252"/>
            </a:xfrm>
            <a:custGeom>
              <a:avLst/>
              <a:gdLst/>
              <a:ahLst/>
              <a:cxnLst/>
              <a:rect l="0" t="0" r="0" b="0"/>
              <a:pathLst>
                <a:path w="1770" h="1702">
                  <a:moveTo>
                    <a:pt x="885" y="1702"/>
                  </a:moveTo>
                  <a:lnTo>
                    <a:pt x="257" y="1452"/>
                  </a:lnTo>
                  <a:lnTo>
                    <a:pt x="0" y="844"/>
                  </a:lnTo>
                  <a:lnTo>
                    <a:pt x="257" y="243"/>
                  </a:lnTo>
                  <a:lnTo>
                    <a:pt x="885" y="0"/>
                  </a:lnTo>
                  <a:lnTo>
                    <a:pt x="1513" y="250"/>
                  </a:lnTo>
                  <a:lnTo>
                    <a:pt x="1770" y="858"/>
                  </a:lnTo>
                  <a:lnTo>
                    <a:pt x="1513" y="1459"/>
                  </a:lnTo>
                  <a:lnTo>
                    <a:pt x="885" y="1702"/>
                  </a:lnTo>
                  <a:close/>
                </a:path>
              </a:pathLst>
            </a:custGeom>
            <a:solidFill>
              <a:srgbClr val="EE1100">
                <a:alpha val="100000"/>
              </a:srgbClr>
            </a:solidFill>
            <a:ln w="0" cap="flat">
              <a:noFill/>
              <a:prstDash val="solid"/>
              <a:miter lim="0"/>
            </a:ln>
          </p:spPr>
          <p:txBody>
            <a:bodyPr rtlCol="0"/>
            <a:lstStyle/>
            <a:p>
              <a:pPr algn="ctr"/>
              <a:endParaRPr lang="zh-CN" altLang="en-US"/>
            </a:p>
          </p:txBody>
        </p:sp>
        <p:sp>
          <p:nvSpPr>
            <p:cNvPr id="932" name="path 932"/>
            <p:cNvSpPr/>
            <p:nvPr/>
          </p:nvSpPr>
          <p:spPr>
            <a:xfrm>
              <a:off x="0" y="0"/>
              <a:ext cx="1347952" cy="1297355"/>
            </a:xfrm>
            <a:custGeom>
              <a:avLst/>
              <a:gdLst/>
              <a:ahLst/>
              <a:cxnLst/>
              <a:rect l="0" t="0" r="0" b="0"/>
              <a:pathLst>
                <a:path w="2122" h="2043">
                  <a:moveTo>
                    <a:pt x="1061" y="2020"/>
                  </a:moveTo>
                  <a:lnTo>
                    <a:pt x="324" y="1726"/>
                  </a:lnTo>
                  <a:lnTo>
                    <a:pt x="22" y="1013"/>
                  </a:lnTo>
                  <a:lnTo>
                    <a:pt x="324" y="307"/>
                  </a:lnTo>
                  <a:lnTo>
                    <a:pt x="1061" y="22"/>
                  </a:lnTo>
                  <a:lnTo>
                    <a:pt x="1798" y="316"/>
                  </a:lnTo>
                  <a:lnTo>
                    <a:pt x="2100" y="1029"/>
                  </a:lnTo>
                  <a:lnTo>
                    <a:pt x="1798" y="1735"/>
                  </a:lnTo>
                  <a:lnTo>
                    <a:pt x="1061" y="2020"/>
                  </a:lnTo>
                  <a:close/>
                </a:path>
              </a:pathLst>
            </a:custGeom>
            <a:noFill/>
            <a:ln w="28575" cap="flat">
              <a:solidFill>
                <a:srgbClr val="EE1100"/>
              </a:solidFill>
              <a:prstDash val="solid"/>
              <a:round/>
            </a:ln>
          </p:spPr>
          <p:txBody>
            <a:bodyPr rtlCol="0"/>
            <a:lstStyle/>
            <a:p>
              <a:pPr algn="ctr"/>
              <a:endParaRPr lang="zh-CN" altLang="en-US"/>
            </a:p>
          </p:txBody>
        </p:sp>
        <p:sp>
          <p:nvSpPr>
            <p:cNvPr id="934" name="path 934"/>
            <p:cNvSpPr/>
            <p:nvPr/>
          </p:nvSpPr>
          <p:spPr>
            <a:xfrm>
              <a:off x="420251" y="340192"/>
              <a:ext cx="525805" cy="610501"/>
            </a:xfrm>
            <a:custGeom>
              <a:avLst/>
              <a:gdLst/>
              <a:ahLst/>
              <a:cxnLst/>
              <a:rect l="0" t="0" r="0" b="0"/>
              <a:pathLst>
                <a:path w="828" h="961">
                  <a:moveTo>
                    <a:pt x="265" y="816"/>
                  </a:moveTo>
                  <a:cubicBezTo>
                    <a:pt x="292" y="824"/>
                    <a:pt x="325" y="831"/>
                    <a:pt x="358" y="844"/>
                  </a:cubicBezTo>
                  <a:lnTo>
                    <a:pt x="358" y="865"/>
                  </a:lnTo>
                  <a:cubicBezTo>
                    <a:pt x="362" y="867"/>
                    <a:pt x="365" y="869"/>
                    <a:pt x="369" y="871"/>
                  </a:cubicBezTo>
                  <a:cubicBezTo>
                    <a:pt x="372" y="873"/>
                    <a:pt x="376" y="875"/>
                    <a:pt x="379" y="878"/>
                  </a:cubicBezTo>
                  <a:cubicBezTo>
                    <a:pt x="400" y="894"/>
                    <a:pt x="414" y="917"/>
                    <a:pt x="419" y="943"/>
                  </a:cubicBezTo>
                  <a:cubicBezTo>
                    <a:pt x="421" y="953"/>
                    <a:pt x="413" y="961"/>
                    <a:pt x="404" y="961"/>
                  </a:cubicBezTo>
                  <a:lnTo>
                    <a:pt x="219" y="961"/>
                  </a:lnTo>
                  <a:cubicBezTo>
                    <a:pt x="210" y="961"/>
                    <a:pt x="203" y="952"/>
                    <a:pt x="204" y="943"/>
                  </a:cubicBezTo>
                  <a:cubicBezTo>
                    <a:pt x="209" y="917"/>
                    <a:pt x="223" y="894"/>
                    <a:pt x="244" y="878"/>
                  </a:cubicBezTo>
                  <a:cubicBezTo>
                    <a:pt x="247" y="875"/>
                    <a:pt x="251" y="873"/>
                    <a:pt x="254" y="871"/>
                  </a:cubicBezTo>
                  <a:cubicBezTo>
                    <a:pt x="258" y="869"/>
                    <a:pt x="261" y="867"/>
                    <a:pt x="265" y="865"/>
                  </a:cubicBezTo>
                  <a:lnTo>
                    <a:pt x="265" y="816"/>
                  </a:lnTo>
                  <a:close/>
                  <a:moveTo>
                    <a:pt x="228" y="504"/>
                  </a:moveTo>
                  <a:lnTo>
                    <a:pt x="228" y="615"/>
                  </a:lnTo>
                  <a:cubicBezTo>
                    <a:pt x="199" y="622"/>
                    <a:pt x="199" y="656"/>
                    <a:pt x="245" y="666"/>
                  </a:cubicBezTo>
                  <a:cubicBezTo>
                    <a:pt x="255" y="668"/>
                    <a:pt x="265" y="670"/>
                    <a:pt x="275" y="673"/>
                  </a:cubicBezTo>
                  <a:cubicBezTo>
                    <a:pt x="303" y="680"/>
                    <a:pt x="331" y="688"/>
                    <a:pt x="358" y="697"/>
                  </a:cubicBezTo>
                  <a:cubicBezTo>
                    <a:pt x="446" y="727"/>
                    <a:pt x="530" y="769"/>
                    <a:pt x="600" y="828"/>
                  </a:cubicBezTo>
                  <a:cubicBezTo>
                    <a:pt x="617" y="842"/>
                    <a:pt x="624" y="864"/>
                    <a:pt x="619" y="884"/>
                  </a:cubicBezTo>
                  <a:cubicBezTo>
                    <a:pt x="618" y="886"/>
                    <a:pt x="617" y="888"/>
                    <a:pt x="616" y="890"/>
                  </a:cubicBezTo>
                  <a:cubicBezTo>
                    <a:pt x="616" y="891"/>
                    <a:pt x="616" y="892"/>
                    <a:pt x="615" y="893"/>
                  </a:cubicBezTo>
                  <a:cubicBezTo>
                    <a:pt x="614" y="896"/>
                    <a:pt x="612" y="899"/>
                    <a:pt x="610" y="901"/>
                  </a:cubicBezTo>
                  <a:cubicBezTo>
                    <a:pt x="609" y="903"/>
                    <a:pt x="608" y="905"/>
                    <a:pt x="607" y="906"/>
                  </a:cubicBezTo>
                  <a:cubicBezTo>
                    <a:pt x="595" y="919"/>
                    <a:pt x="579" y="925"/>
                    <a:pt x="563" y="925"/>
                  </a:cubicBezTo>
                  <a:cubicBezTo>
                    <a:pt x="550" y="925"/>
                    <a:pt x="537" y="921"/>
                    <a:pt x="526" y="912"/>
                  </a:cubicBezTo>
                  <a:cubicBezTo>
                    <a:pt x="446" y="845"/>
                    <a:pt x="343" y="804"/>
                    <a:pt x="241" y="779"/>
                  </a:cubicBezTo>
                  <a:lnTo>
                    <a:pt x="241" y="779"/>
                  </a:lnTo>
                  <a:cubicBezTo>
                    <a:pt x="218" y="773"/>
                    <a:pt x="196" y="769"/>
                    <a:pt x="176" y="757"/>
                  </a:cubicBezTo>
                  <a:cubicBezTo>
                    <a:pt x="135" y="732"/>
                    <a:pt x="109" y="687"/>
                    <a:pt x="109" y="640"/>
                  </a:cubicBezTo>
                  <a:cubicBezTo>
                    <a:pt x="109" y="567"/>
                    <a:pt x="153" y="507"/>
                    <a:pt x="228" y="504"/>
                  </a:cubicBezTo>
                  <a:moveTo>
                    <a:pt x="33" y="166"/>
                  </a:moveTo>
                  <a:lnTo>
                    <a:pt x="235" y="166"/>
                  </a:lnTo>
                  <a:lnTo>
                    <a:pt x="378" y="166"/>
                  </a:lnTo>
                  <a:lnTo>
                    <a:pt x="591" y="166"/>
                  </a:lnTo>
                  <a:cubicBezTo>
                    <a:pt x="609" y="166"/>
                    <a:pt x="624" y="182"/>
                    <a:pt x="622" y="200"/>
                  </a:cubicBezTo>
                  <a:cubicBezTo>
                    <a:pt x="606" y="336"/>
                    <a:pt x="497" y="446"/>
                    <a:pt x="358" y="466"/>
                  </a:cubicBezTo>
                  <a:lnTo>
                    <a:pt x="358" y="661"/>
                  </a:lnTo>
                  <a:cubicBezTo>
                    <a:pt x="323" y="649"/>
                    <a:pt x="291" y="640"/>
                    <a:pt x="265" y="634"/>
                  </a:cubicBezTo>
                  <a:lnTo>
                    <a:pt x="265" y="466"/>
                  </a:lnTo>
                  <a:cubicBezTo>
                    <a:pt x="126" y="446"/>
                    <a:pt x="17" y="336"/>
                    <a:pt x="2" y="200"/>
                  </a:cubicBezTo>
                  <a:cubicBezTo>
                    <a:pt x="0" y="182"/>
                    <a:pt x="14" y="166"/>
                    <a:pt x="33" y="166"/>
                  </a:cubicBezTo>
                  <a:moveTo>
                    <a:pt x="491" y="1"/>
                  </a:moveTo>
                  <a:cubicBezTo>
                    <a:pt x="527" y="0"/>
                    <a:pt x="563" y="3"/>
                    <a:pt x="598" y="13"/>
                  </a:cubicBezTo>
                  <a:cubicBezTo>
                    <a:pt x="691" y="38"/>
                    <a:pt x="765" y="106"/>
                    <a:pt x="800" y="191"/>
                  </a:cubicBezTo>
                  <a:cubicBezTo>
                    <a:pt x="811" y="217"/>
                    <a:pt x="819" y="244"/>
                    <a:pt x="822" y="271"/>
                  </a:cubicBezTo>
                  <a:cubicBezTo>
                    <a:pt x="828" y="313"/>
                    <a:pt x="824" y="355"/>
                    <a:pt x="812" y="395"/>
                  </a:cubicBezTo>
                  <a:cubicBezTo>
                    <a:pt x="772" y="523"/>
                    <a:pt x="650" y="615"/>
                    <a:pt x="511" y="615"/>
                  </a:cubicBezTo>
                  <a:lnTo>
                    <a:pt x="394" y="615"/>
                  </a:lnTo>
                  <a:lnTo>
                    <a:pt x="394" y="503"/>
                  </a:lnTo>
                  <a:lnTo>
                    <a:pt x="511" y="503"/>
                  </a:lnTo>
                  <a:cubicBezTo>
                    <a:pt x="610" y="503"/>
                    <a:pt x="698" y="428"/>
                    <a:pt x="710" y="333"/>
                  </a:cubicBezTo>
                  <a:cubicBezTo>
                    <a:pt x="725" y="217"/>
                    <a:pt x="638" y="100"/>
                    <a:pt x="512" y="100"/>
                  </a:cubicBezTo>
                  <a:cubicBezTo>
                    <a:pt x="473" y="100"/>
                    <a:pt x="436" y="112"/>
                    <a:pt x="405" y="131"/>
                  </a:cubicBezTo>
                  <a:lnTo>
                    <a:pt x="247" y="131"/>
                  </a:lnTo>
                  <a:cubicBezTo>
                    <a:pt x="259" y="112"/>
                    <a:pt x="272" y="95"/>
                    <a:pt x="290" y="80"/>
                  </a:cubicBezTo>
                  <a:cubicBezTo>
                    <a:pt x="318" y="55"/>
                    <a:pt x="351" y="36"/>
                    <a:pt x="386" y="23"/>
                  </a:cubicBezTo>
                  <a:cubicBezTo>
                    <a:pt x="419" y="10"/>
                    <a:pt x="455" y="3"/>
                    <a:pt x="491" y="1"/>
                  </a:cubicBezTo>
                </a:path>
              </a:pathLst>
            </a:custGeom>
            <a:solidFill>
              <a:srgbClr val="FFFFFF">
                <a:alpha val="100000"/>
              </a:srgbClr>
            </a:solidFill>
            <a:ln w="0" cap="flat">
              <a:noFill/>
              <a:prstDash val="solid"/>
              <a:miter lim="0"/>
            </a:ln>
          </p:spPr>
          <p:txBody>
            <a:bodyPr rtlCol="0"/>
            <a:lstStyle/>
            <a:p>
              <a:pPr algn="ctr"/>
              <a:endParaRPr lang="zh-CN" altLang="en-US"/>
            </a:p>
          </p:txBody>
        </p:sp>
      </p:grpSp>
      <p:sp>
        <p:nvSpPr>
          <p:cNvPr id="940" name="textbox 940"/>
          <p:cNvSpPr/>
          <p:nvPr/>
        </p:nvSpPr>
        <p:spPr>
          <a:xfrm>
            <a:off x="4657090" y="598805"/>
            <a:ext cx="2878455" cy="82232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ctr" rtl="0" eaLnBrk="0">
              <a:lnSpc>
                <a:spcPct val="87000"/>
              </a:lnSpc>
            </a:pPr>
            <a:r>
              <a:rPr sz="3600" b="1" kern="0" spc="6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小结</a:t>
            </a:r>
            <a:endParaRPr sz="3600" b="1" kern="0" spc="60" dirty="0">
              <a:solidFill>
                <a:srgbClr val="4C4948">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文本框 41"/>
          <p:cNvSpPr txBox="1"/>
          <p:nvPr/>
        </p:nvSpPr>
        <p:spPr>
          <a:xfrm>
            <a:off x="939800" y="2905125"/>
            <a:ext cx="8287385" cy="14535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indent="1905" algn="l" rtl="0" eaLnBrk="0">
              <a:lnSpc>
                <a:spcPct val="123000"/>
              </a:lnSpc>
            </a:pPr>
            <a:r>
              <a:rPr lang="zh-CN" altLang="en-US" sz="7200" b="1" dirty="0">
                <a:solidFill>
                  <a:srgbClr val="002060"/>
                </a:solidFill>
                <a:latin typeface="隶书" panose="02010509060101010101" pitchFamily="49" charset="-122"/>
                <a:ea typeface="隶书" panose="02010509060101010101" pitchFamily="49" charset="-122"/>
                <a:cs typeface="+mn-ea"/>
                <a:sym typeface="+mn-lt"/>
              </a:rPr>
              <a:t> </a:t>
            </a:r>
            <a:r>
              <a:rPr lang="en-US" altLang="zh-CN" sz="7200" b="1" dirty="0">
                <a:solidFill>
                  <a:srgbClr val="002060"/>
                </a:solidFill>
                <a:latin typeface="隶书" panose="02010509060101010101" pitchFamily="49" charset="-122"/>
                <a:ea typeface="隶书" panose="02010509060101010101" pitchFamily="49" charset="-122"/>
                <a:cs typeface="+mn-ea"/>
                <a:sym typeface="+mn-lt"/>
              </a:rPr>
              <a:t>2</a:t>
            </a:r>
            <a:r>
              <a:rPr lang="zh-CN" altLang="en-US" sz="7200" b="1" dirty="0">
                <a:solidFill>
                  <a:srgbClr val="002060"/>
                </a:solidFill>
                <a:latin typeface="隶书" panose="02010509060101010101" pitchFamily="49" charset="-122"/>
                <a:ea typeface="隶书" panose="02010509060101010101" pitchFamily="49" charset="-122"/>
                <a:cs typeface="+mn-ea"/>
                <a:sym typeface="+mn-lt"/>
              </a:rPr>
              <a:t>、</a:t>
            </a:r>
            <a:r>
              <a:rPr sz="7200" b="1" kern="0" spc="8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医院沟通话术</a:t>
            </a:r>
            <a:endParaRPr lang="en-US" altLang="zh-CN" sz="7200" b="1" dirty="0">
              <a:solidFill>
                <a:srgbClr val="002060"/>
              </a:solidFill>
              <a:latin typeface="隶书" panose="02010509060101010101" pitchFamily="49" charset="-122"/>
              <a:ea typeface="隶书" panose="02010509060101010101" pitchFamily="49" charset="-122"/>
              <a:cs typeface="+mn-ea"/>
              <a:sym typeface="+mn-lt"/>
            </a:endParaRPr>
          </a:p>
        </p:txBody>
      </p:sp>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grpSp>
        <p:nvGrpSpPr>
          <p:cNvPr id="4" name="group 4"/>
          <p:cNvGrpSpPr/>
          <p:nvPr/>
        </p:nvGrpSpPr>
        <p:grpSpPr>
          <a:xfrm rot="21600000">
            <a:off x="534201" y="1709480"/>
            <a:ext cx="11116761" cy="2816795"/>
            <a:chOff x="0" y="0"/>
            <a:chExt cx="11116761" cy="2816795"/>
          </a:xfrm>
        </p:grpSpPr>
        <p:grpSp>
          <p:nvGrpSpPr>
            <p:cNvPr id="6" name="group 6"/>
            <p:cNvGrpSpPr/>
            <p:nvPr/>
          </p:nvGrpSpPr>
          <p:grpSpPr>
            <a:xfrm rot="21600000">
              <a:off x="0" y="0"/>
              <a:ext cx="11116761" cy="2816795"/>
              <a:chOff x="0" y="0"/>
              <a:chExt cx="11116761" cy="2816795"/>
            </a:xfrm>
          </p:grpSpPr>
          <p:sp>
            <p:nvSpPr>
              <p:cNvPr id="18" name="path 18"/>
              <p:cNvSpPr/>
              <p:nvPr/>
            </p:nvSpPr>
            <p:spPr>
              <a:xfrm>
                <a:off x="0" y="0"/>
                <a:ext cx="2066074" cy="2807830"/>
              </a:xfrm>
              <a:custGeom>
                <a:avLst/>
                <a:gdLst/>
                <a:ahLst/>
                <a:cxnLst/>
                <a:rect l="0" t="0" r="0" b="0"/>
                <a:pathLst>
                  <a:path w="3253" h="4421">
                    <a:moveTo>
                      <a:pt x="0" y="542"/>
                    </a:moveTo>
                    <a:moveTo>
                      <a:pt x="0" y="542"/>
                    </a:moveTo>
                    <a:cubicBezTo>
                      <a:pt x="0" y="242"/>
                      <a:pt x="242" y="0"/>
                      <a:pt x="542" y="0"/>
                    </a:cubicBezTo>
                    <a:lnTo>
                      <a:pt x="2711" y="0"/>
                    </a:lnTo>
                    <a:cubicBezTo>
                      <a:pt x="3010" y="0"/>
                      <a:pt x="3253" y="242"/>
                      <a:pt x="3253" y="542"/>
                    </a:cubicBezTo>
                    <a:lnTo>
                      <a:pt x="3253" y="3879"/>
                    </a:lnTo>
                    <a:cubicBezTo>
                      <a:pt x="3253" y="4179"/>
                      <a:pt x="3010" y="4421"/>
                      <a:pt x="2711" y="4421"/>
                    </a:cubicBezTo>
                    <a:lnTo>
                      <a:pt x="542" y="4421"/>
                    </a:lnTo>
                    <a:cubicBezTo>
                      <a:pt x="242" y="4421"/>
                      <a:pt x="0" y="4179"/>
                      <a:pt x="0" y="3879"/>
                    </a:cubicBezTo>
                    <a:lnTo>
                      <a:pt x="0" y="542"/>
                    </a:lnTo>
                    <a:close/>
                  </a:path>
                </a:pathLst>
              </a:custGeom>
              <a:solidFill>
                <a:srgbClr val="F6C2C2">
                  <a:alpha val="100000"/>
                </a:srgbClr>
              </a:solidFill>
              <a:ln w="0" cap="flat">
                <a:noFill/>
                <a:prstDash val="solid"/>
                <a:miter lim="0"/>
              </a:ln>
            </p:spPr>
            <p:txBody>
              <a:bodyPr rtlCol="0"/>
              <a:lstStyle/>
              <a:p>
                <a:pPr algn="ctr"/>
                <a:endParaRPr lang="zh-CN" altLang="en-US"/>
              </a:p>
            </p:txBody>
          </p:sp>
          <p:sp>
            <p:nvSpPr>
              <p:cNvPr id="20" name="path 20"/>
              <p:cNvSpPr/>
              <p:nvPr/>
            </p:nvSpPr>
            <p:spPr>
              <a:xfrm>
                <a:off x="2292896" y="0"/>
                <a:ext cx="2066074" cy="2807830"/>
              </a:xfrm>
              <a:custGeom>
                <a:avLst/>
                <a:gdLst/>
                <a:ahLst/>
                <a:cxnLst/>
                <a:rect l="0" t="0" r="0" b="0"/>
                <a:pathLst>
                  <a:path w="3253" h="4421">
                    <a:moveTo>
                      <a:pt x="0" y="542"/>
                    </a:moveTo>
                    <a:moveTo>
                      <a:pt x="0" y="542"/>
                    </a:moveTo>
                    <a:cubicBezTo>
                      <a:pt x="0" y="242"/>
                      <a:pt x="242" y="0"/>
                      <a:pt x="542" y="0"/>
                    </a:cubicBezTo>
                    <a:lnTo>
                      <a:pt x="2711" y="0"/>
                    </a:lnTo>
                    <a:cubicBezTo>
                      <a:pt x="3010" y="0"/>
                      <a:pt x="3253" y="242"/>
                      <a:pt x="3253" y="542"/>
                    </a:cubicBezTo>
                    <a:lnTo>
                      <a:pt x="3253" y="3879"/>
                    </a:lnTo>
                    <a:cubicBezTo>
                      <a:pt x="3253" y="4179"/>
                      <a:pt x="3010" y="4421"/>
                      <a:pt x="2711" y="4421"/>
                    </a:cubicBezTo>
                    <a:lnTo>
                      <a:pt x="542" y="4421"/>
                    </a:lnTo>
                    <a:cubicBezTo>
                      <a:pt x="242" y="4421"/>
                      <a:pt x="0" y="4179"/>
                      <a:pt x="0" y="3879"/>
                    </a:cubicBezTo>
                    <a:lnTo>
                      <a:pt x="0" y="542"/>
                    </a:lnTo>
                    <a:close/>
                  </a:path>
                </a:pathLst>
              </a:custGeom>
              <a:solidFill>
                <a:srgbClr val="EC8585">
                  <a:alpha val="100000"/>
                </a:srgbClr>
              </a:solidFill>
              <a:ln w="0" cap="flat">
                <a:noFill/>
                <a:prstDash val="solid"/>
                <a:miter lim="0"/>
              </a:ln>
            </p:spPr>
            <p:txBody>
              <a:bodyPr rtlCol="0"/>
              <a:lstStyle/>
              <a:p>
                <a:pPr algn="ctr"/>
                <a:endParaRPr lang="zh-CN" altLang="en-US"/>
              </a:p>
            </p:txBody>
          </p:sp>
          <p:sp>
            <p:nvSpPr>
              <p:cNvPr id="22" name="path 22"/>
              <p:cNvSpPr/>
              <p:nvPr/>
            </p:nvSpPr>
            <p:spPr>
              <a:xfrm>
                <a:off x="4551946" y="8964"/>
                <a:ext cx="2066074" cy="2807830"/>
              </a:xfrm>
              <a:custGeom>
                <a:avLst/>
                <a:gdLst/>
                <a:ahLst/>
                <a:cxnLst/>
                <a:rect l="0" t="0" r="0" b="0"/>
                <a:pathLst>
                  <a:path w="3253" h="4421">
                    <a:moveTo>
                      <a:pt x="0" y="542"/>
                    </a:moveTo>
                    <a:moveTo>
                      <a:pt x="0" y="542"/>
                    </a:moveTo>
                    <a:cubicBezTo>
                      <a:pt x="0" y="242"/>
                      <a:pt x="242" y="0"/>
                      <a:pt x="542" y="0"/>
                    </a:cubicBezTo>
                    <a:lnTo>
                      <a:pt x="2711" y="0"/>
                    </a:lnTo>
                    <a:cubicBezTo>
                      <a:pt x="3010" y="0"/>
                      <a:pt x="3253" y="242"/>
                      <a:pt x="3253" y="542"/>
                    </a:cubicBezTo>
                    <a:lnTo>
                      <a:pt x="3253" y="3879"/>
                    </a:lnTo>
                    <a:cubicBezTo>
                      <a:pt x="3253" y="4179"/>
                      <a:pt x="3010" y="4421"/>
                      <a:pt x="2711" y="4421"/>
                    </a:cubicBezTo>
                    <a:lnTo>
                      <a:pt x="542" y="4421"/>
                    </a:lnTo>
                    <a:cubicBezTo>
                      <a:pt x="242" y="4421"/>
                      <a:pt x="0" y="4179"/>
                      <a:pt x="0" y="3879"/>
                    </a:cubicBezTo>
                    <a:lnTo>
                      <a:pt x="0" y="542"/>
                    </a:lnTo>
                    <a:close/>
                  </a:path>
                </a:pathLst>
              </a:custGeom>
              <a:solidFill>
                <a:srgbClr val="E34848">
                  <a:alpha val="100000"/>
                </a:srgbClr>
              </a:solidFill>
              <a:ln w="0" cap="flat">
                <a:noFill/>
                <a:prstDash val="solid"/>
                <a:miter lim="0"/>
              </a:ln>
            </p:spPr>
            <p:txBody>
              <a:bodyPr rtlCol="0"/>
              <a:lstStyle/>
              <a:p>
                <a:pPr algn="ctr"/>
                <a:endParaRPr lang="zh-CN" altLang="en-US"/>
              </a:p>
            </p:txBody>
          </p:sp>
          <p:sp>
            <p:nvSpPr>
              <p:cNvPr id="24" name="path 24"/>
              <p:cNvSpPr/>
              <p:nvPr/>
            </p:nvSpPr>
            <p:spPr>
              <a:xfrm>
                <a:off x="6810995" y="8964"/>
                <a:ext cx="2066074" cy="2807830"/>
              </a:xfrm>
              <a:custGeom>
                <a:avLst/>
                <a:gdLst/>
                <a:ahLst/>
                <a:cxnLst/>
                <a:rect l="0" t="0" r="0" b="0"/>
                <a:pathLst>
                  <a:path w="3253" h="4421">
                    <a:moveTo>
                      <a:pt x="0" y="542"/>
                    </a:moveTo>
                    <a:moveTo>
                      <a:pt x="0" y="542"/>
                    </a:moveTo>
                    <a:cubicBezTo>
                      <a:pt x="0" y="242"/>
                      <a:pt x="242" y="0"/>
                      <a:pt x="542" y="0"/>
                    </a:cubicBezTo>
                    <a:lnTo>
                      <a:pt x="2711" y="0"/>
                    </a:lnTo>
                    <a:cubicBezTo>
                      <a:pt x="3010" y="0"/>
                      <a:pt x="3253" y="242"/>
                      <a:pt x="3253" y="542"/>
                    </a:cubicBezTo>
                    <a:lnTo>
                      <a:pt x="3253" y="3879"/>
                    </a:lnTo>
                    <a:cubicBezTo>
                      <a:pt x="3253" y="4179"/>
                      <a:pt x="3010" y="4421"/>
                      <a:pt x="2711" y="4421"/>
                    </a:cubicBezTo>
                    <a:lnTo>
                      <a:pt x="542" y="4421"/>
                    </a:lnTo>
                    <a:cubicBezTo>
                      <a:pt x="242" y="4421"/>
                      <a:pt x="0" y="4179"/>
                      <a:pt x="0" y="3879"/>
                    </a:cubicBezTo>
                    <a:lnTo>
                      <a:pt x="0" y="542"/>
                    </a:lnTo>
                    <a:close/>
                  </a:path>
                </a:pathLst>
              </a:custGeom>
              <a:solidFill>
                <a:srgbClr val="AC181C">
                  <a:alpha val="100000"/>
                </a:srgbClr>
              </a:solidFill>
              <a:ln w="0" cap="flat">
                <a:noFill/>
                <a:prstDash val="solid"/>
                <a:miter lim="0"/>
              </a:ln>
            </p:spPr>
            <p:txBody>
              <a:bodyPr rtlCol="0"/>
              <a:lstStyle/>
              <a:p>
                <a:pPr algn="ctr"/>
                <a:endParaRPr lang="zh-CN" altLang="en-US"/>
              </a:p>
            </p:txBody>
          </p:sp>
          <p:sp>
            <p:nvSpPr>
              <p:cNvPr id="26" name="path 26"/>
              <p:cNvSpPr/>
              <p:nvPr/>
            </p:nvSpPr>
            <p:spPr>
              <a:xfrm>
                <a:off x="9050687" y="8964"/>
                <a:ext cx="2066074" cy="2807830"/>
              </a:xfrm>
              <a:custGeom>
                <a:avLst/>
                <a:gdLst/>
                <a:ahLst/>
                <a:cxnLst/>
                <a:rect l="0" t="0" r="0" b="0"/>
                <a:pathLst>
                  <a:path w="3253" h="4421">
                    <a:moveTo>
                      <a:pt x="0" y="542"/>
                    </a:moveTo>
                    <a:moveTo>
                      <a:pt x="0" y="542"/>
                    </a:moveTo>
                    <a:cubicBezTo>
                      <a:pt x="0" y="242"/>
                      <a:pt x="242" y="0"/>
                      <a:pt x="542" y="0"/>
                    </a:cubicBezTo>
                    <a:lnTo>
                      <a:pt x="2711" y="0"/>
                    </a:lnTo>
                    <a:cubicBezTo>
                      <a:pt x="3010" y="0"/>
                      <a:pt x="3253" y="242"/>
                      <a:pt x="3253" y="542"/>
                    </a:cubicBezTo>
                    <a:lnTo>
                      <a:pt x="3253" y="3879"/>
                    </a:lnTo>
                    <a:cubicBezTo>
                      <a:pt x="3253" y="4179"/>
                      <a:pt x="3010" y="4421"/>
                      <a:pt x="2711" y="4421"/>
                    </a:cubicBezTo>
                    <a:lnTo>
                      <a:pt x="542" y="4421"/>
                    </a:lnTo>
                    <a:cubicBezTo>
                      <a:pt x="242" y="4421"/>
                      <a:pt x="0" y="4179"/>
                      <a:pt x="0" y="3879"/>
                    </a:cubicBezTo>
                    <a:lnTo>
                      <a:pt x="0" y="542"/>
                    </a:lnTo>
                    <a:close/>
                  </a:path>
                </a:pathLst>
              </a:custGeom>
              <a:solidFill>
                <a:srgbClr val="731013">
                  <a:alpha val="100000"/>
                </a:srgbClr>
              </a:solidFill>
              <a:ln w="0" cap="flat">
                <a:noFill/>
                <a:prstDash val="solid"/>
                <a:miter lim="0"/>
              </a:ln>
            </p:spPr>
            <p:txBody>
              <a:bodyPr rtlCol="0"/>
              <a:lstStyle/>
              <a:p>
                <a:pPr algn="ctr"/>
                <a:endParaRPr lang="zh-CN" altLang="en-US"/>
              </a:p>
            </p:txBody>
          </p:sp>
        </p:grpSp>
        <p:sp>
          <p:nvSpPr>
            <p:cNvPr id="28" name="textbox 28"/>
            <p:cNvSpPr/>
            <p:nvPr/>
          </p:nvSpPr>
          <p:spPr>
            <a:xfrm>
              <a:off x="217223" y="56029"/>
              <a:ext cx="10781030" cy="2359660"/>
            </a:xfrm>
            <a:prstGeom prst="rect">
              <a:avLst/>
            </a:prstGeom>
            <a:noFill/>
            <a:ln w="0" cap="flat">
              <a:noFill/>
              <a:prstDash val="solid"/>
              <a:miter lim="0"/>
            </a:ln>
          </p:spPr>
          <p:txBody>
            <a:bodyPr vert="horz" wrap="square" lIns="0" tIns="0" rIns="0" bIns="0"/>
            <a:lstStyle/>
            <a:p>
              <a:pPr algn="l" rtl="0" eaLnBrk="0">
                <a:lnSpc>
                  <a:spcPct val="95000"/>
                </a:lnSpc>
              </a:pPr>
              <a:endParaRPr sz="100" dirty="0">
                <a:latin typeface="Arial" panose="020B0604020202020204"/>
                <a:ea typeface="Arial" panose="020B0604020202020204"/>
                <a:cs typeface="Arial" panose="020B0604020202020204"/>
              </a:endParaRPr>
            </a:p>
            <a:p>
              <a:pPr marL="12700" algn="l" rtl="0" eaLnBrk="0">
                <a:lnSpc>
                  <a:spcPct val="68000"/>
                </a:lnSpc>
              </a:pPr>
              <a:r>
                <a:rPr sz="4900" b="1" kern="0" spc="-40" baseline="5000" dirty="0">
                  <a:solidFill>
                    <a:srgbClr val="34373F">
                      <a:alpha val="100000"/>
                    </a:srgbClr>
                  </a:solidFill>
                  <a:latin typeface="Calibri" panose="020F0502020204030204"/>
                  <a:ea typeface="Calibri" panose="020F0502020204030204"/>
                  <a:cs typeface="Calibri" panose="020F0502020204030204"/>
                </a:rPr>
                <a:t>1</a:t>
              </a:r>
              <a:r>
                <a:rPr sz="3100" b="1" kern="0" spc="-40" dirty="0">
                  <a:solidFill>
                    <a:srgbClr val="34373F">
                      <a:alpha val="100000"/>
                    </a:srgbClr>
                  </a:solidFill>
                  <a:latin typeface="Calibri" panose="020F0502020204030204"/>
                  <a:ea typeface="Calibri" panose="020F0502020204030204"/>
                  <a:cs typeface="Calibri" panose="020F0502020204030204"/>
                </a:rPr>
                <a:t>                  </a:t>
              </a:r>
              <a:r>
                <a:rPr sz="3100" b="1" kern="0" spc="-50" dirty="0">
                  <a:solidFill>
                    <a:srgbClr val="34373F">
                      <a:alpha val="100000"/>
                    </a:srgbClr>
                  </a:solidFill>
                  <a:latin typeface="Calibri" panose="020F0502020204030204"/>
                  <a:ea typeface="Calibri" panose="020F0502020204030204"/>
                  <a:cs typeface="Calibri" panose="020F0502020204030204"/>
                </a:rPr>
                <a:t>       </a:t>
              </a:r>
              <a:r>
                <a:rPr sz="3200" b="1" kern="0" spc="-50" dirty="0">
                  <a:solidFill>
                    <a:srgbClr val="FFFFFF">
                      <a:alpha val="100000"/>
                    </a:srgbClr>
                  </a:solidFill>
                  <a:latin typeface="Calibri" panose="020F0502020204030204"/>
                  <a:ea typeface="Calibri" panose="020F0502020204030204"/>
                  <a:cs typeface="Calibri" panose="020F0502020204030204"/>
                </a:rPr>
                <a:t>2</a:t>
              </a:r>
              <a:r>
                <a:rPr sz="3200" b="1" kern="0" spc="10" dirty="0">
                  <a:solidFill>
                    <a:srgbClr val="FFFFFF">
                      <a:alpha val="100000"/>
                    </a:srgbClr>
                  </a:solidFill>
                  <a:latin typeface="Calibri" panose="020F0502020204030204"/>
                  <a:ea typeface="Calibri" panose="020F0502020204030204"/>
                  <a:cs typeface="Calibri" panose="020F0502020204030204"/>
                </a:rPr>
                <a:t>                     </a:t>
              </a:r>
              <a:r>
                <a:rPr sz="3200" b="1" kern="0" spc="0" dirty="0">
                  <a:solidFill>
                    <a:srgbClr val="FFFFFF">
                      <a:alpha val="100000"/>
                    </a:srgbClr>
                  </a:solidFill>
                  <a:latin typeface="Calibri" panose="020F0502020204030204"/>
                  <a:ea typeface="Calibri" panose="020F0502020204030204"/>
                  <a:cs typeface="Calibri" panose="020F0502020204030204"/>
                </a:rPr>
                <a:t> </a:t>
              </a:r>
              <a:r>
                <a:rPr sz="3200" b="1" kern="0" spc="-50" dirty="0">
                  <a:solidFill>
                    <a:srgbClr val="FFFFFF">
                      <a:alpha val="100000"/>
                    </a:srgbClr>
                  </a:solidFill>
                  <a:latin typeface="Calibri" panose="020F0502020204030204"/>
                  <a:ea typeface="Calibri" panose="020F0502020204030204"/>
                  <a:cs typeface="Calibri" panose="020F0502020204030204"/>
                </a:rPr>
                <a:t>3                       </a:t>
              </a:r>
              <a:r>
                <a:rPr sz="3200" b="1" kern="0" spc="-50" dirty="0">
                  <a:solidFill>
                    <a:srgbClr val="FFFFFF">
                      <a:alpha val="100000"/>
                    </a:srgbClr>
                  </a:solidFill>
                  <a:latin typeface="Calibri" panose="020F0502020204030204"/>
                  <a:ea typeface="Calibri" panose="020F0502020204030204"/>
                  <a:cs typeface="Calibri" panose="020F0502020204030204"/>
                </a:rPr>
                <a:t>4                        </a:t>
              </a:r>
              <a:r>
                <a:rPr sz="4900" b="1" kern="0" spc="-50" baseline="-5000" dirty="0">
                  <a:solidFill>
                    <a:srgbClr val="FFFFFF">
                      <a:alpha val="100000"/>
                    </a:srgbClr>
                  </a:solidFill>
                  <a:latin typeface="Calibri" panose="020F0502020204030204"/>
                  <a:ea typeface="Calibri" panose="020F0502020204030204"/>
                  <a:cs typeface="Calibri" panose="020F0502020204030204"/>
                </a:rPr>
                <a:t>5</a:t>
              </a:r>
              <a:endParaRPr sz="4900" baseline="-5000" dirty="0">
                <a:latin typeface="Calibri" panose="020F0502020204030204"/>
                <a:ea typeface="Calibri" panose="020F0502020204030204"/>
                <a:cs typeface="Calibri" panose="020F0502020204030204"/>
              </a:endParaRPr>
            </a:p>
            <a:p>
              <a:pPr algn="r" rtl="0" eaLnBrk="0">
                <a:lnSpc>
                  <a:spcPts val="2335"/>
                </a:lnSpc>
              </a:pPr>
              <a:r>
                <a:rPr sz="18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了解真实原因        </a:t>
              </a:r>
              <a:r>
                <a:rPr sz="2700" b="1" kern="0" spc="10" baseline="-6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明确关键决策人</a:t>
              </a:r>
              <a:r>
                <a:rPr sz="17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制定解决方法            制定行动方案            </a:t>
              </a:r>
              <a:r>
                <a:rPr sz="2700" b="1" kern="0" spc="10" baseline="130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寻求跨部门支持</a:t>
              </a:r>
              <a:endParaRPr sz="2700" baseline="130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marL="4555490" algn="l" rtl="0" eaLnBrk="0">
                <a:lnSpc>
                  <a:spcPct val="83000"/>
                </a:lnSpc>
                <a:spcBef>
                  <a:spcPts val="430"/>
                </a:spcBef>
              </a:pPr>
              <a:r>
                <a:rPr sz="1400" kern="0" spc="-10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存在多种因素影响，</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556125" algn="l" rtl="0" eaLnBrk="0">
                <a:lnSpc>
                  <a:spcPct val="100000"/>
                </a:lnSpc>
                <a:spcBef>
                  <a:spcPts val="0"/>
                </a:spcBef>
              </a:pP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针对易沟通的原因制</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556125" algn="l" rtl="0" eaLnBrk="0">
                <a:lnSpc>
                  <a:spcPct val="99000"/>
                </a:lnSpc>
                <a:spcBef>
                  <a:spcPts val="15"/>
                </a:spcBef>
              </a:pP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定解决方案：需要通</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556760" algn="l" rtl="0" eaLnBrk="0">
                <a:lnSpc>
                  <a:spcPct val="100000"/>
                </a:lnSpc>
                <a:spcBef>
                  <a:spcPts val="10"/>
                </a:spcBef>
              </a:pP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过与客户沟通，了解</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563745" algn="l" rtl="0" eaLnBrk="0">
                <a:lnSpc>
                  <a:spcPct val="99000"/>
                </a:lnSpc>
                <a:spcBef>
                  <a:spcPts val="10"/>
                </a:spcBef>
              </a:pPr>
              <a:r>
                <a:rPr sz="14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哪些原因和解决方法</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556760" algn="l" rtl="0" eaLnBrk="0">
                <a:lnSpc>
                  <a:spcPts val="1825"/>
                </a:lnSpc>
              </a:pPr>
              <a:r>
                <a:rPr sz="14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易被接受</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path 30"/>
            <p:cNvSpPr/>
            <p:nvPr/>
          </p:nvSpPr>
          <p:spPr>
            <a:xfrm>
              <a:off x="119537" y="866087"/>
              <a:ext cx="10825799" cy="49771"/>
            </a:xfrm>
            <a:custGeom>
              <a:avLst/>
              <a:gdLst/>
              <a:ahLst/>
              <a:cxnLst/>
              <a:rect l="0" t="0" r="0" b="0"/>
              <a:pathLst>
                <a:path w="17048" h="78">
                  <a:moveTo>
                    <a:pt x="7250" y="33"/>
                  </a:moveTo>
                  <a:lnTo>
                    <a:pt x="9963" y="33"/>
                  </a:lnTo>
                  <a:moveTo>
                    <a:pt x="3607" y="10"/>
                  </a:moveTo>
                  <a:lnTo>
                    <a:pt x="6321" y="10"/>
                  </a:lnTo>
                  <a:moveTo>
                    <a:pt x="14334" y="20"/>
                  </a:moveTo>
                  <a:lnTo>
                    <a:pt x="17048" y="20"/>
                  </a:lnTo>
                  <a:moveTo>
                    <a:pt x="10737" y="33"/>
                  </a:moveTo>
                  <a:lnTo>
                    <a:pt x="13450" y="33"/>
                  </a:lnTo>
                  <a:moveTo>
                    <a:pt x="0" y="68"/>
                  </a:moveTo>
                  <a:lnTo>
                    <a:pt x="2713" y="68"/>
                  </a:lnTo>
                </a:path>
              </a:pathLst>
            </a:custGeom>
            <a:noFill/>
            <a:ln w="12700" cap="flat">
              <a:solidFill>
                <a:srgbClr val="D9D9D9"/>
              </a:solidFill>
              <a:prstDash val="dash"/>
              <a:round/>
            </a:ln>
          </p:spPr>
          <p:txBody>
            <a:bodyPr rtlCol="0"/>
            <a:lstStyle/>
            <a:p>
              <a:pPr algn="ctr"/>
              <a:endParaRPr lang="zh-CN" altLang="en-US"/>
            </a:p>
          </p:txBody>
        </p:sp>
      </p:grpSp>
      <p:sp>
        <p:nvSpPr>
          <p:cNvPr id="32" name="textbox 32"/>
          <p:cNvSpPr/>
          <p:nvPr/>
        </p:nvSpPr>
        <p:spPr>
          <a:xfrm>
            <a:off x="424878" y="5027650"/>
            <a:ext cx="11228069" cy="738505"/>
          </a:xfrm>
          <a:prstGeom prst="rect">
            <a:avLst/>
          </a:prstGeom>
          <a:solidFill>
            <a:srgbClr val="34373F">
              <a:alpha val="100000"/>
            </a:srgbClr>
          </a:solidFill>
          <a:ln w="0" cap="flat">
            <a:noFill/>
            <a:prstDash val="solid"/>
            <a:miter lim="0"/>
          </a:ln>
        </p:spPr>
        <p:txBody>
          <a:bodyPr vert="horz" wrap="square" lIns="0" tIns="0" rIns="0" bIns="0"/>
          <a:lstStyle/>
          <a:p>
            <a:pPr algn="l" rtl="0" eaLnBrk="0">
              <a:lnSpc>
                <a:spcPct val="168000"/>
              </a:lnSpc>
            </a:pPr>
            <a:endParaRPr sz="1000" dirty="0">
              <a:latin typeface="Arial" panose="020B0604020202020204"/>
              <a:ea typeface="Arial" panose="020B0604020202020204"/>
              <a:cs typeface="Arial" panose="020B0604020202020204"/>
            </a:endParaRPr>
          </a:p>
          <a:p>
            <a:pPr marL="1272540" algn="l" rtl="0" eaLnBrk="0">
              <a:lnSpc>
                <a:spcPct val="87000"/>
              </a:lnSpc>
              <a:spcBef>
                <a:spcPts val="0"/>
              </a:spcBef>
            </a:pPr>
            <a:r>
              <a:rPr sz="1800" b="1"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沟通原则：在了解清楚医院安全运营的原因后，根据不同情形与相关决</a:t>
            </a:r>
            <a:r>
              <a:rPr sz="18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策人沟通</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4"/>
          <p:cNvSpPr/>
          <p:nvPr/>
        </p:nvSpPr>
        <p:spPr>
          <a:xfrm>
            <a:off x="9796654" y="2820717"/>
            <a:ext cx="1765935" cy="1054735"/>
          </a:xfrm>
          <a:prstGeom prst="rect">
            <a:avLst/>
          </a:prstGeom>
          <a:noFill/>
          <a:ln w="0" cap="flat">
            <a:noFill/>
            <a:prstDash val="solid"/>
            <a:miter lim="0"/>
          </a:ln>
        </p:spPr>
        <p:txBody>
          <a:bodyPr vert="horz" wrap="square" lIns="0" tIns="0" rIns="0" bIns="0"/>
          <a:lstStyle/>
          <a:p>
            <a:pPr algn="l" rtl="0" eaLnBrk="0">
              <a:lnSpc>
                <a:spcPct val="47000"/>
              </a:lnSpc>
            </a:pPr>
            <a:endParaRPr sz="100" dirty="0">
              <a:latin typeface="Arial" panose="020B0604020202020204"/>
              <a:ea typeface="Arial" panose="020B0604020202020204"/>
              <a:cs typeface="Arial" panose="020B0604020202020204"/>
            </a:endParaRPr>
          </a:p>
          <a:p>
            <a:pPr marL="12700" algn="l" rtl="0" eaLnBrk="0">
              <a:lnSpc>
                <a:spcPct val="97000"/>
              </a:lnSpc>
            </a:pP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寻求支持需要提具体</a:t>
            </a: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需求，如：哪些客户</a:t>
            </a:r>
            <a:r>
              <a:rPr sz="1400"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需要拜访和活动覆盖</a:t>
            </a:r>
            <a:r>
              <a:rPr sz="1400"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希望客户认可什么观</a:t>
            </a: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念，达成什么目的等</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textbox 36"/>
          <p:cNvSpPr/>
          <p:nvPr/>
        </p:nvSpPr>
        <p:spPr>
          <a:xfrm>
            <a:off x="738074" y="2820717"/>
            <a:ext cx="1628139" cy="835660"/>
          </a:xfrm>
          <a:prstGeom prst="rect">
            <a:avLst/>
          </a:prstGeom>
          <a:noFill/>
          <a:ln w="0" cap="flat">
            <a:noFill/>
            <a:prstDash val="solid"/>
            <a:miter lim="0"/>
          </a:ln>
        </p:spPr>
        <p:txBody>
          <a:bodyPr vert="horz" wrap="square" lIns="0" tIns="0" rIns="0" bIns="0"/>
          <a:lstStyle/>
          <a:p>
            <a:pPr algn="l" rtl="0" eaLnBrk="0">
              <a:lnSpc>
                <a:spcPct val="24000"/>
              </a:lnSpc>
            </a:pPr>
            <a:endParaRPr sz="100" dirty="0">
              <a:latin typeface="Arial" panose="020B0604020202020204"/>
              <a:ea typeface="Arial" panose="020B0604020202020204"/>
              <a:cs typeface="Arial" panose="020B0604020202020204"/>
            </a:endParaRPr>
          </a:p>
          <a:p>
            <a:pPr marL="12700" indent="6350" algn="l" rtl="0" eaLnBrk="0">
              <a:lnSpc>
                <a:spcPct val="96000"/>
              </a:lnSpc>
            </a:pP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了解停限控的真实原</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因，可能同时存在多</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个因素，医保、重点</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监控</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textbox 38"/>
          <p:cNvSpPr/>
          <p:nvPr/>
        </p:nvSpPr>
        <p:spPr>
          <a:xfrm>
            <a:off x="599257" y="283803"/>
            <a:ext cx="3570604" cy="386715"/>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88000"/>
              </a:lnSpc>
            </a:pPr>
            <a:r>
              <a:rPr sz="2700" b="1" kern="0" spc="9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安全运营医院沟通流程</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textbox 40"/>
          <p:cNvSpPr/>
          <p:nvPr/>
        </p:nvSpPr>
        <p:spPr>
          <a:xfrm>
            <a:off x="7614700" y="2850495"/>
            <a:ext cx="1450339" cy="626109"/>
          </a:xfrm>
          <a:prstGeom prst="rect">
            <a:avLst/>
          </a:prstGeom>
          <a:noFill/>
          <a:ln w="0" cap="flat">
            <a:noFill/>
            <a:prstDash val="solid"/>
            <a:miter lim="0"/>
          </a:ln>
        </p:spPr>
        <p:txBody>
          <a:bodyPr vert="horz" wrap="square" lIns="0" tIns="0" rIns="0" bIns="0"/>
          <a:lstStyle/>
          <a:p>
            <a:pPr algn="l" rtl="0" eaLnBrk="0">
              <a:lnSpc>
                <a:spcPct val="33000"/>
              </a:lnSpc>
            </a:pPr>
            <a:endParaRPr sz="100" dirty="0">
              <a:latin typeface="Arial" panose="020B0604020202020204"/>
              <a:ea typeface="Arial" panose="020B0604020202020204"/>
              <a:cs typeface="Arial" panose="020B0604020202020204"/>
            </a:endParaRPr>
          </a:p>
          <a:p>
            <a:pPr marL="12700" indent="1270" algn="l" rtl="0" eaLnBrk="0">
              <a:lnSpc>
                <a:spcPct val="95000"/>
              </a:lnSpc>
            </a:pPr>
            <a:r>
              <a:rPr sz="14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制定传递针对性信</a:t>
            </a: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息的拜访及活动计</a:t>
            </a:r>
            <a:r>
              <a:rPr sz="14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划</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textbox 42"/>
          <p:cNvSpPr/>
          <p:nvPr/>
        </p:nvSpPr>
        <p:spPr>
          <a:xfrm>
            <a:off x="3042348" y="2806809"/>
            <a:ext cx="1628139" cy="412750"/>
          </a:xfrm>
          <a:prstGeom prst="rect">
            <a:avLst/>
          </a:prstGeom>
          <a:noFill/>
          <a:ln w="0" cap="flat">
            <a:noFill/>
            <a:prstDash val="solid"/>
            <a:miter lim="0"/>
          </a:ln>
        </p:spPr>
        <p:txBody>
          <a:bodyPr vert="horz" wrap="square" lIns="0" tIns="0" rIns="0" bIns="0"/>
          <a:lstStyle/>
          <a:p>
            <a:pPr algn="l" rtl="0" eaLnBrk="0">
              <a:lnSpc>
                <a:spcPct val="18000"/>
              </a:lnSpc>
            </a:pPr>
            <a:endParaRPr sz="100" dirty="0">
              <a:latin typeface="Arial" panose="020B0604020202020204"/>
              <a:ea typeface="Arial" panose="020B0604020202020204"/>
              <a:cs typeface="Arial" panose="020B0604020202020204"/>
            </a:endParaRPr>
          </a:p>
          <a:p>
            <a:pPr marL="12700" algn="l" rtl="0" eaLnBrk="0">
              <a:lnSpc>
                <a:spcPct val="93000"/>
              </a:lnSpc>
            </a:pPr>
            <a:r>
              <a:rPr sz="1400" kern="0" spc="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找准关键部门及决策</a:t>
            </a:r>
            <a:r>
              <a:rPr sz="1400"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 48"/>
          <p:cNvSpPr/>
          <p:nvPr/>
        </p:nvSpPr>
        <p:spPr>
          <a:xfrm>
            <a:off x="652039" y="3485474"/>
            <a:ext cx="10884737" cy="1313713"/>
          </a:xfrm>
          <a:prstGeom prst="rect">
            <a:avLst/>
          </a:prstGeom>
          <a:solidFill>
            <a:srgbClr val="F2F2F2">
              <a:alpha val="100000"/>
            </a:srgbClr>
          </a:solidFill>
          <a:ln w="0" cap="flat">
            <a:noFill/>
            <a:prstDash val="solid"/>
            <a:miter lim="0"/>
          </a:ln>
        </p:spPr>
        <p:txBody>
          <a:bodyPr rtlCol="0"/>
          <a:lstStyle/>
          <a:p>
            <a:pPr algn="ctr"/>
            <a:endParaRPr lang="zh-CN" altLang="en-US" sz="2000"/>
          </a:p>
        </p:txBody>
      </p:sp>
      <p:sp>
        <p:nvSpPr>
          <p:cNvPr id="50" name="textbox 50"/>
          <p:cNvSpPr/>
          <p:nvPr/>
        </p:nvSpPr>
        <p:spPr>
          <a:xfrm>
            <a:off x="639338" y="3472774"/>
            <a:ext cx="10910569" cy="1339214"/>
          </a:xfrm>
          <a:prstGeom prst="roundRect">
            <a:avLst>
              <a:gd name="adj" fmla="val 8460"/>
            </a:avLst>
          </a:prstGeom>
          <a:noFill/>
          <a:ln w="9525" cap="flat">
            <a:solidFill>
              <a:srgbClr val="BFBFBF"/>
            </a:solidFill>
            <a:prstDash val="solid"/>
            <a:miter lim="0"/>
          </a:ln>
        </p:spPr>
        <p:txBody>
          <a:bodyPr vert="horz" wrap="square" lIns="0" tIns="0" rIns="0" bIns="0"/>
          <a:lstStyle/>
          <a:p>
            <a:pPr algn="l" rtl="0" eaLnBrk="0">
              <a:lnSpc>
                <a:spcPct val="162000"/>
              </a:lnSpc>
            </a:pPr>
            <a:endParaRPr sz="1200" dirty="0">
              <a:latin typeface="Arial" panose="020B0604020202020204"/>
              <a:ea typeface="Arial" panose="020B0604020202020204"/>
              <a:cs typeface="Arial" panose="020B0604020202020204"/>
            </a:endParaRPr>
          </a:p>
          <a:p>
            <a:pPr algn="l" rtl="0" eaLnBrk="0">
              <a:lnSpc>
                <a:spcPct val="8000"/>
              </a:lnSpc>
            </a:pPr>
            <a:endParaRPr sz="200" dirty="0">
              <a:latin typeface="Arial" panose="020B0604020202020204"/>
              <a:ea typeface="Arial" panose="020B0604020202020204"/>
              <a:cs typeface="Arial" panose="020B0604020202020204"/>
            </a:endParaRPr>
          </a:p>
          <a:p>
            <a:pPr marL="281940" indent="-168275" algn="l" rtl="0" eaLnBrk="0">
              <a:lnSpc>
                <a:spcPct val="98000"/>
              </a:lnSpc>
              <a:tabLst>
                <a:tab pos="9051925" algn="l"/>
              </a:tabLst>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对蛋白的限制措施可能产生患者需要</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院外自费配药，</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因白蛋白是需要冷链保存的血液制品，需考虑外购药品的安全性，院外配药可能对药品质量造成影响，进而带来用药安全的隐患</a:t>
            </a:r>
            <a:r>
              <a:rPr lang="zh-CN"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万一出现1例用药安全问题将对医院的造成负面影响</a:t>
            </a:r>
            <a:r>
              <a:rPr sz="12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11</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；同时院外自费配药会导致患者</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治疗不便</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，产生患者流失；且因医保产品自费使用易产生不</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满，影响</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患者满意度</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，这也是衡量医院运营质量的重要</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国考指标</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之一。</a:t>
            </a:r>
            <a:r>
              <a:rPr sz="1200" u="sng" kern="0" spc="-9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（注：满意度评价在26项国家监</a:t>
            </a:r>
            <a:r>
              <a:rPr sz="12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测指标中占3个指标，分数直接影响国考排名）</a:t>
            </a:r>
            <a:r>
              <a:rPr sz="12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4000"/>
              </a:lnSpc>
            </a:pPr>
            <a:endParaRPr sz="600" dirty="0">
              <a:latin typeface="Arial" panose="020B0604020202020204"/>
              <a:ea typeface="Arial" panose="020B0604020202020204"/>
              <a:cs typeface="Arial" panose="020B0604020202020204"/>
            </a:endParaRPr>
          </a:p>
          <a:p>
            <a:pPr marL="280670" indent="-167005" algn="l" rtl="0" eaLnBrk="0">
              <a:lnSpc>
                <a:spcPct val="97000"/>
              </a:lnSpc>
              <a:spcBef>
                <a:spcPts val="5"/>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区别于辅助用药，人血白蛋白作为急抢救用药，对危急重症患者使用人血蛋白进行限制，可能会产生</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无法及时治疗和中途停药</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的风险，进而影响疾病治疗和愈后，</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增加并发症发生率和住院时长</a:t>
            </a:r>
            <a:r>
              <a:rPr sz="800" b="1" kern="0" spc="1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，反而增加医保费用支出，并有增加</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疗纠纷/患者投诉</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a:t>
            </a:r>
            <a:endPar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8" name="group 8"/>
          <p:cNvGrpSpPr/>
          <p:nvPr/>
        </p:nvGrpSpPr>
        <p:grpSpPr>
          <a:xfrm rot="21600000">
            <a:off x="458495" y="1958695"/>
            <a:ext cx="11083043" cy="1314450"/>
            <a:chOff x="0" y="0"/>
            <a:chExt cx="11083043" cy="1314450"/>
          </a:xfrm>
        </p:grpSpPr>
        <p:sp>
          <p:nvSpPr>
            <p:cNvPr id="52" name="rect 52"/>
            <p:cNvSpPr/>
            <p:nvPr/>
          </p:nvSpPr>
          <p:spPr>
            <a:xfrm>
              <a:off x="188781" y="139046"/>
              <a:ext cx="10894262" cy="1156766"/>
            </a:xfrm>
            <a:prstGeom prst="rect">
              <a:avLst/>
            </a:prstGeom>
            <a:solidFill>
              <a:srgbClr val="F2F2F2">
                <a:alpha val="100000"/>
              </a:srgbClr>
            </a:solidFill>
            <a:ln w="0" cap="flat">
              <a:noFill/>
              <a:prstDash val="solid"/>
              <a:miter lim="0"/>
            </a:ln>
          </p:spPr>
          <p:txBody>
            <a:bodyPr rtlCol="0"/>
            <a:lstStyle/>
            <a:p>
              <a:pPr algn="ctr"/>
              <a:endParaRPr lang="zh-CN" altLang="en-US" sz="2000"/>
            </a:p>
          </p:txBody>
        </p:sp>
        <p:pic>
          <p:nvPicPr>
            <p:cNvPr id="54" name="picture 54"/>
            <p:cNvPicPr>
              <a:picLocks noChangeAspect="1"/>
            </p:cNvPicPr>
            <p:nvPr/>
          </p:nvPicPr>
          <p:blipFill>
            <a:blip r:embed="rId1"/>
            <a:stretch>
              <a:fillRect/>
            </a:stretch>
          </p:blipFill>
          <p:spPr>
            <a:xfrm rot="21600000">
              <a:off x="0" y="0"/>
              <a:ext cx="1343837" cy="289521"/>
            </a:xfrm>
            <a:prstGeom prst="rect">
              <a:avLst/>
            </a:prstGeom>
          </p:spPr>
        </p:pic>
        <p:sp>
          <p:nvSpPr>
            <p:cNvPr id="56" name="textbox 56"/>
            <p:cNvSpPr/>
            <p:nvPr/>
          </p:nvSpPr>
          <p:spPr>
            <a:xfrm>
              <a:off x="81280" y="45085"/>
              <a:ext cx="10721340" cy="1269365"/>
            </a:xfrm>
            <a:prstGeom prst="rect">
              <a:avLst/>
            </a:prstGeom>
            <a:noFill/>
            <a:ln w="0" cap="flat">
              <a:noFill/>
              <a:prstDash val="solid"/>
              <a:miter lim="0"/>
            </a:ln>
          </p:spPr>
          <p:txBody>
            <a:bodyPr vert="horz" wrap="square" lIns="0" tIns="0" rIns="0" bIns="0"/>
            <a:lstStyle/>
            <a:p>
              <a:pPr algn="l" rtl="0" eaLnBrk="0">
                <a:lnSpc>
                  <a:spcPct val="77000"/>
                </a:lnSpc>
              </a:pPr>
              <a:endParaRPr sz="200" dirty="0">
                <a:latin typeface="Arial" panose="020B0604020202020204"/>
                <a:ea typeface="Arial" panose="020B0604020202020204"/>
                <a:cs typeface="Arial" panose="020B0604020202020204"/>
              </a:endParaRPr>
            </a:p>
            <a:p>
              <a:pPr marL="12700" algn="l" rtl="0" eaLnBrk="0">
                <a:lnSpc>
                  <a:spcPct val="87000"/>
                </a:lnSpc>
              </a:pPr>
              <a:r>
                <a:rPr sz="16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通用</a:t>
              </a:r>
              <a:endParaRPr sz="1600" dirty="0">
                <a:latin typeface="微软雅黑" panose="020B0503020204020204" pitchFamily="34" charset="-122"/>
                <a:ea typeface="微软雅黑" panose="020B0503020204020204" pitchFamily="34" charset="-122"/>
                <a:cs typeface="微软雅黑" panose="020B0503020204020204" pitchFamily="34" charset="-122"/>
              </a:endParaRPr>
            </a:p>
            <a:p>
              <a:pPr marL="462280" indent="-168910" algn="l" rtl="0" eaLnBrk="0">
                <a:lnSpc>
                  <a:spcPct val="104000"/>
                </a:lnSpc>
                <a:spcBef>
                  <a:spcPts val="130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人血白蛋白用量/金额高是基于患者的临床合理治疗需求，</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当医院重症救治能力强、CMI值高、四级手术占比高、医疗辐射能力强时，需要使用人血白蛋白的患者会更多；人血白蛋白用量的逐年增加与医院高质量手术量增加、</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重症救治水平提升有关；</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8000"/>
                </a:lnSpc>
              </a:pPr>
              <a:endParaRPr sz="500" dirty="0">
                <a:latin typeface="Arial" panose="020B0604020202020204"/>
                <a:ea typeface="Arial" panose="020B0604020202020204"/>
                <a:cs typeface="Arial" panose="020B0604020202020204"/>
              </a:endParaRPr>
            </a:p>
            <a:p>
              <a:pPr marL="461010" indent="-167640" algn="l" rtl="0" eaLnBrk="0">
                <a:lnSpc>
                  <a:spcPct val="99000"/>
                </a:lnSpc>
                <a:spcBef>
                  <a:spcPts val="5"/>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共识强推荐需在满足临床合理用药需求的前提下实施管理，而非一刀切：</a:t>
              </a:r>
              <a:r>
                <a:rPr sz="1200" b="1" kern="0" spc="-2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由中国药学会医院</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药学专业委员会牵头制定的《人血白蛋白临床应用管理中国专家共识》</a:t>
              </a:r>
              <a:r>
                <a:rPr sz="1200" kern="0" spc="-1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sz="800" kern="0" spc="-1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专家“强推荐”意见</a:t>
              </a:r>
              <a:r>
                <a:rPr lang="zh-CN"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不建议医疗机构对人血白蛋白进行限量供</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应或从本机构药品目录中移除。</a:t>
              </a:r>
              <a:endPar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8" name="rect 58"/>
          <p:cNvSpPr/>
          <p:nvPr/>
        </p:nvSpPr>
        <p:spPr>
          <a:xfrm>
            <a:off x="652039" y="5060086"/>
            <a:ext cx="10884737" cy="826198"/>
          </a:xfrm>
          <a:prstGeom prst="rect">
            <a:avLst/>
          </a:prstGeom>
          <a:solidFill>
            <a:srgbClr val="F2F2F2">
              <a:alpha val="100000"/>
            </a:srgbClr>
          </a:solidFill>
          <a:ln w="0" cap="flat">
            <a:noFill/>
            <a:prstDash val="solid"/>
            <a:miter lim="0"/>
          </a:ln>
        </p:spPr>
        <p:txBody>
          <a:bodyPr rtlCol="0"/>
          <a:lstStyle/>
          <a:p>
            <a:pPr algn="ctr"/>
            <a:endParaRPr lang="zh-CN" altLang="en-US" sz="2000"/>
          </a:p>
        </p:txBody>
      </p:sp>
      <p:sp>
        <p:nvSpPr>
          <p:cNvPr id="60" name="textbox 60"/>
          <p:cNvSpPr/>
          <p:nvPr/>
        </p:nvSpPr>
        <p:spPr>
          <a:xfrm>
            <a:off x="639338" y="5047387"/>
            <a:ext cx="10910569" cy="852169"/>
          </a:xfrm>
          <a:prstGeom prst="roundRect">
            <a:avLst>
              <a:gd name="adj" fmla="val 8848"/>
            </a:avLst>
          </a:prstGeom>
          <a:noFill/>
          <a:ln w="9525" cap="flat">
            <a:solidFill>
              <a:srgbClr val="BFBFBF"/>
            </a:solidFill>
            <a:prstDash val="solid"/>
            <a:miter lim="0"/>
          </a:ln>
        </p:spPr>
        <p:txBody>
          <a:bodyPr vert="horz" wrap="square" lIns="0" tIns="0" rIns="0" bIns="0"/>
          <a:lstStyle/>
          <a:p>
            <a:pPr algn="l" rtl="0" eaLnBrk="0">
              <a:lnSpc>
                <a:spcPct val="186000"/>
              </a:lnSpc>
            </a:pPr>
            <a:endParaRPr sz="1200" dirty="0">
              <a:latin typeface="Arial" panose="020B0604020202020204"/>
              <a:ea typeface="Arial" panose="020B0604020202020204"/>
              <a:cs typeface="Arial" panose="020B0604020202020204"/>
            </a:endParaRPr>
          </a:p>
          <a:p>
            <a:pPr algn="l" rtl="0" eaLnBrk="0">
              <a:lnSpc>
                <a:spcPct val="7000"/>
              </a:lnSpc>
            </a:pPr>
            <a:endParaRPr sz="200" dirty="0">
              <a:latin typeface="Arial" panose="020B0604020202020204"/>
              <a:ea typeface="Arial" panose="020B0604020202020204"/>
              <a:cs typeface="Arial" panose="020B0604020202020204"/>
            </a:endParaRPr>
          </a:p>
          <a:p>
            <a:pPr marL="350520" indent="-166370" algn="l" rtl="0" eaLnBrk="0">
              <a:lnSpc>
                <a:spcPct val="110000"/>
              </a:lnSpc>
            </a:pPr>
            <a:r>
              <a:rPr sz="1200" kern="0" spc="0" dirty="0">
                <a:solidFill>
                  <a:srgbClr val="34373F">
                    <a:alpha val="100000"/>
                  </a:srgbClr>
                </a:solidFill>
                <a:latin typeface="Arial" panose="020B0604020202020204"/>
                <a:ea typeface="Arial" panose="020B0604020202020204"/>
                <a:cs typeface="Arial" panose="020B0604020202020204"/>
              </a:rPr>
              <a:t>•   </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药学部门通过处方点评/信息化系统的科学管理</a:t>
            </a:r>
            <a:r>
              <a:rPr sz="1200" b="1" u="sng" kern="0" spc="-1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（根据实际）</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来促进白蛋白合理使用；科学的管控措施，</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既满足临床用药需求，也进一步提升药学部门在医院的地位</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和价值，不建议定额/定量管理。</a:t>
            </a:r>
            <a:endPar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group 10"/>
          <p:cNvGrpSpPr/>
          <p:nvPr/>
        </p:nvGrpSpPr>
        <p:grpSpPr>
          <a:xfrm rot="21600000">
            <a:off x="431851" y="6026658"/>
            <a:ext cx="11098605" cy="738136"/>
            <a:chOff x="0" y="0"/>
            <a:chExt cx="11098605" cy="738136"/>
          </a:xfrm>
        </p:grpSpPr>
        <p:pic>
          <p:nvPicPr>
            <p:cNvPr id="62" name="picture 62"/>
            <p:cNvPicPr>
              <a:picLocks noChangeAspect="1"/>
            </p:cNvPicPr>
            <p:nvPr/>
          </p:nvPicPr>
          <p:blipFill>
            <a:blip r:embed="rId2"/>
            <a:stretch>
              <a:fillRect/>
            </a:stretch>
          </p:blipFill>
          <p:spPr>
            <a:xfrm rot="21600000">
              <a:off x="0" y="0"/>
              <a:ext cx="11098605" cy="738136"/>
            </a:xfrm>
            <a:prstGeom prst="rect">
              <a:avLst/>
            </a:prstGeom>
          </p:spPr>
        </p:pic>
        <p:sp>
          <p:nvSpPr>
            <p:cNvPr id="64" name="textbox 64"/>
            <p:cNvSpPr/>
            <p:nvPr/>
          </p:nvSpPr>
          <p:spPr>
            <a:xfrm>
              <a:off x="-12700" y="-12700"/>
              <a:ext cx="11124565" cy="770255"/>
            </a:xfrm>
            <a:prstGeom prst="rect">
              <a:avLst/>
            </a:prstGeom>
            <a:noFill/>
            <a:ln w="0" cap="flat">
              <a:noFill/>
              <a:prstDash val="solid"/>
              <a:miter lim="0"/>
            </a:ln>
          </p:spPr>
          <p:txBody>
            <a:bodyPr vert="horz" wrap="square" lIns="0" tIns="0" rIns="0" bIns="0"/>
            <a:lstStyle/>
            <a:p>
              <a:pPr algn="l" rtl="0" eaLnBrk="0">
                <a:lnSpc>
                  <a:spcPct val="115000"/>
                </a:lnSpc>
              </a:pPr>
              <a:endParaRPr sz="400" dirty="0">
                <a:latin typeface="Arial" panose="020B0604020202020204"/>
                <a:ea typeface="Arial" panose="020B0604020202020204"/>
                <a:cs typeface="Arial" panose="020B0604020202020204"/>
              </a:endParaRPr>
            </a:p>
            <a:p>
              <a:pPr marL="113030" algn="l" rtl="0" eaLnBrk="0">
                <a:lnSpc>
                  <a:spcPct val="87000"/>
                </a:lnSpc>
                <a:spcBef>
                  <a:spcPts val="0"/>
                </a:spcBef>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临床主任</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5000"/>
                </a:lnSpc>
              </a:pPr>
              <a:endParaRPr sz="1200" dirty="0">
                <a:latin typeface="Arial" panose="020B0604020202020204"/>
                <a:ea typeface="Arial" panose="020B0604020202020204"/>
                <a:cs typeface="Arial" panose="020B0604020202020204"/>
              </a:endParaRPr>
            </a:p>
            <a:p>
              <a:pPr marL="435610" algn="l" rtl="0" eaLnBrk="0">
                <a:lnSpc>
                  <a:spcPct val="88000"/>
                </a:lnSpc>
                <a:spcBef>
                  <a:spcPts val="5"/>
                </a:spcBef>
              </a:pPr>
              <a:r>
                <a:rPr sz="1100" kern="0" spc="0" dirty="0">
                  <a:solidFill>
                    <a:srgbClr val="1A1B1F">
                      <a:alpha val="100000"/>
                    </a:srgbClr>
                  </a:solidFill>
                  <a:latin typeface="Arial" panose="020B0604020202020204"/>
                  <a:ea typeface="Arial" panose="020B0604020202020204"/>
                  <a:cs typeface="Arial" panose="020B0604020202020204"/>
                </a:rPr>
                <a:t>•   </a:t>
              </a: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临床医生是医疗质量的第一</a:t>
              </a:r>
              <a:r>
                <a:rPr sz="11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负责人，也是患者用药风险的第一责任人，需要及时向管理部门反馈真实必要的用药需求，呼吁合理管理。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2" name="group 12"/>
          <p:cNvGrpSpPr/>
          <p:nvPr/>
        </p:nvGrpSpPr>
        <p:grpSpPr>
          <a:xfrm rot="21600000">
            <a:off x="431851" y="4942141"/>
            <a:ext cx="1359020" cy="289509"/>
            <a:chOff x="0" y="0"/>
            <a:chExt cx="1359020" cy="289509"/>
          </a:xfrm>
        </p:grpSpPr>
        <p:pic>
          <p:nvPicPr>
            <p:cNvPr id="92" name="picture 92"/>
            <p:cNvPicPr>
              <a:picLocks noChangeAspect="1"/>
            </p:cNvPicPr>
            <p:nvPr/>
          </p:nvPicPr>
          <p:blipFill>
            <a:blip r:embed="rId3"/>
            <a:stretch>
              <a:fillRect/>
            </a:stretch>
          </p:blipFill>
          <p:spPr>
            <a:xfrm rot="21600000">
              <a:off x="0" y="0"/>
              <a:ext cx="1359020" cy="289509"/>
            </a:xfrm>
            <a:prstGeom prst="rect">
              <a:avLst/>
            </a:prstGeom>
          </p:spPr>
        </p:pic>
        <p:sp>
          <p:nvSpPr>
            <p:cNvPr id="94" name="textbox 94"/>
            <p:cNvSpPr/>
            <p:nvPr/>
          </p:nvSpPr>
          <p:spPr>
            <a:xfrm>
              <a:off x="-12700" y="-12700"/>
              <a:ext cx="1384935" cy="323215"/>
            </a:xfrm>
            <a:prstGeom prst="rect">
              <a:avLst/>
            </a:prstGeom>
            <a:noFill/>
            <a:ln w="0" cap="flat">
              <a:noFill/>
              <a:prstDash val="solid"/>
              <a:miter lim="0"/>
            </a:ln>
          </p:spPr>
          <p:txBody>
            <a:bodyPr vert="horz" wrap="square" lIns="0" tIns="0" rIns="0" bIns="0"/>
            <a:lstStyle/>
            <a:p>
              <a:pPr algn="l" rtl="0" eaLnBrk="0">
                <a:lnSpc>
                  <a:spcPct val="116000"/>
                </a:lnSpc>
              </a:pPr>
              <a:endParaRPr sz="500" dirty="0">
                <a:latin typeface="Arial" panose="020B0604020202020204"/>
                <a:ea typeface="Arial" panose="020B0604020202020204"/>
                <a:cs typeface="Arial" panose="020B0604020202020204"/>
              </a:endParaRPr>
            </a:p>
            <a:p>
              <a:pPr marL="106045" algn="l" rtl="0" eaLnBrk="0">
                <a:lnSpc>
                  <a:spcPct val="86000"/>
                </a:lnSpc>
                <a:spcBef>
                  <a:spcPts val="5"/>
                </a:spcBef>
              </a:pPr>
              <a:r>
                <a:rPr sz="16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药剂科</a:t>
              </a:r>
              <a:endParaRPr sz="16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4" name="group 14"/>
          <p:cNvGrpSpPr/>
          <p:nvPr/>
        </p:nvGrpSpPr>
        <p:grpSpPr>
          <a:xfrm rot="21600000">
            <a:off x="486448" y="3367278"/>
            <a:ext cx="1343837" cy="255346"/>
            <a:chOff x="0" y="0"/>
            <a:chExt cx="1343837" cy="255346"/>
          </a:xfrm>
        </p:grpSpPr>
        <p:pic>
          <p:nvPicPr>
            <p:cNvPr id="96" name="picture 96"/>
            <p:cNvPicPr>
              <a:picLocks noChangeAspect="1"/>
            </p:cNvPicPr>
            <p:nvPr/>
          </p:nvPicPr>
          <p:blipFill>
            <a:blip r:embed="rId4"/>
            <a:stretch>
              <a:fillRect/>
            </a:stretch>
          </p:blipFill>
          <p:spPr>
            <a:xfrm rot="21600000">
              <a:off x="0" y="0"/>
              <a:ext cx="1343837" cy="255346"/>
            </a:xfrm>
            <a:prstGeom prst="rect">
              <a:avLst/>
            </a:prstGeom>
          </p:spPr>
        </p:pic>
        <p:sp>
          <p:nvSpPr>
            <p:cNvPr id="98" name="textbox 98"/>
            <p:cNvSpPr/>
            <p:nvPr/>
          </p:nvSpPr>
          <p:spPr>
            <a:xfrm>
              <a:off x="-12700" y="-12700"/>
              <a:ext cx="1369694" cy="281304"/>
            </a:xfrm>
            <a:prstGeom prst="rect">
              <a:avLst/>
            </a:prstGeom>
            <a:noFill/>
            <a:ln w="0" cap="flat">
              <a:noFill/>
              <a:prstDash val="solid"/>
              <a:miter lim="0"/>
            </a:ln>
          </p:spPr>
          <p:txBody>
            <a:bodyPr vert="horz" wrap="square" lIns="0" tIns="0" rIns="0" bIns="0"/>
            <a:lstStyle/>
            <a:p>
              <a:pPr algn="l" rtl="0" eaLnBrk="0">
                <a:lnSpc>
                  <a:spcPct val="103000"/>
                </a:lnSpc>
              </a:pPr>
              <a:endParaRPr sz="200" dirty="0">
                <a:latin typeface="Arial" panose="020B0604020202020204"/>
                <a:ea typeface="Arial" panose="020B0604020202020204"/>
                <a:cs typeface="Arial" panose="020B0604020202020204"/>
              </a:endParaRPr>
            </a:p>
            <a:p>
              <a:pPr marL="113665" algn="l" rtl="0" eaLnBrk="0">
                <a:lnSpc>
                  <a:spcPts val="1855"/>
                </a:lnSpc>
              </a:pPr>
              <a:r>
                <a:rPr sz="16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院长&amp;医务科</a:t>
              </a:r>
              <a:endParaRPr sz="16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 name="文本框 2"/>
          <p:cNvSpPr txBox="1"/>
          <p:nvPr/>
        </p:nvSpPr>
        <p:spPr>
          <a:xfrm>
            <a:off x="104775" y="318770"/>
            <a:ext cx="7957185" cy="1014730"/>
          </a:xfrm>
          <a:prstGeom prst="rect">
            <a:avLst/>
          </a:prstGeom>
          <a:noFill/>
        </p:spPr>
        <p:txBody>
          <a:bodyPr wrap="square" rtlCol="0">
            <a:spAutoFit/>
          </a:bodyPr>
          <a:p>
            <a:r>
              <a:rPr lang="en-US" altLang="zh-CN" sz="2000" b="1">
                <a:solidFill>
                  <a:schemeClr val="accent4">
                    <a:lumMod val="50000"/>
                  </a:schemeClr>
                </a:solidFill>
              </a:rPr>
              <a:t>1</a:t>
            </a:r>
            <a:r>
              <a:rPr lang="zh-CN" altLang="en-US" sz="2000" b="1">
                <a:solidFill>
                  <a:schemeClr val="accent4">
                    <a:lumMod val="50000"/>
                  </a:schemeClr>
                </a:solidFill>
                <a:ea typeface="宋体" panose="02010600030101010101" pitchFamily="2" charset="-122"/>
              </a:rPr>
              <a:t>：为确保绩效考核药品相关指标达标，医院因用量、金额排名高或医保总额控制加强医保基金使用规范管理等对人血白蛋白进行限制，严格管控导致临床试用谨慎</a:t>
            </a:r>
            <a:endParaRPr lang="zh-CN" altLang="en-US" sz="2000" b="1">
              <a:solidFill>
                <a:schemeClr val="accent4">
                  <a:lumMod val="50000"/>
                </a:schemeClr>
              </a:solidFill>
              <a:ea typeface="宋体" panose="02010600030101010101" pitchFamily="2" charset="-122"/>
            </a:endParaRPr>
          </a:p>
        </p:txBody>
      </p:sp>
      <p:pic>
        <p:nvPicPr>
          <p:cNvPr id="4" name="图片 3" descr="图片1"/>
          <p:cNvPicPr>
            <a:picLocks noChangeAspect="1"/>
          </p:cNvPicPr>
          <p:nvPr/>
        </p:nvPicPr>
        <p:blipFill>
          <a:blip r:embed="rId5">
            <a:duotone>
              <a:prstClr val="black"/>
              <a:schemeClr val="accent4">
                <a:tint val="45000"/>
                <a:satMod val="400000"/>
              </a:schemeClr>
            </a:duotone>
          </a:blip>
          <a:stretch>
            <a:fillRect/>
          </a:stretch>
        </p:blipFill>
        <p:spPr>
          <a:xfrm>
            <a:off x="10452211" y="228808"/>
            <a:ext cx="1398441" cy="36043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452211" y="228808"/>
            <a:ext cx="1398441" cy="360439"/>
          </a:xfrm>
          <a:prstGeom prst="rect">
            <a:avLst/>
          </a:prstGeom>
        </p:spPr>
      </p:pic>
      <p:sp>
        <p:nvSpPr>
          <p:cNvPr id="106" name="rect 106"/>
          <p:cNvSpPr/>
          <p:nvPr/>
        </p:nvSpPr>
        <p:spPr>
          <a:xfrm>
            <a:off x="557193" y="4738781"/>
            <a:ext cx="11178298" cy="1244930"/>
          </a:xfrm>
          <a:prstGeom prst="rect">
            <a:avLst/>
          </a:prstGeom>
          <a:solidFill>
            <a:srgbClr val="F2F2F2">
              <a:alpha val="100000"/>
            </a:srgbClr>
          </a:solidFill>
          <a:ln w="0" cap="flat">
            <a:noFill/>
            <a:prstDash val="solid"/>
            <a:miter lim="0"/>
          </a:ln>
        </p:spPr>
        <p:txBody>
          <a:bodyPr rtlCol="0"/>
          <a:lstStyle/>
          <a:p>
            <a:pPr algn="ctr"/>
            <a:endParaRPr lang="zh-CN" altLang="en-US"/>
          </a:p>
        </p:txBody>
      </p:sp>
      <p:sp>
        <p:nvSpPr>
          <p:cNvPr id="108" name="textbox 108"/>
          <p:cNvSpPr/>
          <p:nvPr/>
        </p:nvSpPr>
        <p:spPr>
          <a:xfrm>
            <a:off x="544493" y="4726081"/>
            <a:ext cx="11203940" cy="1270635"/>
          </a:xfrm>
          <a:prstGeom prst="roundRect">
            <a:avLst>
              <a:gd name="adj" fmla="val 8496"/>
            </a:avLst>
          </a:prstGeom>
          <a:noFill/>
          <a:ln w="9525" cap="flat">
            <a:solidFill>
              <a:srgbClr val="BFBFBF"/>
            </a:solidFill>
            <a:prstDash val="solid"/>
            <a:miter lim="0"/>
          </a:ln>
        </p:spPr>
        <p:txBody>
          <a:bodyPr vert="horz" wrap="square" lIns="0" tIns="0" rIns="0" bIns="0"/>
          <a:lstStyle/>
          <a:p>
            <a:pPr algn="l" rtl="0" eaLnBrk="0">
              <a:lnSpc>
                <a:spcPct val="166000"/>
              </a:lnSpc>
            </a:pPr>
            <a:endParaRPr sz="1000" dirty="0">
              <a:latin typeface="Arial" panose="020B0604020202020204"/>
              <a:ea typeface="Arial" panose="020B0604020202020204"/>
              <a:cs typeface="Arial" panose="020B0604020202020204"/>
            </a:endParaRPr>
          </a:p>
          <a:p>
            <a:pPr marL="358140" indent="-172085" algn="l" rtl="0" eaLnBrk="0">
              <a:lnSpc>
                <a:spcPct val="95000"/>
              </a:lnSpc>
              <a:spcBef>
                <a:spcPts val="5"/>
              </a:spcBef>
              <a:tabLst>
                <a:tab pos="3848100" algn="l"/>
              </a:tabLst>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对蛋白的限制措施可能产生患者需要</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院外自费配药，</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因白蛋白是需要冷链保存的血液制品，需考虑外购药品的安全性，院外配药可能对药品质量造成影响，进而带来用药安全 </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的隐患，万一出现1例用药安全问题将对医院的造成负面影</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响</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11</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；同时院外自费配药会导致患者</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治疗不便</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，产生患者流失；</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建议医院开放白蛋白指标为25~30g/L这部分患者   </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的院内自费使用</a:t>
            </a:r>
            <a:r>
              <a:rPr sz="1100" b="1" u="sng" kern="0" spc="9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（如：患者在</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病房或门急诊自费处方</a:t>
            </a:r>
            <a:r>
              <a:rPr sz="1100" i="1" u="sng" kern="0" spc="-3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8000"/>
              </a:lnSpc>
            </a:pPr>
            <a:endParaRPr sz="400" dirty="0">
              <a:latin typeface="Arial" panose="020B0604020202020204"/>
              <a:ea typeface="Arial" panose="020B0604020202020204"/>
              <a:cs typeface="Arial" panose="020B0604020202020204"/>
            </a:endParaRPr>
          </a:p>
          <a:p>
            <a:pPr marL="352425" indent="-166370" algn="l" rtl="0" eaLnBrk="0">
              <a:lnSpc>
                <a:spcPct val="104000"/>
              </a:lnSpc>
              <a:spcBef>
                <a:spcPts val="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药学部门通过处方点评/信息化系统的科学管理</a:t>
            </a:r>
            <a:r>
              <a:rPr sz="1100" b="1" u="sng" kern="0" spc="-1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（根据实际）</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来促进白蛋白合理使用</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sz="700" kern="0" spc="1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；科学的管控措施，既满足</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临床用药需求，也进一步提升药学部门在医院的地位和价值，</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不建议定量管理。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6" name="group 16"/>
          <p:cNvGrpSpPr/>
          <p:nvPr/>
        </p:nvGrpSpPr>
        <p:grpSpPr>
          <a:xfrm rot="21600000">
            <a:off x="400777" y="891933"/>
            <a:ext cx="11328468" cy="1198993"/>
            <a:chOff x="0" y="0"/>
            <a:chExt cx="11328468" cy="1198993"/>
          </a:xfrm>
        </p:grpSpPr>
        <p:sp>
          <p:nvSpPr>
            <p:cNvPr id="110" name="rect 110"/>
            <p:cNvSpPr/>
            <p:nvPr/>
          </p:nvSpPr>
          <p:spPr>
            <a:xfrm>
              <a:off x="129418" y="134339"/>
              <a:ext cx="11199050" cy="1064653"/>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12" name="picture 112"/>
            <p:cNvPicPr>
              <a:picLocks noChangeAspect="1"/>
            </p:cNvPicPr>
            <p:nvPr/>
          </p:nvPicPr>
          <p:blipFill>
            <a:blip r:embed="rId2"/>
            <a:stretch>
              <a:fillRect/>
            </a:stretch>
          </p:blipFill>
          <p:spPr>
            <a:xfrm rot="21600000">
              <a:off x="0" y="0"/>
              <a:ext cx="1343842" cy="289521"/>
            </a:xfrm>
            <a:prstGeom prst="rect">
              <a:avLst/>
            </a:prstGeom>
          </p:spPr>
        </p:pic>
        <p:sp>
          <p:nvSpPr>
            <p:cNvPr id="114" name="textbox 114"/>
            <p:cNvSpPr/>
            <p:nvPr/>
          </p:nvSpPr>
          <p:spPr>
            <a:xfrm>
              <a:off x="81413" y="45219"/>
              <a:ext cx="11216005" cy="1090294"/>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通用</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241935" algn="l" rtl="0" eaLnBrk="0">
                <a:lnSpc>
                  <a:spcPts val="1455"/>
                </a:lnSpc>
                <a:spcBef>
                  <a:spcPts val="615"/>
                </a:spcBef>
              </a:pPr>
              <a:r>
                <a:rPr sz="1100" kern="0" spc="0" dirty="0">
                  <a:solidFill>
                    <a:srgbClr val="1A1B1F">
                      <a:alpha val="100000"/>
                    </a:srgbClr>
                  </a:solidFill>
                  <a:latin typeface="Arial" panose="020B0604020202020204"/>
                  <a:ea typeface="Arial" panose="020B0604020202020204"/>
                  <a:cs typeface="Arial" panose="020B0604020202020204"/>
                </a:rPr>
                <a:t>•   </a:t>
              </a: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建议人血白蛋白的使用参照说明书、医学指南/共识，医保报销与国家标准一致；</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701675" algn="l" rtl="0" eaLnBrk="0">
                <a:lnSpc>
                  <a:spcPts val="1425"/>
                </a:lnSpc>
                <a:spcBef>
                  <a:spcPts val="185"/>
                </a:spcBef>
                <a:tabLst>
                  <a:tab pos="802005" algn="l"/>
                </a:tabLst>
              </a:pP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4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根据国家基本医疗保险、工伤保险和生育保险药品目录（2023 年）</a:t>
              </a:r>
              <a:r>
                <a:rPr sz="1100" kern="0" spc="-10" baseline="38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9</a:t>
              </a:r>
              <a:r>
                <a:rPr sz="1100"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，人血白蛋白医保报销为：限抢救、重症或因肝硬化、癌症引起胸腹水的患者，且白蛋白＜30g/</a:t>
              </a:r>
              <a:r>
                <a:rPr sz="1100" kern="0" spc="-2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L；</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701675" algn="l" rtl="0" eaLnBrk="0">
                <a:lnSpc>
                  <a:spcPts val="1425"/>
                </a:lnSpc>
                <a:spcBef>
                  <a:spcPts val="195"/>
                </a:spcBef>
                <a:tabLst>
                  <a:tab pos="802005" algn="l"/>
                </a:tabLst>
              </a:pP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5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2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人血白蛋白说明书</a:t>
              </a:r>
              <a:r>
                <a:rPr sz="1100" kern="0" spc="20" baseline="38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a:t>
              </a:r>
              <a:r>
                <a:rPr sz="1100" kern="0" spc="2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中适应症：显著的低白蛋白血症(≤30g/L）的治疗；</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701675" algn="l" rtl="0" eaLnBrk="0">
                <a:lnSpc>
                  <a:spcPts val="1425"/>
                </a:lnSpc>
                <a:spcBef>
                  <a:spcPts val="195"/>
                </a:spcBef>
                <a:tabLst>
                  <a:tab pos="802005" algn="l"/>
                </a:tabLst>
              </a:pP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5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作为急危重症的基础药物，应结合患者的个体化情况综合考量白蛋白的治</a:t>
              </a:r>
              <a:r>
                <a:rPr sz="1100"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疗方案</a:t>
              </a:r>
              <a:r>
                <a:rPr sz="1100" kern="0" spc="-16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25 g/L的限制条件有可能延误最佳治疗时机，而造成更大的医疗资源浪费。</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6" name="picture 116"/>
            <p:cNvPicPr>
              <a:picLocks noChangeAspect="1"/>
            </p:cNvPicPr>
            <p:nvPr/>
          </p:nvPicPr>
          <p:blipFill>
            <a:blip r:embed="rId3"/>
            <a:stretch>
              <a:fillRect/>
            </a:stretch>
          </p:blipFill>
          <p:spPr>
            <a:xfrm rot="21600000">
              <a:off x="783586" y="977625"/>
              <a:ext cx="100108" cy="91696"/>
            </a:xfrm>
            <a:prstGeom prst="rect">
              <a:avLst/>
            </a:prstGeom>
          </p:spPr>
        </p:pic>
        <p:pic>
          <p:nvPicPr>
            <p:cNvPr id="118" name="picture 118"/>
            <p:cNvPicPr>
              <a:picLocks noChangeAspect="1"/>
            </p:cNvPicPr>
            <p:nvPr/>
          </p:nvPicPr>
          <p:blipFill>
            <a:blip r:embed="rId4"/>
            <a:stretch>
              <a:fillRect/>
            </a:stretch>
          </p:blipFill>
          <p:spPr>
            <a:xfrm rot="21600000">
              <a:off x="783586" y="771886"/>
              <a:ext cx="100108" cy="91696"/>
            </a:xfrm>
            <a:prstGeom prst="rect">
              <a:avLst/>
            </a:prstGeom>
          </p:spPr>
        </p:pic>
        <p:pic>
          <p:nvPicPr>
            <p:cNvPr id="120" name="picture 120"/>
            <p:cNvPicPr>
              <a:picLocks noChangeAspect="1"/>
            </p:cNvPicPr>
            <p:nvPr/>
          </p:nvPicPr>
          <p:blipFill>
            <a:blip r:embed="rId3"/>
            <a:stretch>
              <a:fillRect/>
            </a:stretch>
          </p:blipFill>
          <p:spPr>
            <a:xfrm rot="21600000">
              <a:off x="783586" y="566145"/>
              <a:ext cx="100108" cy="91696"/>
            </a:xfrm>
            <a:prstGeom prst="rect">
              <a:avLst/>
            </a:prstGeom>
          </p:spPr>
        </p:pic>
      </p:grpSp>
      <p:grpSp>
        <p:nvGrpSpPr>
          <p:cNvPr id="18" name="group 18"/>
          <p:cNvGrpSpPr/>
          <p:nvPr/>
        </p:nvGrpSpPr>
        <p:grpSpPr>
          <a:xfrm rot="21600000">
            <a:off x="400601" y="3375939"/>
            <a:ext cx="11339664" cy="1180650"/>
            <a:chOff x="0" y="0"/>
            <a:chExt cx="11339664" cy="1180650"/>
          </a:xfrm>
        </p:grpSpPr>
        <p:sp>
          <p:nvSpPr>
            <p:cNvPr id="122" name="rect 122"/>
            <p:cNvSpPr/>
            <p:nvPr/>
          </p:nvSpPr>
          <p:spPr>
            <a:xfrm>
              <a:off x="157809" y="138006"/>
              <a:ext cx="11181854" cy="1042644"/>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24" name="picture 124"/>
            <p:cNvPicPr>
              <a:picLocks noChangeAspect="1"/>
            </p:cNvPicPr>
            <p:nvPr/>
          </p:nvPicPr>
          <p:blipFill>
            <a:blip r:embed="rId5"/>
            <a:stretch>
              <a:fillRect/>
            </a:stretch>
          </p:blipFill>
          <p:spPr>
            <a:xfrm rot="21600000">
              <a:off x="0" y="0"/>
              <a:ext cx="1343842" cy="289509"/>
            </a:xfrm>
            <a:prstGeom prst="rect">
              <a:avLst/>
            </a:prstGeom>
          </p:spPr>
        </p:pic>
        <p:sp>
          <p:nvSpPr>
            <p:cNvPr id="126" name="textbox 126"/>
            <p:cNvSpPr/>
            <p:nvPr/>
          </p:nvSpPr>
          <p:spPr>
            <a:xfrm>
              <a:off x="90509" y="45213"/>
              <a:ext cx="10962005" cy="105791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86000"/>
                </a:lnSpc>
              </a:pPr>
              <a:r>
                <a:rPr sz="1400" b="1"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医务科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67995" indent="-166370" algn="l" rtl="0" eaLnBrk="0">
                <a:lnSpc>
                  <a:spcPct val="95000"/>
                </a:lnSpc>
                <a:spcBef>
                  <a:spcPts val="895"/>
                </a:spcBef>
                <a:tabLst>
                  <a:tab pos="4243070" algn="l"/>
                </a:tabLst>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对蛋白的限制措施可能产生患者需要</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院外自费配药，</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因白蛋白是需要冷链保存的血液制品，需考虑外购药品的安全性，院外配药可能对药品质量造成影响，进而带来用药安</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全的隐患，万一出现1例用药安全问题将对医院的造成负面影响</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11</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；同时院外自费配药会导致患者</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治疗不便</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，产生患者流失；</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建议医院开放白蛋白指标为25~30g/L这部分</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患者的院内自费使用</a:t>
              </a:r>
              <a:r>
                <a:rPr sz="1100" b="1" u="sng" kern="0" spc="8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（如：患者在病房或门急诊自</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费处方</a:t>
              </a:r>
              <a:r>
                <a:rPr sz="1100" i="1" u="sng" kern="0" spc="-39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7000"/>
                </a:lnSpc>
              </a:pPr>
              <a:endParaRPr sz="400" dirty="0">
                <a:latin typeface="Arial" panose="020B0604020202020204"/>
                <a:ea typeface="Arial" panose="020B0604020202020204"/>
                <a:cs typeface="Arial" panose="020B0604020202020204"/>
              </a:endParaRPr>
            </a:p>
            <a:p>
              <a:pPr marL="301625" algn="l" rtl="0" eaLnBrk="0">
                <a:lnSpc>
                  <a:spcPts val="1455"/>
                </a:lnSpc>
                <a:spcBef>
                  <a:spcPts val="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对危急重症患者进行蛋白使用限制，可能会产生</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无法及时启动治疗和中途停药</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风险，进而</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影响疾病治疗和手术愈后</a:t>
              </a:r>
              <a:r>
                <a:rPr sz="1100" b="1" kern="0" spc="-10" baseline="3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6</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，进而增加</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医疗纠纷/患者投诉</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0" name="group 20"/>
          <p:cNvGrpSpPr/>
          <p:nvPr/>
        </p:nvGrpSpPr>
        <p:grpSpPr>
          <a:xfrm rot="21600000">
            <a:off x="387591" y="2136584"/>
            <a:ext cx="11352662" cy="1175872"/>
            <a:chOff x="0" y="0"/>
            <a:chExt cx="11352662" cy="1175872"/>
          </a:xfrm>
        </p:grpSpPr>
        <p:sp>
          <p:nvSpPr>
            <p:cNvPr id="128" name="rect 128"/>
            <p:cNvSpPr/>
            <p:nvPr/>
          </p:nvSpPr>
          <p:spPr>
            <a:xfrm>
              <a:off x="164839" y="124286"/>
              <a:ext cx="11187823" cy="1051585"/>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30" name="picture 130"/>
            <p:cNvPicPr>
              <a:picLocks noChangeAspect="1"/>
            </p:cNvPicPr>
            <p:nvPr/>
          </p:nvPicPr>
          <p:blipFill>
            <a:blip r:embed="rId6"/>
            <a:stretch>
              <a:fillRect/>
            </a:stretch>
          </p:blipFill>
          <p:spPr>
            <a:xfrm rot="21600000">
              <a:off x="0" y="0"/>
              <a:ext cx="1343837" cy="289509"/>
            </a:xfrm>
            <a:prstGeom prst="rect">
              <a:avLst/>
            </a:prstGeom>
          </p:spPr>
        </p:pic>
        <p:sp>
          <p:nvSpPr>
            <p:cNvPr id="132" name="textbox 132"/>
            <p:cNvSpPr/>
            <p:nvPr/>
          </p:nvSpPr>
          <p:spPr>
            <a:xfrm>
              <a:off x="88364" y="45395"/>
              <a:ext cx="11034394" cy="1078864"/>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3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院长</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484505" indent="-167640" algn="l" rtl="0" eaLnBrk="0">
                <a:lnSpc>
                  <a:spcPct val="104000"/>
                </a:lnSpc>
                <a:spcBef>
                  <a:spcPts val="72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人血白蛋白用量/金额高是基于患者的临床合理治疗需求，</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当医院重症救治能力强、CMI值高、四级手术占比高、医疗辐射能力强时，需要使用人血白蛋白的患者会更多；人</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血白蛋白用量的逐年增加与医院高质量手术量增加、重</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症救治水平提升有关；</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8000"/>
                </a:lnSpc>
              </a:pPr>
              <a:endParaRPr sz="400" dirty="0">
                <a:latin typeface="Arial" panose="020B0604020202020204"/>
                <a:ea typeface="Arial" panose="020B0604020202020204"/>
                <a:cs typeface="Arial" panose="020B0604020202020204"/>
              </a:endParaRPr>
            </a:p>
            <a:p>
              <a:pPr marL="483870" indent="-167005" algn="l" rtl="0" eaLnBrk="0">
                <a:lnSpc>
                  <a:spcPct val="108000"/>
                </a:lnSpc>
                <a:spcBef>
                  <a:spcPts val="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人血白蛋白作为急抢救用药，对危急重症患者使用人血蛋白进行限制＜25 g/L 使用</a:t>
              </a:r>
              <a:r>
                <a:rPr sz="1100" kern="0" spc="-1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，可能会产生</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无法及时治疗和中途停药</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的风险，进而影</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响疾病治疗和愈后，</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增加并发症发</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生率和住院时长</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，反而增加医保费用支出，并有增加</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医疗纠纷/患者投诉</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34" name="rect 134"/>
          <p:cNvSpPr/>
          <p:nvPr/>
        </p:nvSpPr>
        <p:spPr>
          <a:xfrm>
            <a:off x="541213" y="6150588"/>
            <a:ext cx="11199050" cy="535647"/>
          </a:xfrm>
          <a:prstGeom prst="rect">
            <a:avLst/>
          </a:prstGeom>
          <a:solidFill>
            <a:srgbClr val="F2F2F2">
              <a:alpha val="100000"/>
            </a:srgbClr>
          </a:solidFill>
          <a:ln w="0" cap="flat">
            <a:noFill/>
            <a:prstDash val="solid"/>
            <a:miter lim="0"/>
          </a:ln>
        </p:spPr>
        <p:txBody>
          <a:bodyPr rtlCol="0"/>
          <a:lstStyle/>
          <a:p>
            <a:pPr algn="ctr"/>
            <a:endParaRPr lang="zh-CN" altLang="en-US"/>
          </a:p>
        </p:txBody>
      </p:sp>
      <p:sp>
        <p:nvSpPr>
          <p:cNvPr id="136" name="textbox 136"/>
          <p:cNvSpPr/>
          <p:nvPr/>
        </p:nvSpPr>
        <p:spPr>
          <a:xfrm>
            <a:off x="600661" y="276777"/>
            <a:ext cx="8507094" cy="4946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690"/>
              </a:lnSpc>
            </a:pPr>
            <a:r>
              <a:rPr sz="2700" b="1" kern="0" spc="20" baseline="2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医院限制人血白蛋白仅可在患者</a:t>
            </a:r>
            <a:r>
              <a:rPr sz="2700" b="1" kern="0" spc="10" baseline="2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白蛋白＜</a:t>
            </a:r>
            <a:r>
              <a:rPr sz="17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10" baseline="2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25</a:t>
            </a:r>
            <a:r>
              <a:rPr sz="17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10" baseline="2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g/L</a:t>
            </a:r>
            <a:r>
              <a:rPr sz="1700" b="1" kern="0" spc="2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10" baseline="23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，甚至以下才可以使用</a:t>
            </a:r>
            <a:endParaRPr sz="2700" baseline="230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8" name="textbox 138"/>
          <p:cNvSpPr/>
          <p:nvPr/>
        </p:nvSpPr>
        <p:spPr>
          <a:xfrm>
            <a:off x="780534" y="6381138"/>
            <a:ext cx="8413115" cy="17272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88000"/>
              </a:lnSpc>
            </a:pPr>
            <a:r>
              <a:rPr sz="1100" kern="0" spc="0" dirty="0">
                <a:solidFill>
                  <a:srgbClr val="1A1B1F">
                    <a:alpha val="100000"/>
                  </a:srgbClr>
                </a:solidFill>
                <a:latin typeface="Arial" panose="020B0604020202020204"/>
                <a:ea typeface="Arial" panose="020B0604020202020204"/>
                <a:cs typeface="Arial" panose="020B0604020202020204"/>
              </a:rPr>
              <a:t>•   </a:t>
            </a: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临床医生是医疗质量的第一</a:t>
            </a:r>
            <a:r>
              <a:rPr sz="11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负责人，也是患者用药风险的第一责任人，需要及时向管理部门反馈真实必要的用药需求，呼吁合理管理。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2" name="group 22"/>
          <p:cNvGrpSpPr/>
          <p:nvPr/>
        </p:nvGrpSpPr>
        <p:grpSpPr>
          <a:xfrm rot="21600000">
            <a:off x="376771" y="4590859"/>
            <a:ext cx="1378686" cy="289509"/>
            <a:chOff x="0" y="0"/>
            <a:chExt cx="1378686" cy="289509"/>
          </a:xfrm>
        </p:grpSpPr>
        <p:pic>
          <p:nvPicPr>
            <p:cNvPr id="142" name="picture 142"/>
            <p:cNvPicPr>
              <a:picLocks noChangeAspect="1"/>
            </p:cNvPicPr>
            <p:nvPr/>
          </p:nvPicPr>
          <p:blipFill>
            <a:blip r:embed="rId7"/>
            <a:stretch>
              <a:fillRect/>
            </a:stretch>
          </p:blipFill>
          <p:spPr>
            <a:xfrm rot="21600000">
              <a:off x="0" y="0"/>
              <a:ext cx="1378686" cy="289509"/>
            </a:xfrm>
            <a:prstGeom prst="rect">
              <a:avLst/>
            </a:prstGeom>
          </p:spPr>
        </p:pic>
        <p:sp>
          <p:nvSpPr>
            <p:cNvPr id="144" name="textbox 144"/>
            <p:cNvSpPr/>
            <p:nvPr/>
          </p:nvSpPr>
          <p:spPr>
            <a:xfrm>
              <a:off x="-12700" y="-12700"/>
              <a:ext cx="1404619" cy="323215"/>
            </a:xfrm>
            <a:prstGeom prst="rect">
              <a:avLst/>
            </a:prstGeom>
            <a:noFill/>
            <a:ln w="0" cap="flat">
              <a:noFill/>
              <a:prstDash val="solid"/>
              <a:miter lim="0"/>
            </a:ln>
          </p:spPr>
          <p:txBody>
            <a:bodyPr vert="horz" wrap="square" lIns="0" tIns="0" rIns="0" bIns="0"/>
            <a:lstStyle/>
            <a:p>
              <a:pPr algn="l" rtl="0" eaLnBrk="0">
                <a:lnSpc>
                  <a:spcPct val="116000"/>
                </a:lnSpc>
              </a:pPr>
              <a:endParaRPr sz="400" dirty="0">
                <a:latin typeface="Arial" panose="020B0604020202020204"/>
                <a:ea typeface="Arial" panose="020B0604020202020204"/>
                <a:cs typeface="Arial" panose="020B0604020202020204"/>
              </a:endParaRPr>
            </a:p>
            <a:p>
              <a:pPr marL="106045" algn="l" rtl="0" eaLnBrk="0">
                <a:lnSpc>
                  <a:spcPct val="86000"/>
                </a:lnSpc>
                <a:spcBef>
                  <a:spcPts val="5"/>
                </a:spcBef>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药剂科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4" name="group 24"/>
          <p:cNvGrpSpPr/>
          <p:nvPr/>
        </p:nvGrpSpPr>
        <p:grpSpPr>
          <a:xfrm rot="21600000">
            <a:off x="402234" y="6031093"/>
            <a:ext cx="1359014" cy="289514"/>
            <a:chOff x="0" y="0"/>
            <a:chExt cx="1359014" cy="289514"/>
          </a:xfrm>
        </p:grpSpPr>
        <p:pic>
          <p:nvPicPr>
            <p:cNvPr id="146" name="picture 146"/>
            <p:cNvPicPr>
              <a:picLocks noChangeAspect="1"/>
            </p:cNvPicPr>
            <p:nvPr/>
          </p:nvPicPr>
          <p:blipFill>
            <a:blip r:embed="rId8"/>
            <a:stretch>
              <a:fillRect/>
            </a:stretch>
          </p:blipFill>
          <p:spPr>
            <a:xfrm rot="21600000">
              <a:off x="0" y="0"/>
              <a:ext cx="1359014" cy="289514"/>
            </a:xfrm>
            <a:prstGeom prst="rect">
              <a:avLst/>
            </a:prstGeom>
          </p:spPr>
        </p:pic>
        <p:sp>
          <p:nvSpPr>
            <p:cNvPr id="148" name="textbox 148"/>
            <p:cNvSpPr/>
            <p:nvPr/>
          </p:nvSpPr>
          <p:spPr>
            <a:xfrm>
              <a:off x="-12700" y="-12700"/>
              <a:ext cx="1384935" cy="325754"/>
            </a:xfrm>
            <a:prstGeom prst="rect">
              <a:avLst/>
            </a:prstGeom>
            <a:noFill/>
            <a:ln w="0" cap="flat">
              <a:noFill/>
              <a:prstDash val="solid"/>
              <a:miter lim="0"/>
            </a:ln>
          </p:spPr>
          <p:txBody>
            <a:bodyPr vert="horz" wrap="square" lIns="0" tIns="0" rIns="0" bIns="0"/>
            <a:lstStyle/>
            <a:p>
              <a:pPr algn="l" rtl="0" eaLnBrk="0">
                <a:lnSpc>
                  <a:spcPct val="115000"/>
                </a:lnSpc>
              </a:pPr>
              <a:endParaRPr sz="400" dirty="0">
                <a:latin typeface="Arial" panose="020B0604020202020204"/>
                <a:ea typeface="Arial" panose="020B0604020202020204"/>
                <a:cs typeface="Arial" panose="020B0604020202020204"/>
              </a:endParaRPr>
            </a:p>
            <a:p>
              <a:pPr marL="113030" algn="l" rtl="0" eaLnBrk="0">
                <a:lnSpc>
                  <a:spcPct val="87000"/>
                </a:lnSpc>
                <a:spcBef>
                  <a:spcPts val="0"/>
                </a:spcBef>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临床主任</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52" name="path 152"/>
          <p:cNvSpPr/>
          <p:nvPr/>
        </p:nvSpPr>
        <p:spPr>
          <a:xfrm>
            <a:off x="578713" y="1328537"/>
            <a:ext cx="10894263" cy="2415336"/>
          </a:xfrm>
          <a:custGeom>
            <a:avLst/>
            <a:gdLst/>
            <a:ahLst/>
            <a:cxnLst/>
            <a:rect l="0" t="0" r="0" b="0"/>
            <a:pathLst>
              <a:path w="17156" h="3803">
                <a:moveTo>
                  <a:pt x="7" y="302"/>
                </a:moveTo>
                <a:cubicBezTo>
                  <a:pt x="7" y="139"/>
                  <a:pt x="139" y="7"/>
                  <a:pt x="302" y="7"/>
                </a:cubicBezTo>
                <a:lnTo>
                  <a:pt x="16853" y="7"/>
                </a:lnTo>
                <a:cubicBezTo>
                  <a:pt x="17016" y="7"/>
                  <a:pt x="17148" y="139"/>
                  <a:pt x="17148" y="302"/>
                </a:cubicBezTo>
                <a:lnTo>
                  <a:pt x="17148" y="3500"/>
                </a:lnTo>
                <a:cubicBezTo>
                  <a:pt x="17148" y="3663"/>
                  <a:pt x="17016" y="3796"/>
                  <a:pt x="16853" y="3796"/>
                </a:cubicBezTo>
                <a:lnTo>
                  <a:pt x="302" y="3796"/>
                </a:lnTo>
                <a:cubicBezTo>
                  <a:pt x="139" y="3796"/>
                  <a:pt x="7" y="3663"/>
                  <a:pt x="7" y="3500"/>
                </a:cubicBezTo>
                <a:lnTo>
                  <a:pt x="7" y="302"/>
                </a:lnTo>
                <a:close/>
              </a:path>
            </a:pathLst>
          </a:custGeom>
          <a:solidFill>
            <a:srgbClr val="F2F2F2">
              <a:alpha val="100000"/>
            </a:srgbClr>
          </a:solidFill>
          <a:ln w="9525" cap="flat">
            <a:solidFill>
              <a:srgbClr val="BFBFBF"/>
            </a:solidFill>
            <a:prstDash val="dash"/>
            <a:round/>
          </a:ln>
        </p:spPr>
        <p:txBody>
          <a:bodyPr rtlCol="0"/>
          <a:lstStyle/>
          <a:p>
            <a:pPr algn="ctr"/>
            <a:endParaRPr lang="zh-CN" altLang="en-US"/>
          </a:p>
        </p:txBody>
      </p:sp>
      <p:pic>
        <p:nvPicPr>
          <p:cNvPr id="154" name="picture 154"/>
          <p:cNvPicPr>
            <a:picLocks noChangeAspect="1"/>
          </p:cNvPicPr>
          <p:nvPr/>
        </p:nvPicPr>
        <p:blipFill>
          <a:blip r:embed="rId2"/>
          <a:stretch>
            <a:fillRect/>
          </a:stretch>
        </p:blipFill>
        <p:spPr>
          <a:xfrm rot="21600000">
            <a:off x="458495" y="1074242"/>
            <a:ext cx="1544002" cy="289521"/>
          </a:xfrm>
          <a:prstGeom prst="rect">
            <a:avLst/>
          </a:prstGeom>
        </p:spPr>
      </p:pic>
      <p:sp>
        <p:nvSpPr>
          <p:cNvPr id="164" name="textbox 164"/>
          <p:cNvSpPr/>
          <p:nvPr/>
        </p:nvSpPr>
        <p:spPr>
          <a:xfrm>
            <a:off x="634365" y="1074420"/>
            <a:ext cx="10613390" cy="26689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55"/>
              </a:lnSpc>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医务科/医保科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31000"/>
              </a:lnSpc>
            </a:pPr>
            <a:endParaRPr sz="1000" dirty="0">
              <a:latin typeface="Arial" panose="020B0604020202020204"/>
              <a:ea typeface="Arial" panose="020B0604020202020204"/>
              <a:cs typeface="Arial" panose="020B0604020202020204"/>
            </a:endParaRPr>
          </a:p>
          <a:p>
            <a:pPr marL="543560" indent="-167005" algn="l" rtl="0" eaLnBrk="0">
              <a:lnSpc>
                <a:spcPct val="92000"/>
              </a:lnSpc>
              <a:spcBef>
                <a:spcPts val="34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分享执行较早区域的经验供您参考，</a:t>
            </a:r>
            <a:r>
              <a:rPr sz="1200" kern="0" spc="-2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DRG/DIP支付方式改革虽然强调控费，但控费并非单纯的减少费</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用，其</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核心是费用的合理使用</a:t>
            </a:r>
            <a:r>
              <a:rPr sz="1200" b="1" kern="0" spc="-1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，合理的做法是</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基于保障患者得</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到充分治疗的基础上，</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实现医疗资源的合理使用和费用的有效控制，</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避免因费用控制过严而导致患者得不到必要的治疗；</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542925" indent="-166370" algn="l" rtl="0" eaLnBrk="0">
              <a:lnSpc>
                <a:spcPct val="94000"/>
              </a:lnSpc>
              <a:spcBef>
                <a:spcPts val="84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在DRG/DIP支付方式下，医保基金的支付是按照疾病诊断相关分组或病种分值进行的，这要求医疗机构在提供医疗服务时，更加注重疾病的诊断、治疗路径和费用</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控制，但这</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并不意味着要牺牲患者的治疗效果和用药需求</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。相反</a:t>
            </a:r>
            <a:r>
              <a:rPr lang="zh-CN"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医疗机构应</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在保障临床必须用药的基础上</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，保障</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患者得到合理</a:t>
            </a:r>
            <a:r>
              <a:rPr sz="1200" b="1"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治疗方案的基础上</a:t>
            </a:r>
            <a:r>
              <a:rPr sz="12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，通过优化治疗方</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案、提高诊疗效率等方式，实</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现费用的合理控制；</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376555" algn="l" rtl="0" eaLnBrk="0">
              <a:lnSpc>
                <a:spcPct val="87000"/>
              </a:lnSpc>
              <a:spcBef>
                <a:spcPts val="82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建议与临床科室进行充分的沟通：</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1000125" indent="-163830" algn="l" rtl="0" eaLnBrk="0">
              <a:lnSpc>
                <a:spcPct val="92000"/>
              </a:lnSpc>
              <a:spcBef>
                <a:spcPts val="760"/>
              </a:spcBef>
              <a:tabLst>
                <a:tab pos="936625" algn="l"/>
              </a:tabLst>
            </a:pP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8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本地区下一年度DRG/DIP费用额度是参考上一年的实际费用，因此建议临床在</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保障患者得到充分治疗的基础上合理的控费</a:t>
            </a:r>
            <a:r>
              <a:rPr sz="1200" b="1" kern="0" spc="-2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避免发生因费用控制过严而影响</a:t>
            </a:r>
            <a:r>
              <a:rPr sz="12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未来几年医保资金使用；</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3000"/>
              </a:lnSpc>
            </a:pPr>
            <a:endParaRPr sz="700" dirty="0">
              <a:latin typeface="Arial" panose="020B0604020202020204"/>
              <a:ea typeface="Arial" panose="020B0604020202020204"/>
              <a:cs typeface="Arial" panose="020B0604020202020204"/>
            </a:endParaRPr>
          </a:p>
          <a:p>
            <a:pPr marL="836295" algn="l" rtl="0" eaLnBrk="0">
              <a:lnSpc>
                <a:spcPct val="88000"/>
              </a:lnSpc>
              <a:spcBef>
                <a:spcPts val="5"/>
              </a:spcBef>
              <a:tabLst>
                <a:tab pos="936625" algn="l"/>
              </a:tabLst>
            </a:pP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8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并建议科室通过规范病案首页填写</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，确保患者能够准确归入合适的诊断相关组（DRG）或病种分值（DIP</a:t>
            </a:r>
            <a:r>
              <a:rPr sz="12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以实现费用的合理控制。</a:t>
            </a:r>
            <a:endPar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66" name="picture 166"/>
          <p:cNvPicPr>
            <a:picLocks noChangeAspect="1"/>
          </p:cNvPicPr>
          <p:nvPr/>
        </p:nvPicPr>
        <p:blipFill>
          <a:blip r:embed="rId3"/>
          <a:stretch>
            <a:fillRect/>
          </a:stretch>
        </p:blipFill>
        <p:spPr>
          <a:xfrm rot="21600000">
            <a:off x="1385682" y="3230402"/>
            <a:ext cx="100108" cy="91696"/>
          </a:xfrm>
          <a:prstGeom prst="rect">
            <a:avLst/>
          </a:prstGeom>
        </p:spPr>
      </p:pic>
      <p:pic>
        <p:nvPicPr>
          <p:cNvPr id="168" name="picture 168"/>
          <p:cNvPicPr>
            <a:picLocks noChangeAspect="1"/>
          </p:cNvPicPr>
          <p:nvPr/>
        </p:nvPicPr>
        <p:blipFill>
          <a:blip r:embed="rId4"/>
          <a:stretch>
            <a:fillRect/>
          </a:stretch>
        </p:blipFill>
        <p:spPr>
          <a:xfrm rot="21600000">
            <a:off x="1385682" y="2818922"/>
            <a:ext cx="100108" cy="91696"/>
          </a:xfrm>
          <a:prstGeom prst="rect">
            <a:avLst/>
          </a:prstGeom>
        </p:spPr>
      </p:pic>
      <p:grpSp>
        <p:nvGrpSpPr>
          <p:cNvPr id="26" name="group 26"/>
          <p:cNvGrpSpPr/>
          <p:nvPr/>
        </p:nvGrpSpPr>
        <p:grpSpPr>
          <a:xfrm rot="21600000">
            <a:off x="489777" y="4241203"/>
            <a:ext cx="11029554" cy="1891959"/>
            <a:chOff x="0" y="0"/>
            <a:chExt cx="11029554" cy="1891959"/>
          </a:xfrm>
        </p:grpSpPr>
        <p:sp>
          <p:nvSpPr>
            <p:cNvPr id="170" name="rect 170"/>
            <p:cNvSpPr/>
            <p:nvPr/>
          </p:nvSpPr>
          <p:spPr>
            <a:xfrm>
              <a:off x="135291" y="117795"/>
              <a:ext cx="10894263" cy="1774164"/>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72" name="picture 172"/>
            <p:cNvPicPr>
              <a:picLocks noChangeAspect="1"/>
            </p:cNvPicPr>
            <p:nvPr/>
          </p:nvPicPr>
          <p:blipFill>
            <a:blip r:embed="rId5"/>
            <a:stretch>
              <a:fillRect/>
            </a:stretch>
          </p:blipFill>
          <p:spPr>
            <a:xfrm rot="21600000">
              <a:off x="0" y="0"/>
              <a:ext cx="1482710" cy="289509"/>
            </a:xfrm>
            <a:prstGeom prst="rect">
              <a:avLst/>
            </a:prstGeom>
          </p:spPr>
        </p:pic>
        <p:sp>
          <p:nvSpPr>
            <p:cNvPr id="174" name="textbox 174"/>
            <p:cNvSpPr/>
            <p:nvPr/>
          </p:nvSpPr>
          <p:spPr>
            <a:xfrm>
              <a:off x="88011" y="43968"/>
              <a:ext cx="10669905" cy="159003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临床主任</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36000"/>
                </a:lnSpc>
              </a:pPr>
              <a:endParaRPr sz="1000" dirty="0">
                <a:latin typeface="Arial" panose="020B0604020202020204"/>
                <a:ea typeface="Arial" panose="020B0604020202020204"/>
                <a:cs typeface="Arial" panose="020B0604020202020204"/>
              </a:endParaRPr>
            </a:p>
            <a:p>
              <a:pPr marL="488315" indent="-165735" algn="l" rtl="0" eaLnBrk="0">
                <a:lnSpc>
                  <a:spcPct val="94000"/>
                </a:lnSpc>
                <a:spcBef>
                  <a:spcPts val="34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分享执行较早区域的经验供您参考， DRG/DIP支付方式改革虽然强调控费，</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合理的做法是在保障患者得到充分治疗的基础上</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合理控费。</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且本地区下一年度DRG/D</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IP</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费用额度是参考上一年的实际费用，</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因此建议充分考虑患者用药需求，</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保障临床必须用药得到满</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足</a:t>
              </a:r>
              <a:r>
                <a:rPr sz="1200" b="1" kern="0" spc="-18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，避免发生因费用控制过严而导致患者无法得到必要的治疗的风险，</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反而增加</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并发症发生率和住院时长</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，反而增加医疗费用支出；</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marL="322580" algn="l" rtl="0" eaLnBrk="0">
                <a:lnSpc>
                  <a:spcPts val="1425"/>
                </a:lnSpc>
                <a:spcBef>
                  <a:spcPts val="620"/>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控费并不意味着减少必要</a:t>
              </a:r>
              <a:r>
                <a:rPr sz="12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的临床用药，人血白蛋白作为急危重症的必须用药，它的应用应遵循专业的医学指南/共识和循证医学证据；</a:t>
              </a:r>
              <a:endParaRPr sz="12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3000"/>
                </a:lnSpc>
              </a:pPr>
              <a:endParaRPr sz="600" dirty="0">
                <a:latin typeface="Arial" panose="020B0604020202020204"/>
                <a:ea typeface="Arial" panose="020B0604020202020204"/>
                <a:cs typeface="Arial" panose="020B0604020202020204"/>
              </a:endParaRPr>
            </a:p>
            <a:p>
              <a:pPr marL="496570" indent="-173990" algn="l" rtl="0" eaLnBrk="0">
                <a:lnSpc>
                  <a:spcPct val="92000"/>
                </a:lnSpc>
                <a:spcBef>
                  <a:spcPts val="5"/>
                </a:spcBef>
              </a:pPr>
              <a:r>
                <a:rPr sz="1200" kern="0" spc="0" dirty="0">
                  <a:solidFill>
                    <a:srgbClr val="34373F">
                      <a:alpha val="100000"/>
                    </a:srgbClr>
                  </a:solidFill>
                  <a:latin typeface="Arial" panose="020B0604020202020204"/>
                  <a:ea typeface="Arial" panose="020B0604020202020204"/>
                  <a:cs typeface="Arial" panose="020B0604020202020204"/>
                </a:rPr>
                <a:t>•   </a:t>
              </a:r>
              <a:r>
                <a:rPr sz="12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目前临床老师处方白蛋白十分谨慎，患者可能有因无法使用最佳治疗方案从而影响医疗质量，影响疾病治疗和愈后，增加并发症发生率和住院时长，</a:t>
              </a:r>
              <a:r>
                <a:rPr sz="12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反而会增加科室</a:t>
              </a:r>
              <a:r>
                <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医疗费用支出，造成更大的医疗资源浪费。</a:t>
              </a:r>
              <a:endParaRPr sz="12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78" name="textbox 178"/>
          <p:cNvSpPr/>
          <p:nvPr/>
        </p:nvSpPr>
        <p:spPr>
          <a:xfrm>
            <a:off x="0" y="299720"/>
            <a:ext cx="8213090" cy="531495"/>
          </a:xfrm>
          <a:prstGeom prst="rect">
            <a:avLst/>
          </a:prstGeom>
          <a:noFill/>
          <a:ln w="0" cap="flat">
            <a:noFill/>
            <a:prstDash val="solid"/>
            <a:miter lim="0"/>
          </a:ln>
        </p:spPr>
        <p:txBody>
          <a:bodyPr vert="horz" wrap="square" lIns="0" tIns="0" rIns="0" bIns="0"/>
          <a:lstStyle/>
          <a:p>
            <a:pPr algn="l" rtl="0" eaLnBrk="0">
              <a:lnSpc>
                <a:spcPct val="18000"/>
              </a:lnSpc>
            </a:pPr>
            <a:endParaRPr sz="100" dirty="0">
              <a:latin typeface="Arial" panose="020B0604020202020204"/>
              <a:ea typeface="Arial" panose="020B0604020202020204"/>
              <a:cs typeface="Arial" panose="020B0604020202020204"/>
            </a:endParaRPr>
          </a:p>
          <a:p>
            <a:pPr marL="12700" indent="11430" algn="l" rtl="0" eaLnBrk="0">
              <a:lnSpc>
                <a:spcPct val="94000"/>
              </a:lnSpc>
            </a:pPr>
            <a:r>
              <a:rPr lang="en-US" sz="20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20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医院因为</a:t>
            </a:r>
            <a:r>
              <a:rPr sz="2000" b="1" kern="0" spc="0" dirty="0">
                <a:solidFill>
                  <a:srgbClr val="34373F">
                    <a:alpha val="100000"/>
                  </a:srgbClr>
                </a:solidFill>
                <a:latin typeface="Calibri" panose="020F0502020204030204"/>
                <a:ea typeface="Calibri" panose="020F0502020204030204"/>
                <a:cs typeface="Calibri" panose="020F0502020204030204"/>
              </a:rPr>
              <a:t>DRG/DIP</a:t>
            </a:r>
            <a:r>
              <a:rPr sz="20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原因，严格考核科室费用</a:t>
            </a:r>
            <a:r>
              <a:rPr sz="2000" b="1" kern="0" spc="0" dirty="0">
                <a:solidFill>
                  <a:srgbClr val="34373F">
                    <a:alpha val="100000"/>
                  </a:srgbClr>
                </a:solidFill>
                <a:latin typeface="Calibri" panose="020F0502020204030204"/>
                <a:ea typeface="Calibri" panose="020F0502020204030204"/>
                <a:cs typeface="Calibri" panose="020F0502020204030204"/>
              </a:rPr>
              <a:t>&amp;</a:t>
            </a:r>
            <a:r>
              <a:rPr sz="20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管控合理</a:t>
            </a:r>
            <a:r>
              <a:rPr sz="20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使用，尤其是人血白蛋白，导致临床在处方蛋白时非常谨慎</a:t>
            </a:r>
            <a:endParaRPr sz="20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485866" y="212298"/>
            <a:ext cx="1398441" cy="360439"/>
          </a:xfrm>
          <a:prstGeom prst="rect">
            <a:avLst/>
          </a:prstGeom>
        </p:spPr>
      </p:pic>
      <p:grpSp>
        <p:nvGrpSpPr>
          <p:cNvPr id="28" name="group 28"/>
          <p:cNvGrpSpPr/>
          <p:nvPr/>
        </p:nvGrpSpPr>
        <p:grpSpPr>
          <a:xfrm rot="21600000">
            <a:off x="444518" y="3058604"/>
            <a:ext cx="11097021" cy="1878863"/>
            <a:chOff x="0" y="0"/>
            <a:chExt cx="11097021" cy="1878863"/>
          </a:xfrm>
        </p:grpSpPr>
        <p:sp>
          <p:nvSpPr>
            <p:cNvPr id="186" name="rect 186"/>
            <p:cNvSpPr/>
            <p:nvPr/>
          </p:nvSpPr>
          <p:spPr>
            <a:xfrm>
              <a:off x="202758" y="108305"/>
              <a:ext cx="10894262" cy="1770558"/>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88" name="picture 188"/>
            <p:cNvPicPr>
              <a:picLocks noChangeAspect="1"/>
            </p:cNvPicPr>
            <p:nvPr/>
          </p:nvPicPr>
          <p:blipFill>
            <a:blip r:embed="rId2"/>
            <a:stretch>
              <a:fillRect/>
            </a:stretch>
          </p:blipFill>
          <p:spPr>
            <a:xfrm rot="21600000">
              <a:off x="0" y="0"/>
              <a:ext cx="1343842" cy="289509"/>
            </a:xfrm>
            <a:prstGeom prst="rect">
              <a:avLst/>
            </a:prstGeom>
          </p:spPr>
        </p:pic>
        <p:sp>
          <p:nvSpPr>
            <p:cNvPr id="190" name="textbox 190"/>
            <p:cNvSpPr/>
            <p:nvPr/>
          </p:nvSpPr>
          <p:spPr>
            <a:xfrm>
              <a:off x="88368" y="7414"/>
              <a:ext cx="10812780" cy="170561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55"/>
                </a:lnSpc>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院长&amp;医务科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515620" indent="-166370" algn="l" rtl="0" eaLnBrk="0">
                <a:lnSpc>
                  <a:spcPct val="105000"/>
                </a:lnSpc>
                <a:spcBef>
                  <a:spcPts val="940"/>
                </a:spcBef>
                <a:tabLst>
                  <a:tab pos="6075045" algn="l"/>
                </a:tabLst>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因白蛋白是需要冷链保存的血液制品，需考虑外购药品的安全性，院外配药可能对药品质量造成影响，进而带来用药安全的隐患，万一出现1例用药安全问题将对医院的</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造成负面影响</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11</a:t>
              </a:r>
              <a:r>
                <a:rPr sz="700" kern="0" spc="-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；同时院外自费配药会导致患者</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治疗不便</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，产生患者流失；且因医保产品自费使用易产生不满，影响</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患者满意度</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这也是衡量医院运营质量的重要</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国考</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指标</a:t>
              </a:r>
              <a:r>
                <a:rPr sz="11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之一。</a:t>
              </a:r>
              <a:r>
                <a:rPr sz="1100" u="sng" kern="0" spc="-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（注：满意度评价在26项国家监测指标中占3个指标，分数直接影响国考排名）</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516255" indent="-167005" algn="l" rtl="0" eaLnBrk="0">
                <a:lnSpc>
                  <a:spcPct val="97000"/>
                </a:lnSpc>
                <a:spcBef>
                  <a:spcPts val="61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区别于辅助用药，人血白蛋白作为急抢救用药，对危急重症患者使用人血蛋白进行限制，可能会产生</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无法及时治疗和中途停药</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的风险，进而影响疾病治疗和愈后，</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增加</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并发症发生率和住院时长</a:t>
              </a:r>
              <a:r>
                <a:rPr sz="1100" b="1"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6</a:t>
              </a:r>
              <a:r>
                <a:rPr sz="700" b="1" kern="0" spc="1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，反而增加医保费用支出，并有增加</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疗纠纷/患者投诉</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的风险；</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3000"/>
                </a:lnSpc>
              </a:pPr>
              <a:endParaRPr sz="400" dirty="0">
                <a:latin typeface="Arial" panose="020B0604020202020204"/>
                <a:ea typeface="Arial" panose="020B0604020202020204"/>
                <a:cs typeface="Arial" panose="020B0604020202020204"/>
              </a:endParaRPr>
            </a:p>
            <a:p>
              <a:pPr marL="516255" indent="-167005" algn="l" rtl="0" eaLnBrk="0">
                <a:lnSpc>
                  <a:spcPct val="97000"/>
                </a:lnSpc>
                <a:spcBef>
                  <a:spcPts val="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急性病患者白蛋白水平每下降10g/L，死亡、并发症发生风险显著增加，ICU停留时间、总住院时间延长</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6</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；增加医疗资源使用。加速康复外科（ERAS</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）使用白蛋白有助</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于降低并发症和缩短住院时间，增加床位周转率，提高医院运营效率，增加医院收入</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7</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0" name="group 30"/>
          <p:cNvGrpSpPr/>
          <p:nvPr/>
        </p:nvGrpSpPr>
        <p:grpSpPr>
          <a:xfrm rot="21600000">
            <a:off x="436197" y="1558328"/>
            <a:ext cx="11115288" cy="1423859"/>
            <a:chOff x="0" y="0"/>
            <a:chExt cx="11115288" cy="1423859"/>
          </a:xfrm>
        </p:grpSpPr>
        <p:sp>
          <p:nvSpPr>
            <p:cNvPr id="192" name="rect 192"/>
            <p:cNvSpPr/>
            <p:nvPr/>
          </p:nvSpPr>
          <p:spPr>
            <a:xfrm>
              <a:off x="221025" y="139991"/>
              <a:ext cx="10894262" cy="1283868"/>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194" name="picture 194"/>
            <p:cNvPicPr>
              <a:picLocks noChangeAspect="1"/>
            </p:cNvPicPr>
            <p:nvPr/>
          </p:nvPicPr>
          <p:blipFill>
            <a:blip r:embed="rId3"/>
            <a:stretch>
              <a:fillRect/>
            </a:stretch>
          </p:blipFill>
          <p:spPr>
            <a:xfrm rot="21600000">
              <a:off x="0" y="0"/>
              <a:ext cx="5150870" cy="289522"/>
            </a:xfrm>
            <a:prstGeom prst="rect">
              <a:avLst/>
            </a:prstGeom>
          </p:spPr>
        </p:pic>
        <p:sp>
          <p:nvSpPr>
            <p:cNvPr id="196" name="textbox 196"/>
            <p:cNvSpPr/>
            <p:nvPr/>
          </p:nvSpPr>
          <p:spPr>
            <a:xfrm>
              <a:off x="81414" y="44148"/>
              <a:ext cx="10676890" cy="12858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通用—提倡满足临床治疗需求下的合理管控，避免一刀切。</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marL="546735" indent="-165735" algn="l" rtl="0" eaLnBrk="0">
                <a:lnSpc>
                  <a:spcPct val="94000"/>
                </a:lnSpc>
                <a:spcBef>
                  <a:spcPts val="150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第二批重点监控药品目录为疗效确切的治疗用药，强调合理用药，不提倡一刀切，</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且与第一批不同，国考仅考核第一批重点监控目录药品的收入占比；由中国药学会</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医院药学专业委员会牵头制定的《人血白蛋白临床应用管理中国专家共识》</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中，专家“强推荐”：不建议医疗机构对人血白蛋白进行限量供应或从本机构药品目录中</a:t>
              </a:r>
              <a:r>
                <a:rPr sz="1100" kern="0" spc="-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移除；</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15000"/>
                </a:lnSpc>
              </a:pPr>
              <a:endParaRPr sz="600" dirty="0">
                <a:latin typeface="Arial" panose="020B0604020202020204"/>
                <a:ea typeface="Arial" panose="020B0604020202020204"/>
                <a:cs typeface="Arial" panose="020B0604020202020204"/>
              </a:endParaRPr>
            </a:p>
            <a:p>
              <a:pPr marL="547370" indent="-166370" algn="l" rtl="0" eaLnBrk="0">
                <a:lnSpc>
                  <a:spcPct val="91000"/>
                </a:lnSpc>
                <a:spcBef>
                  <a:spcPts val="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人血白蛋白作为临床基础药物，主要用于危重症患者的治疗，</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是治疗因失血、创伤、烧伤、脑损伤、低蛋白血症及肝硬化、肾水肿等恶性病变不可缺少的药物，</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具有</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不可或缺的临床价值</a:t>
              </a:r>
              <a:r>
                <a:rPr sz="1100" kern="0" spc="0" baseline="24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1-3</a:t>
              </a:r>
              <a:endParaRPr sz="1100" baseline="24000" dirty="0">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2" name="group 32"/>
          <p:cNvGrpSpPr/>
          <p:nvPr/>
        </p:nvGrpSpPr>
        <p:grpSpPr>
          <a:xfrm rot="21600000">
            <a:off x="441859" y="5037619"/>
            <a:ext cx="11099679" cy="940967"/>
            <a:chOff x="0" y="0"/>
            <a:chExt cx="11099679" cy="940967"/>
          </a:xfrm>
        </p:grpSpPr>
        <p:pic>
          <p:nvPicPr>
            <p:cNvPr id="198" name="picture 198"/>
            <p:cNvPicPr>
              <a:picLocks noChangeAspect="1"/>
            </p:cNvPicPr>
            <p:nvPr/>
          </p:nvPicPr>
          <p:blipFill>
            <a:blip r:embed="rId4"/>
            <a:stretch>
              <a:fillRect/>
            </a:stretch>
          </p:blipFill>
          <p:spPr>
            <a:xfrm rot="21600000">
              <a:off x="0" y="0"/>
              <a:ext cx="11099679" cy="940967"/>
            </a:xfrm>
            <a:prstGeom prst="rect">
              <a:avLst/>
            </a:prstGeom>
          </p:spPr>
        </p:pic>
        <p:sp>
          <p:nvSpPr>
            <p:cNvPr id="200" name="textbox 200"/>
            <p:cNvSpPr/>
            <p:nvPr/>
          </p:nvSpPr>
          <p:spPr>
            <a:xfrm>
              <a:off x="-12700" y="-12700"/>
              <a:ext cx="11125200" cy="993775"/>
            </a:xfrm>
            <a:prstGeom prst="rect">
              <a:avLst/>
            </a:prstGeom>
            <a:noFill/>
            <a:ln w="0" cap="flat">
              <a:noFill/>
              <a:prstDash val="solid"/>
              <a:miter lim="0"/>
            </a:ln>
          </p:spPr>
          <p:txBody>
            <a:bodyPr vert="horz" wrap="square" lIns="0" tIns="0" rIns="0" bIns="0"/>
            <a:lstStyle/>
            <a:p>
              <a:pPr algn="l" rtl="0" eaLnBrk="0">
                <a:lnSpc>
                  <a:spcPct val="116000"/>
                </a:lnSpc>
              </a:pPr>
              <a:endParaRPr sz="400" dirty="0">
                <a:latin typeface="Arial" panose="020B0604020202020204"/>
                <a:ea typeface="Arial" panose="020B0604020202020204"/>
                <a:cs typeface="Arial" panose="020B0604020202020204"/>
              </a:endParaRPr>
            </a:p>
            <a:p>
              <a:pPr marL="106045" algn="l" rtl="0" eaLnBrk="0">
                <a:lnSpc>
                  <a:spcPct val="86000"/>
                </a:lnSpc>
                <a:spcBef>
                  <a:spcPts val="5"/>
                </a:spcBef>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药剂科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5000"/>
                </a:lnSpc>
              </a:pPr>
              <a:endParaRPr sz="1000" dirty="0">
                <a:latin typeface="Arial" panose="020B0604020202020204"/>
                <a:ea typeface="Arial" panose="020B0604020202020204"/>
                <a:cs typeface="Arial" panose="020B0604020202020204"/>
              </a:endParaRPr>
            </a:p>
            <a:p>
              <a:pPr marL="544830" indent="-166370" algn="l" rtl="0" eaLnBrk="0">
                <a:lnSpc>
                  <a:spcPct val="110000"/>
                </a:lnSpc>
                <a:spcBef>
                  <a:spcPts val="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药学部门通过处方点评/信息化系统的科学管理</a:t>
              </a:r>
              <a:r>
                <a:rPr sz="1100" b="1" u="sng" kern="0" spc="-1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（根据实际）</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来促进白蛋白合理使用</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sz="700" kern="0" spc="1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；科学的管控措施，</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既满足临床用药需求，也进一步提升药学部门在医院的地位</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和价值，不建议定额/定量管理。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02" name="textbox 202"/>
          <p:cNvSpPr/>
          <p:nvPr/>
        </p:nvSpPr>
        <p:spPr>
          <a:xfrm>
            <a:off x="346075" y="212090"/>
            <a:ext cx="8942705" cy="93535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pPr>
            <a:r>
              <a:rPr lang="en-US" sz="24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24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个别区域因重点监控药品目录原因，医院对人血白蛋白采取了管控措施：减少</a:t>
            </a:r>
            <a:r>
              <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采购（限</a:t>
            </a:r>
            <a:r>
              <a:rPr sz="24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制金额/数量）或停止采购，限制科室使用或限药房（不允许门诊处方）用药</a:t>
            </a:r>
            <a:r>
              <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，或限制患者自费使用</a:t>
            </a:r>
            <a:endPar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4" name="rect 204"/>
          <p:cNvSpPr/>
          <p:nvPr/>
        </p:nvSpPr>
        <p:spPr>
          <a:xfrm>
            <a:off x="646380" y="6241396"/>
            <a:ext cx="10884737" cy="543890"/>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206" name="picture 206"/>
          <p:cNvPicPr>
            <a:picLocks noChangeAspect="1"/>
          </p:cNvPicPr>
          <p:nvPr/>
        </p:nvPicPr>
        <p:blipFill>
          <a:blip r:embed="rId5"/>
          <a:stretch>
            <a:fillRect/>
          </a:stretch>
        </p:blipFill>
        <p:spPr>
          <a:xfrm rot="21600000">
            <a:off x="436197" y="6073551"/>
            <a:ext cx="1359020" cy="312219"/>
          </a:xfrm>
          <a:prstGeom prst="rect">
            <a:avLst/>
          </a:prstGeom>
        </p:spPr>
      </p:pic>
      <p:sp>
        <p:nvSpPr>
          <p:cNvPr id="208" name="textbox 208"/>
          <p:cNvSpPr/>
          <p:nvPr/>
        </p:nvSpPr>
        <p:spPr>
          <a:xfrm>
            <a:off x="524210" y="6128872"/>
            <a:ext cx="8764269" cy="54800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临床主任</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2000"/>
              </a:lnSpc>
            </a:pPr>
            <a:endParaRPr sz="12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363220" algn="l" rtl="0" eaLnBrk="0">
              <a:lnSpc>
                <a:spcPct val="88000"/>
              </a:lnSpc>
            </a:pPr>
            <a:r>
              <a:rPr sz="1100" kern="0" spc="0" dirty="0">
                <a:solidFill>
                  <a:srgbClr val="1A1B1F">
                    <a:alpha val="100000"/>
                  </a:srgbClr>
                </a:solidFill>
                <a:latin typeface="Arial" panose="020B0604020202020204"/>
                <a:ea typeface="Arial" panose="020B0604020202020204"/>
                <a:cs typeface="Arial" panose="020B0604020202020204"/>
              </a:rPr>
              <a:t>•   </a:t>
            </a: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临床医生是医疗质量的第一</a:t>
            </a:r>
            <a:r>
              <a:rPr sz="11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负责人，也是患者用药风险的第一责任人，需要及时向管理部门反馈真实必要的用药需求，呼吁合理管理。</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10543016" y="206583"/>
            <a:ext cx="1398441" cy="360439"/>
          </a:xfrm>
          <a:prstGeom prst="rect">
            <a:avLst/>
          </a:prstGeom>
        </p:spPr>
      </p:pic>
      <p:sp>
        <p:nvSpPr>
          <p:cNvPr id="216" name="rect 216"/>
          <p:cNvSpPr/>
          <p:nvPr/>
        </p:nvSpPr>
        <p:spPr>
          <a:xfrm>
            <a:off x="628517" y="2123744"/>
            <a:ext cx="10894262" cy="1717865"/>
          </a:xfrm>
          <a:prstGeom prst="rect">
            <a:avLst/>
          </a:prstGeom>
          <a:solidFill>
            <a:srgbClr val="F2F2F2">
              <a:alpha val="100000"/>
            </a:srgbClr>
          </a:solidFill>
          <a:ln w="0" cap="flat">
            <a:noFill/>
            <a:prstDash val="solid"/>
            <a:miter lim="0"/>
          </a:ln>
        </p:spPr>
        <p:txBody>
          <a:bodyPr rtlCol="0"/>
          <a:lstStyle/>
          <a:p>
            <a:pPr algn="ctr"/>
            <a:endParaRPr lang="zh-CN" altLang="en-US"/>
          </a:p>
        </p:txBody>
      </p:sp>
      <p:sp>
        <p:nvSpPr>
          <p:cNvPr id="218" name="rect 218"/>
          <p:cNvSpPr/>
          <p:nvPr/>
        </p:nvSpPr>
        <p:spPr>
          <a:xfrm>
            <a:off x="633280" y="4453792"/>
            <a:ext cx="10884737" cy="1241234"/>
          </a:xfrm>
          <a:prstGeom prst="rect">
            <a:avLst/>
          </a:prstGeom>
          <a:solidFill>
            <a:srgbClr val="F2F2F2">
              <a:alpha val="100000"/>
            </a:srgbClr>
          </a:solidFill>
          <a:ln w="0" cap="flat">
            <a:noFill/>
            <a:prstDash val="solid"/>
            <a:miter lim="0"/>
          </a:ln>
        </p:spPr>
        <p:txBody>
          <a:bodyPr rtlCol="0"/>
          <a:lstStyle/>
          <a:p>
            <a:pPr algn="ctr"/>
            <a:endParaRPr lang="zh-CN" altLang="en-US"/>
          </a:p>
        </p:txBody>
      </p:sp>
      <p:pic>
        <p:nvPicPr>
          <p:cNvPr id="220" name="picture 220"/>
          <p:cNvPicPr>
            <a:picLocks noChangeAspect="1"/>
          </p:cNvPicPr>
          <p:nvPr/>
        </p:nvPicPr>
        <p:blipFill>
          <a:blip r:embed="rId2"/>
          <a:stretch>
            <a:fillRect/>
          </a:stretch>
        </p:blipFill>
        <p:spPr>
          <a:xfrm rot="21600000">
            <a:off x="510266" y="4313745"/>
            <a:ext cx="1275426" cy="289509"/>
          </a:xfrm>
          <a:prstGeom prst="rect">
            <a:avLst/>
          </a:prstGeom>
        </p:spPr>
      </p:pic>
      <p:graphicFrame>
        <p:nvGraphicFramePr>
          <p:cNvPr id="222" name="table 222"/>
          <p:cNvGraphicFramePr>
            <a:graphicFrameLocks noGrp="1"/>
          </p:cNvGraphicFramePr>
          <p:nvPr/>
        </p:nvGraphicFramePr>
        <p:xfrm>
          <a:off x="510266" y="4313745"/>
          <a:ext cx="11012169" cy="1385570"/>
        </p:xfrm>
        <a:graphic>
          <a:graphicData uri="http://schemas.openxmlformats.org/drawingml/2006/table">
            <a:tbl>
              <a:tblPr/>
              <a:tblGrid>
                <a:gridCol w="11012169"/>
              </a:tblGrid>
              <a:tr h="415290">
                <a:tc>
                  <a:txBody>
                    <a:bodyPr/>
                    <a:lstStyle/>
                    <a:p>
                      <a:pPr algn="l" rtl="0" eaLnBrk="0">
                        <a:lnSpc>
                          <a:spcPct val="126000"/>
                        </a:lnSpc>
                      </a:pPr>
                      <a:endParaRPr sz="300" dirty="0">
                        <a:latin typeface="Arial" panose="020B0604020202020204"/>
                        <a:ea typeface="Arial" panose="020B0604020202020204"/>
                        <a:cs typeface="Arial" panose="020B0604020202020204"/>
                      </a:endParaRPr>
                    </a:p>
                    <a:p>
                      <a:pPr marL="100330" algn="l" rtl="0" eaLnBrk="0">
                        <a:lnSpc>
                          <a:spcPct val="87000"/>
                        </a:lnSpc>
                        <a:spcBef>
                          <a:spcPts val="0"/>
                        </a:spcBef>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临床主任</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w="9525" cap="flat" cmpd="sng" algn="ctr">
                      <a:solidFill>
                        <a:srgbClr val="BFBFBF"/>
                      </a:solidFill>
                      <a:prstDash val="solid"/>
                      <a:round/>
                      <a:headEnd type="none" w="med" len="med"/>
                      <a:tailEnd type="none" w="med" len="med"/>
                    </a:lnT>
                    <a:lnB>
                      <a:noFill/>
                    </a:lnB>
                  </a:tcPr>
                </a:tc>
              </a:tr>
              <a:tr h="970280">
                <a:tc>
                  <a:txBody>
                    <a:bodyPr/>
                    <a:lstStyle/>
                    <a:p>
                      <a:pPr algn="l" rtl="0" eaLnBrk="0">
                        <a:lnSpc>
                          <a:spcPct val="102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48310" algn="l" rtl="0" eaLnBrk="0">
                        <a:lnSpc>
                          <a:spcPct val="88000"/>
                        </a:lnSpc>
                      </a:pPr>
                      <a:r>
                        <a:rPr sz="1400" kern="0" spc="0" dirty="0">
                          <a:solidFill>
                            <a:srgbClr val="34373F">
                              <a:alpha val="100000"/>
                            </a:srgbClr>
                          </a:solidFill>
                          <a:latin typeface="Arial" panose="020B0604020202020204"/>
                          <a:ea typeface="Arial" panose="020B0604020202020204"/>
                          <a:cs typeface="Arial" panose="020B0604020202020204"/>
                        </a:rPr>
                        <a:t>•   </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向管</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理科室反馈了白蛋白管理措施对临床合理用药产生的影响，推动召开多科室交流，解读处方点评标准；</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2000"/>
                        </a:lnSpc>
                      </a:pPr>
                      <a:endParaRPr sz="1400" dirty="0">
                        <a:latin typeface="Arial" panose="020B0604020202020204"/>
                        <a:ea typeface="Arial" panose="020B0604020202020204"/>
                        <a:cs typeface="Arial" panose="020B0604020202020204"/>
                      </a:endParaRPr>
                    </a:p>
                    <a:p>
                      <a:pPr marL="448310" algn="l" rtl="0" eaLnBrk="0">
                        <a:lnSpc>
                          <a:spcPts val="1425"/>
                        </a:lnSpc>
                        <a:spcBef>
                          <a:spcPts val="5"/>
                        </a:spcBef>
                      </a:pPr>
                      <a:r>
                        <a:rPr sz="1400" kern="0" spc="-10" dirty="0">
                          <a:solidFill>
                            <a:srgbClr val="34373F">
                              <a:alpha val="100000"/>
                            </a:srgbClr>
                          </a:solidFill>
                          <a:latin typeface="Arial" panose="020B0604020202020204"/>
                          <a:ea typeface="Arial" panose="020B0604020202020204"/>
                          <a:cs typeface="Arial" panose="020B0604020202020204"/>
                        </a:rPr>
                        <a:t>•   </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建议临床科室可以提供医学指南/共识和循证医学证据</a:t>
                      </a:r>
                      <a:r>
                        <a:rPr sz="1400" kern="0" spc="-1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，强调人血白蛋白临床用于危重症患者使用的必要性，充分反馈合理用药需</a:t>
                      </a:r>
                      <a:r>
                        <a:rPr sz="14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求；</a:t>
                      </a:r>
                      <a:endParaRPr sz="14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vert="horz">
                    <a:lnL w="9525" cap="flat" cmpd="sng" algn="ctr">
                      <a:solidFill>
                        <a:srgbClr val="BFBFBF"/>
                      </a:solidFill>
                      <a:prstDash val="solid"/>
                      <a:round/>
                      <a:headEnd type="none" w="med" len="med"/>
                      <a:tailEnd type="none" w="med" len="med"/>
                    </a:lnL>
                    <a:lnR w="9525" cap="flat" cmpd="sng" algn="ctr">
                      <a:solidFill>
                        <a:srgbClr val="BFBFBF"/>
                      </a:solidFill>
                      <a:prstDash val="solid"/>
                      <a:round/>
                      <a:headEnd type="none" w="med" len="med"/>
                      <a:tailEnd type="none" w="med" len="med"/>
                    </a:lnR>
                    <a:lnT>
                      <a:noFill/>
                    </a:lnT>
                    <a:lnB w="9525" cap="flat" cmpd="sng" algn="ctr">
                      <a:solidFill>
                        <a:srgbClr val="BFBFBF"/>
                      </a:solidFill>
                      <a:prstDash val="solid"/>
                      <a:round/>
                      <a:headEnd type="none" w="med" len="med"/>
                      <a:tailEnd type="none" w="med" len="med"/>
                    </a:lnB>
                  </a:tcPr>
                </a:tc>
              </a:tr>
            </a:tbl>
          </a:graphicData>
        </a:graphic>
      </p:graphicFrame>
      <p:pic>
        <p:nvPicPr>
          <p:cNvPr id="228" name="picture 228"/>
          <p:cNvPicPr>
            <a:picLocks noChangeAspect="1"/>
          </p:cNvPicPr>
          <p:nvPr/>
        </p:nvPicPr>
        <p:blipFill>
          <a:blip r:embed="rId3"/>
          <a:stretch>
            <a:fillRect/>
          </a:stretch>
        </p:blipFill>
        <p:spPr>
          <a:xfrm rot="21600000">
            <a:off x="501029" y="1990712"/>
            <a:ext cx="1728455" cy="289521"/>
          </a:xfrm>
          <a:prstGeom prst="rect">
            <a:avLst/>
          </a:prstGeom>
        </p:spPr>
      </p:pic>
      <p:sp>
        <p:nvSpPr>
          <p:cNvPr id="230" name="textbox 230"/>
          <p:cNvSpPr/>
          <p:nvPr/>
        </p:nvSpPr>
        <p:spPr>
          <a:xfrm>
            <a:off x="633095" y="1990725"/>
            <a:ext cx="10577830" cy="217614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55"/>
              </a:lnSpc>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医务科&amp;药剂科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42000"/>
              </a:lnSpc>
            </a:pPr>
            <a:r>
              <a:rPr sz="1400" kern="0" spc="0" dirty="0">
                <a:solidFill>
                  <a:srgbClr val="34373F">
                    <a:alpha val="100000"/>
                  </a:srgbClr>
                </a:solidFill>
                <a:latin typeface="Arial" panose="020B0604020202020204"/>
                <a:ea typeface="Arial" panose="020B0604020202020204"/>
                <a:cs typeface="Arial" panose="020B0604020202020204"/>
              </a:rPr>
              <a:t>•   </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处方点评可以规范人血白蛋白合理用药，但由于</a:t>
            </a:r>
            <a:r>
              <a:rPr sz="14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临床医生对处方点评标准还不太清楚</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，担心处方不符合标准会受到处罚，导致未能根据临床治疗需求合理使用，因此</a:t>
            </a:r>
            <a:r>
              <a:rPr sz="14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一定程度上影响患者的疾病治疗</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400" dirty="0">
              <a:latin typeface="Arial" panose="020B0604020202020204"/>
              <a:ea typeface="Arial" panose="020B0604020202020204"/>
              <a:cs typeface="Arial" panose="020B0604020202020204"/>
            </a:endParaRPr>
          </a:p>
          <a:p>
            <a:pPr algn="l" rtl="0" eaLnBrk="0">
              <a:lnSpc>
                <a:spcPct val="142000"/>
              </a:lnSpc>
            </a:pPr>
            <a:endParaRPr sz="1400" kern="0" spc="0" dirty="0">
              <a:solidFill>
                <a:srgbClr val="34373F">
                  <a:alpha val="100000"/>
                </a:srgbClr>
              </a:solidFill>
              <a:latin typeface="Arial" panose="020B0604020202020204"/>
              <a:ea typeface="Arial" panose="020B0604020202020204"/>
              <a:cs typeface="Arial" panose="020B0604020202020204"/>
            </a:endParaRPr>
          </a:p>
          <a:p>
            <a:pPr algn="l" rtl="0" eaLnBrk="0">
              <a:lnSpc>
                <a:spcPct val="142000"/>
              </a:lnSpc>
            </a:pPr>
            <a:r>
              <a:rPr sz="1400" kern="0" spc="0" dirty="0">
                <a:solidFill>
                  <a:srgbClr val="34373F">
                    <a:alpha val="100000"/>
                  </a:srgbClr>
                </a:solidFill>
                <a:latin typeface="Arial" panose="020B0604020202020204"/>
                <a:ea typeface="Arial" panose="020B0604020202020204"/>
                <a:cs typeface="Arial" panose="020B0604020202020204"/>
              </a:rPr>
              <a:t>•   </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建议医务科/药剂科/临床科室</a:t>
            </a:r>
            <a:r>
              <a:rPr sz="14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开展多科室交流</a:t>
            </a:r>
            <a:r>
              <a:rPr sz="1400" b="1" kern="0" spc="-17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4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解读人血白蛋白的处方点评标准</a:t>
            </a:r>
            <a:r>
              <a:rPr sz="1400" b="1" kern="0" spc="-1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4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，共</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同探讨人血白蛋白在临床的合理应用，</a:t>
            </a:r>
            <a:r>
              <a:rPr sz="14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促进管理措施更好的落地执行</a:t>
            </a:r>
            <a:r>
              <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4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4" name="textbox 234"/>
          <p:cNvSpPr/>
          <p:nvPr/>
        </p:nvSpPr>
        <p:spPr>
          <a:xfrm>
            <a:off x="302260" y="320040"/>
            <a:ext cx="7952105" cy="1005205"/>
          </a:xfrm>
          <a:prstGeom prst="rect">
            <a:avLst/>
          </a:prstGeom>
          <a:noFill/>
          <a:ln w="0" cap="flat">
            <a:noFill/>
            <a:prstDash val="solid"/>
            <a:miter lim="0"/>
          </a:ln>
        </p:spPr>
        <p:txBody>
          <a:bodyPr vert="horz" wrap="square" lIns="0" tIns="0" rIns="0" bIns="0"/>
          <a:lstStyle/>
          <a:p>
            <a:pPr algn="l" rtl="0" eaLnBrk="0">
              <a:lnSpc>
                <a:spcPct val="28000"/>
              </a:lnSpc>
            </a:pPr>
            <a:endParaRPr sz="100" dirty="0">
              <a:latin typeface="Arial" panose="020B0604020202020204"/>
              <a:ea typeface="Arial" panose="020B0604020202020204"/>
              <a:cs typeface="Arial" panose="020B0604020202020204"/>
            </a:endParaRPr>
          </a:p>
          <a:p>
            <a:pPr marL="12700" indent="10160" algn="l" rtl="0" eaLnBrk="0">
              <a:lnSpc>
                <a:spcPct val="93000"/>
              </a:lnSpc>
            </a:pPr>
            <a:r>
              <a:rPr lang="en-US"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医院针对人血白蛋白制定了较为严格的处方点评标准，并且配合了绩效考核措施</a:t>
            </a:r>
            <a:r>
              <a:rPr sz="2400" b="1" kern="0" spc="-3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，导</a:t>
            </a:r>
            <a:r>
              <a:rPr sz="2400" b="1" kern="0" spc="-2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致</a:t>
            </a:r>
            <a:r>
              <a:rPr sz="24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部分科室医生使用蛋</a:t>
            </a:r>
            <a:r>
              <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白非常谨慎</a:t>
            </a:r>
            <a:endParaRPr sz="24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pic>
        <p:nvPicPr>
          <p:cNvPr id="246" name="picture 246"/>
          <p:cNvPicPr>
            <a:picLocks noChangeAspect="1"/>
          </p:cNvPicPr>
          <p:nvPr/>
        </p:nvPicPr>
        <p:blipFill>
          <a:blip r:embed="rId2"/>
          <a:stretch>
            <a:fillRect/>
          </a:stretch>
        </p:blipFill>
        <p:spPr>
          <a:xfrm rot="21600000">
            <a:off x="425454" y="1286167"/>
            <a:ext cx="11116085" cy="4832956"/>
          </a:xfrm>
          <a:prstGeom prst="rect">
            <a:avLst/>
          </a:prstGeom>
        </p:spPr>
      </p:pic>
      <p:sp>
        <p:nvSpPr>
          <p:cNvPr id="248" name="textbox 248"/>
          <p:cNvSpPr/>
          <p:nvPr/>
        </p:nvSpPr>
        <p:spPr>
          <a:xfrm>
            <a:off x="513822" y="1293582"/>
            <a:ext cx="10785475" cy="409194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855"/>
              </a:lnSpc>
            </a:pPr>
            <a:r>
              <a:rPr sz="1400" b="1" kern="0" spc="-2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院长/药剂科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marL="629285" indent="-223520" algn="l" rtl="0" eaLnBrk="0">
              <a:lnSpc>
                <a:spcPct val="103000"/>
              </a:lnSpc>
              <a:spcBef>
                <a:spcPts val="34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u="sng" kern="0" spc="-1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(提前了解医院的任务量及完成情况)</a:t>
            </a:r>
            <a:r>
              <a:rPr sz="1100" u="sng" kern="0" spc="1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我们了解到贵院的任务量及完成情况，发现截至到本月，贵院还剩有**</a:t>
            </a:r>
            <a:r>
              <a:rPr sz="1100" u="sng" kern="0" spc="-1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（根据实际）</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任务量未完成。</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按照正常的使用进度，将</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带</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量采购任务指标按月进行采购，剩余的任务量在**月</a:t>
            </a:r>
            <a:r>
              <a:rPr sz="1100" b="1" u="sng" kern="0" spc="-1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（根据实际）</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即可完成</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。因此，</a:t>
            </a:r>
            <a:r>
              <a:rPr sz="1100" kern="0" spc="-2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适量采购非中选产品，并不会对任务量的完成产生影响；</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74000"/>
              </a:lnSpc>
            </a:pPr>
            <a:endParaRPr sz="1000" dirty="0">
              <a:latin typeface="Arial" panose="020B0604020202020204"/>
              <a:ea typeface="Arial" panose="020B0604020202020204"/>
              <a:cs typeface="Arial" panose="020B0604020202020204"/>
            </a:endParaRPr>
          </a:p>
          <a:p>
            <a:pPr marL="405765" algn="l" rtl="0" eaLnBrk="0">
              <a:lnSpc>
                <a:spcPct val="114000"/>
              </a:lnSpc>
              <a:spcBef>
                <a:spcPts val="34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u="sng" kern="0" spc="-17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（务必根据各省实际执行情况）</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根据既往广东联盟带量采购政策的执行情况，目前的联盟均为松散型，您可以与其他参与集采的医院沟通任务完成进展情况；</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66000"/>
              </a:lnSpc>
            </a:pPr>
            <a:endParaRPr sz="1000" dirty="0">
              <a:latin typeface="Arial" panose="020B0604020202020204"/>
              <a:ea typeface="Arial" panose="020B0604020202020204"/>
              <a:cs typeface="Arial" panose="020B0604020202020204"/>
            </a:endParaRPr>
          </a:p>
          <a:p>
            <a:pPr marL="626745" indent="-220980" algn="l" rtl="0" eaLnBrk="0">
              <a:lnSpc>
                <a:spcPct val="105000"/>
              </a:lnSpc>
              <a:spcBef>
                <a:spcPts val="330"/>
              </a:spcBef>
              <a:tabLst>
                <a:tab pos="714375" algn="l"/>
                <a:tab pos="3113405" algn="l"/>
              </a:tabLst>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人血白蛋白是国家战略储备物资，长期处于供不应求的状态，建议多个厂家动态保供。</a:t>
            </a:r>
            <a:r>
              <a:rPr sz="1100" u="sng" kern="0" spc="-2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（据《关于血液制品的供与需：血制品成长性判断》</a:t>
            </a:r>
            <a:r>
              <a:rPr sz="1100" u="sng" kern="0" spc="-15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报告测算，国内年需求量</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与实际供应量之间存在较大缺口，国内人血白蛋白的理论年总需求量为1500-180</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0</a:t>
            </a:r>
            <a:r>
              <a:rPr sz="1100" u="sng" kern="0" spc="2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吨；而根据中检院及各地方检验所披露的数据，测算出我国白蛋白2023年批签发量</a:t>
            </a:r>
            <a:r>
              <a:rPr sz="1100" i="1" u="sng" kern="0" spc="-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约为781吨左右，处于严重短缺状态。）</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84000"/>
              </a:lnSpc>
            </a:pPr>
            <a:endParaRPr sz="1000" dirty="0">
              <a:latin typeface="Arial" panose="020B0604020202020204"/>
              <a:ea typeface="Arial" panose="020B0604020202020204"/>
              <a:cs typeface="Arial" panose="020B0604020202020204"/>
            </a:endParaRPr>
          </a:p>
          <a:p>
            <a:pPr marL="405765" algn="l" rtl="0" eaLnBrk="0">
              <a:lnSpc>
                <a:spcPct val="87000"/>
              </a:lnSpc>
              <a:spcBef>
                <a:spcPts val="335"/>
              </a:spcBef>
            </a:pPr>
            <a:r>
              <a:rPr sz="1100" kern="0" spc="-60" dirty="0">
                <a:solidFill>
                  <a:srgbClr val="34373F">
                    <a:alpha val="100000"/>
                  </a:srgbClr>
                </a:solidFill>
                <a:latin typeface="Arial" panose="020B0604020202020204"/>
                <a:ea typeface="Arial" panose="020B0604020202020204"/>
                <a:cs typeface="Arial" panose="020B0604020202020204"/>
              </a:rPr>
              <a:t>•     </a:t>
            </a:r>
            <a:r>
              <a:rPr sz="1100" b="1" kern="0" spc="-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武田蛋白优势：</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029970" indent="-167005" algn="l" rtl="0" eaLnBrk="0">
              <a:lnSpc>
                <a:spcPct val="109000"/>
              </a:lnSpc>
              <a:spcBef>
                <a:spcPts val="55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深耕白蛋白领域70余年，是全球前三*的血液制品公司，全球拥有20+血液制品</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15</a:t>
            </a:r>
            <a:r>
              <a:rPr sz="700" kern="0" spc="-7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；武田依托</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全球最大的血浆采集中心</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Biolife</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，拥有超240家单采浆站，全</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年总投浆量超16000吨</a:t>
            </a:r>
            <a:r>
              <a:rPr sz="1100" b="1"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16</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。在全球范围内拥有8个战略生产基地，其</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中5个基地服务于中国市场</a:t>
            </a:r>
            <a:r>
              <a:rPr sz="1100" kern="0" spc="-1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a:t>
            </a:r>
            <a:r>
              <a:rPr sz="700" kern="0" spc="-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持续保障中国市场的稳定供应。</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029335" indent="-166370" algn="l" rtl="0" eaLnBrk="0">
              <a:lnSpc>
                <a:spcPct val="95000"/>
              </a:lnSpc>
              <a:spcBef>
                <a:spcPts val="565"/>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武田人血白蛋白在质量、安全性和有效性方面都有着严格的保障：</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武田是首批获得PPTA认证的公司之一，执行全球领先的血液制品安全标准；武田从血浆来</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源</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到生产环节严格执行病原体检测和清除，搭建人血白蛋白安全三脚架；武田瓶装蛋白专利工艺技术，降低白蛋白中铝离子含量（国家药典规定小于200ug/l</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marL="1028700" indent="2540" algn="l" rtl="0" eaLnBrk="0">
              <a:lnSpc>
                <a:spcPct val="103000"/>
              </a:lnSpc>
              <a:spcBef>
                <a:spcPts val="10"/>
              </a:spcBef>
            </a:pP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武田白蛋白在3年保存期内铝离子含量均小于50ug/l</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提升安全性：武田生产的瓶装白蛋白采用中性化处理的钠钙玻璃瓶及特殊瓶塞，降低铝离子</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渗出风险；</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而袋装Flexbumin®是全球首创、目前中国唯一的Flexbumin全密闭输液系统软袋白蛋白，在室温长期储存无铝离子增加风险，且软袋白蛋白可显</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著提升操作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效率，降低CLABSI风险和ICU患者死亡率；武田始终以高于药典标准提高蛋白纯度（97.</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6%），保证蛋白疗效；</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0" name="textbox 250"/>
          <p:cNvSpPr/>
          <p:nvPr/>
        </p:nvSpPr>
        <p:spPr>
          <a:xfrm>
            <a:off x="182880" y="391795"/>
            <a:ext cx="8310245" cy="26416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7000"/>
              </a:lnSpc>
            </a:pPr>
            <a:r>
              <a:rPr lang="en-US" sz="18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8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8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医院因为集采中选厂牌的任务量完</a:t>
            </a:r>
            <a:r>
              <a:rPr sz="1800" b="1" kern="0" spc="-1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成不好，停用武田人血白蛋白</a:t>
            </a:r>
            <a:endParaRPr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1"/>
          <p:cNvPicPr>
            <a:picLocks noChangeAspect="1"/>
          </p:cNvPicPr>
          <p:nvPr/>
        </p:nvPicPr>
        <p:blipFill>
          <a:blip r:embed="rId1">
            <a:duotone>
              <a:prstClr val="black"/>
              <a:schemeClr val="accent4">
                <a:tint val="45000"/>
                <a:satMod val="400000"/>
              </a:schemeClr>
            </a:duotone>
          </a:blip>
          <a:stretch>
            <a:fillRect/>
          </a:stretch>
        </p:blipFill>
        <p:spPr>
          <a:xfrm>
            <a:off x="9906111" y="627588"/>
            <a:ext cx="1398441" cy="360439"/>
          </a:xfrm>
          <a:prstGeom prst="rect">
            <a:avLst/>
          </a:prstGeom>
        </p:spPr>
      </p:pic>
      <p:sp>
        <p:nvSpPr>
          <p:cNvPr id="11" name="文本框 10"/>
          <p:cNvSpPr txBox="1"/>
          <p:nvPr/>
        </p:nvSpPr>
        <p:spPr>
          <a:xfrm>
            <a:off x="1409112" y="627588"/>
            <a:ext cx="6096000" cy="368300"/>
          </a:xfrm>
          <a:prstGeom prst="rect">
            <a:avLst/>
          </a:prstGeom>
          <a:noFill/>
        </p:spPr>
        <p:txBody>
          <a:bodyPr wrap="square">
            <a:spAutoFit/>
          </a:bodyPr>
          <a:lstStyle/>
          <a:p>
            <a:r>
              <a:rPr lang="zh-CN" altLang="en-US" dirty="0">
                <a:solidFill>
                  <a:schemeClr val="bg1"/>
                </a:solidFill>
                <a:latin typeface="楷体" panose="02010609060101010101" pitchFamily="49" charset="-122"/>
                <a:ea typeface="楷体" panose="02010609060101010101" pitchFamily="49" charset="-122"/>
              </a:rPr>
              <a:t>心怀大爱</a:t>
            </a:r>
            <a:r>
              <a:rPr lang="en-US" altLang="zh-CN" dirty="0">
                <a:solidFill>
                  <a:schemeClr val="bg1"/>
                </a:solidFill>
                <a:latin typeface="楷体" panose="02010609060101010101" pitchFamily="49" charset="-122"/>
                <a:ea typeface="楷体" panose="02010609060101010101" pitchFamily="49" charset="-122"/>
              </a:rPr>
              <a:t> </a:t>
            </a:r>
            <a:r>
              <a:rPr lang="zh-CN" altLang="en-US" dirty="0">
                <a:solidFill>
                  <a:schemeClr val="bg1"/>
                </a:solidFill>
                <a:latin typeface="楷体" panose="02010609060101010101" pitchFamily="49" charset="-122"/>
                <a:ea typeface="楷体" panose="02010609060101010101" pitchFamily="49" charset="-122"/>
              </a:rPr>
              <a:t>服务健康</a:t>
            </a:r>
            <a:endParaRPr lang="zh-CN" altLang="en-US" dirty="0">
              <a:solidFill>
                <a:schemeClr val="bg1"/>
              </a:solidFill>
              <a:latin typeface="楷体" panose="02010609060101010101" pitchFamily="49" charset="-122"/>
              <a:ea typeface="楷体" panose="02010609060101010101" pitchFamily="49" charset="-122"/>
            </a:endParaRPr>
          </a:p>
        </p:txBody>
      </p:sp>
      <p:sp>
        <p:nvSpPr>
          <p:cNvPr id="260" name="path 260"/>
          <p:cNvSpPr/>
          <p:nvPr/>
        </p:nvSpPr>
        <p:spPr>
          <a:xfrm>
            <a:off x="679518" y="1514304"/>
            <a:ext cx="10894263" cy="4679784"/>
          </a:xfrm>
          <a:custGeom>
            <a:avLst/>
            <a:gdLst/>
            <a:ahLst/>
            <a:cxnLst/>
            <a:rect l="0" t="0" r="0" b="0"/>
            <a:pathLst>
              <a:path w="17156" h="7369">
                <a:moveTo>
                  <a:pt x="7" y="580"/>
                </a:moveTo>
                <a:cubicBezTo>
                  <a:pt x="7" y="264"/>
                  <a:pt x="264" y="7"/>
                  <a:pt x="580" y="7"/>
                </a:cubicBezTo>
                <a:lnTo>
                  <a:pt x="16575" y="7"/>
                </a:lnTo>
                <a:cubicBezTo>
                  <a:pt x="16892" y="7"/>
                  <a:pt x="17148" y="264"/>
                  <a:pt x="17148" y="580"/>
                </a:cubicBezTo>
                <a:lnTo>
                  <a:pt x="17148" y="6788"/>
                </a:lnTo>
                <a:cubicBezTo>
                  <a:pt x="17148" y="7105"/>
                  <a:pt x="16892" y="7362"/>
                  <a:pt x="16575" y="7362"/>
                </a:cubicBezTo>
                <a:lnTo>
                  <a:pt x="580" y="7362"/>
                </a:lnTo>
                <a:cubicBezTo>
                  <a:pt x="264" y="7362"/>
                  <a:pt x="7" y="7105"/>
                  <a:pt x="7" y="6788"/>
                </a:cubicBezTo>
                <a:lnTo>
                  <a:pt x="7" y="580"/>
                </a:lnTo>
                <a:close/>
              </a:path>
            </a:pathLst>
          </a:custGeom>
          <a:solidFill>
            <a:srgbClr val="F2F2F2">
              <a:alpha val="100000"/>
            </a:srgbClr>
          </a:solidFill>
          <a:ln w="9525" cap="flat">
            <a:solidFill>
              <a:srgbClr val="BFBFBF"/>
            </a:solidFill>
            <a:prstDash val="dash"/>
            <a:round/>
          </a:ln>
        </p:spPr>
        <p:txBody>
          <a:bodyPr rtlCol="0"/>
          <a:lstStyle/>
          <a:p>
            <a:pPr algn="ctr"/>
            <a:endParaRPr lang="zh-CN" altLang="en-US"/>
          </a:p>
        </p:txBody>
      </p:sp>
      <p:sp>
        <p:nvSpPr>
          <p:cNvPr id="262" name="textbox 262"/>
          <p:cNvSpPr/>
          <p:nvPr/>
        </p:nvSpPr>
        <p:spPr>
          <a:xfrm>
            <a:off x="938812" y="2242854"/>
            <a:ext cx="10358755" cy="2508250"/>
          </a:xfrm>
          <a:prstGeom prst="rect">
            <a:avLst/>
          </a:prstGeom>
          <a:noFill/>
          <a:ln w="0" cap="flat">
            <a:noFill/>
            <a:prstDash val="solid"/>
            <a:miter lim="0"/>
          </a:ln>
        </p:spPr>
        <p:txBody>
          <a:bodyPr vert="horz" wrap="square" lIns="0" tIns="0" rIns="0" bIns="0"/>
          <a:lstStyle/>
          <a:p>
            <a:pPr algn="l" rtl="0" eaLnBrk="0">
              <a:lnSpc>
                <a:spcPct val="69000"/>
              </a:lnSpc>
            </a:pPr>
            <a:endParaRPr sz="100" dirty="0">
              <a:latin typeface="Arial" panose="020B0604020202020204"/>
              <a:ea typeface="Arial" panose="020B0604020202020204"/>
              <a:cs typeface="Arial" panose="020B0604020202020204"/>
            </a:endParaRPr>
          </a:p>
          <a:p>
            <a:pPr marL="198755" indent="-186690" algn="l" rtl="0" eaLnBrk="0">
              <a:lnSpc>
                <a:spcPct val="105000"/>
              </a:lnSpc>
              <a:tabLst>
                <a:tab pos="4530725" algn="l"/>
              </a:tabLst>
            </a:pPr>
            <a:r>
              <a:rPr sz="1100" kern="0" spc="0" dirty="0">
                <a:solidFill>
                  <a:srgbClr val="1A1B1F">
                    <a:alpha val="100000"/>
                  </a:srgbClr>
                </a:solidFill>
                <a:latin typeface="Arial" panose="020B0604020202020204"/>
                <a:ea typeface="Arial" panose="020B0604020202020204"/>
                <a:cs typeface="Arial" panose="020B0604020202020204"/>
              </a:rPr>
              <a:t>•   </a:t>
            </a:r>
            <a:r>
              <a:rPr sz="1100" b="1" kern="0" spc="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人</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血白蛋白长期处于供不应求的状态，供应不稳定是每个厂家都会遇到的问题，任何厂家都难以完全避免供应波动。</a:t>
            </a:r>
            <a:r>
              <a:rPr sz="1100" b="1" u="sng" kern="0" spc="-2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（据</a:t>
            </a:r>
            <a:r>
              <a:rPr sz="1100" i="1" u="sng"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《关于血液制品的供与需：血制品成长性判</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断》</a:t>
            </a:r>
            <a:r>
              <a:rPr sz="1100"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报告测算，国内年需求量与实际供应量之间存在较大缺口，国内人血白蛋白的理论年总需求量为</a:t>
            </a:r>
            <a:r>
              <a:rPr sz="1100" u="sng" kern="0" spc="-19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1500-1800</a:t>
            </a:r>
            <a:r>
              <a:rPr sz="1100" u="sng" kern="0" spc="1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吨；而根据中检院及各地方检</a:t>
            </a:r>
            <a:r>
              <a:rPr sz="1100" i="1" u="sng" kern="0" spc="-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验所披露的数据，测算</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i="1" u="sng"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出我国白蛋白2023年批签发量约为781吨左右，处于严</a:t>
            </a:r>
            <a:r>
              <a:rPr sz="1100" i="1" u="sng" kern="0" spc="-3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重短缺状态。）</a:t>
            </a:r>
            <a:r>
              <a:rPr sz="1100" u="sng"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66000"/>
              </a:lnSpc>
            </a:pPr>
            <a:endParaRPr sz="1000" dirty="0">
              <a:latin typeface="Arial" panose="020B0604020202020204"/>
              <a:ea typeface="Arial" panose="020B0604020202020204"/>
              <a:cs typeface="Arial" panose="020B0604020202020204"/>
            </a:endParaRPr>
          </a:p>
          <a:p>
            <a:pPr marL="178435" indent="-165735" algn="l" rtl="0" eaLnBrk="0">
              <a:lnSpc>
                <a:spcPct val="109000"/>
              </a:lnSpc>
              <a:spcBef>
                <a:spcPts val="33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深耕白蛋白领域70余年，是全球前三*的血液制品公司，全球拥有20+血液制品</a:t>
            </a:r>
            <a:r>
              <a:rPr sz="1100"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15</a:t>
            </a:r>
            <a:r>
              <a:rPr sz="700" kern="0" spc="-7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；武田依托</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全球最大的血浆采集中心</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Biolife，拥有</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超240家单采浆站，全年总投</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浆量超16000吨</a:t>
            </a:r>
            <a:r>
              <a:rPr sz="1100" b="1" kern="0" spc="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16</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。在全球范围内拥有8个战略生产基地，其中</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5个基地服务于中国市场</a:t>
            </a:r>
            <a:r>
              <a:rPr sz="1100" kern="0" spc="-1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a:t>
            </a:r>
            <a:r>
              <a:rPr sz="700" kern="0" spc="-6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持续保障中国市场的稳定供应。</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81000"/>
              </a:lnSpc>
            </a:pPr>
            <a:endParaRPr sz="1000" dirty="0">
              <a:latin typeface="Arial" panose="020B0604020202020204"/>
              <a:ea typeface="Arial" panose="020B0604020202020204"/>
              <a:cs typeface="Arial" panose="020B0604020202020204"/>
            </a:endParaRPr>
          </a:p>
          <a:p>
            <a:pPr marL="179070" indent="-167005" algn="l" rtl="0" eaLnBrk="0">
              <a:lnSpc>
                <a:spcPct val="94000"/>
              </a:lnSpc>
              <a:spcBef>
                <a:spcPts val="34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考虑到白蛋白供应的不稳定性，一旦现在采购的厂家出现断供或供应紧张的情况，会使患者处于断药风险中；为保障医院白蛋白的稳定采购，希望医院能够继续选择</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武田白蛋白；武田拥有4个品规的人血白蛋白：</a:t>
            </a:r>
            <a:r>
              <a:rPr sz="1100" kern="0" spc="-2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Pisa比萨（10g/瓶）、Vienna维也纳（</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10g/瓶）、</a:t>
            </a:r>
            <a:r>
              <a:rPr sz="1100" kern="0" spc="-2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r>
              <a:rPr sz="1100" kern="0" spc="-1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（10g/袋）、</a:t>
            </a:r>
            <a:r>
              <a:rPr sz="1100" kern="0" spc="-2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Flexbumin</a:t>
            </a:r>
            <a:r>
              <a:rPr sz="1100" kern="0" spc="-10" baseline="2800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（12.5g/袋</a:t>
            </a:r>
            <a:r>
              <a:rPr sz="1100" kern="0" spc="2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医院可以按</a:t>
            </a:r>
            <a:r>
              <a:rPr sz="1100" kern="0" spc="-4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需灵活选择；</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84000"/>
              </a:lnSpc>
            </a:pPr>
            <a:endParaRPr sz="1000" dirty="0">
              <a:latin typeface="Arial" panose="020B0604020202020204"/>
              <a:ea typeface="Arial" panose="020B0604020202020204"/>
              <a:cs typeface="Arial" panose="020B0604020202020204"/>
            </a:endParaRPr>
          </a:p>
          <a:p>
            <a:pPr algn="l" rtl="0" eaLnBrk="0">
              <a:lnSpc>
                <a:spcPct val="139000"/>
              </a:lnSpc>
            </a:pPr>
            <a:endParaRPr sz="200" dirty="0">
              <a:latin typeface="Arial" panose="020B0604020202020204"/>
              <a:ea typeface="Arial" panose="020B0604020202020204"/>
              <a:cs typeface="Arial" panose="020B0604020202020204"/>
            </a:endParaRPr>
          </a:p>
          <a:p>
            <a:pPr marL="12700" algn="l" rtl="0" eaLnBrk="0">
              <a:lnSpc>
                <a:spcPts val="1425"/>
              </a:lnSpc>
              <a:spcBef>
                <a:spcPts val="0"/>
              </a:spcBef>
            </a:pPr>
            <a:r>
              <a:rPr sz="1100" kern="0" spc="0" dirty="0">
                <a:solidFill>
                  <a:srgbClr val="34373F">
                    <a:alpha val="100000"/>
                  </a:srgbClr>
                </a:solidFill>
                <a:latin typeface="Arial" panose="020B0604020202020204"/>
                <a:ea typeface="Arial" panose="020B0604020202020204"/>
                <a:cs typeface="Arial" panose="020B0604020202020204"/>
              </a:rPr>
              <a:t>•   </a:t>
            </a:r>
            <a:r>
              <a:rPr sz="1100" b="1" kern="0" spc="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我们也非常期待与医院建立长期</a:t>
            </a:r>
            <a:r>
              <a:rPr sz="1100" b="1"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稳定的合作关系，</a:t>
            </a:r>
            <a:r>
              <a:rPr sz="1100" kern="0" spc="-10" dirty="0">
                <a:solidFill>
                  <a:srgbClr val="34373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持续搭建医院管理/学术交流平台，为医院发展、学科建设和患者需求提供全方位的支持。</a:t>
            </a:r>
            <a:endParaRPr sz="1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4" name="textbox 264"/>
          <p:cNvSpPr/>
          <p:nvPr/>
        </p:nvSpPr>
        <p:spPr>
          <a:xfrm>
            <a:off x="600661" y="307067"/>
            <a:ext cx="8021955" cy="4946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690"/>
              </a:lnSpc>
            </a:pPr>
            <a:r>
              <a:rPr lang="en-US" altLang="zh-CN" sz="2700" b="1" kern="0" spc="40" baseline="17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2700" b="1" kern="0" spc="40" baseline="17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2700" b="1" kern="0" spc="40" baseline="17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医院因为</a:t>
            </a:r>
            <a:r>
              <a:rPr sz="2700" b="1" kern="0" spc="40" baseline="17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武</a:t>
            </a:r>
            <a:r>
              <a:rPr sz="2700" b="1" kern="0" spc="30" baseline="170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田人血白蛋白供应不稳定，导致武田人血白蛋白被替换</a:t>
            </a:r>
            <a:endParaRPr sz="2700" baseline="17000" dirty="0">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4" name="group 34"/>
          <p:cNvGrpSpPr/>
          <p:nvPr/>
        </p:nvGrpSpPr>
        <p:grpSpPr>
          <a:xfrm rot="21600000">
            <a:off x="458495" y="1374305"/>
            <a:ext cx="2013772" cy="289521"/>
            <a:chOff x="0" y="0"/>
            <a:chExt cx="2013772" cy="289521"/>
          </a:xfrm>
        </p:grpSpPr>
        <p:pic>
          <p:nvPicPr>
            <p:cNvPr id="266" name="picture 266"/>
            <p:cNvPicPr>
              <a:picLocks noChangeAspect="1"/>
            </p:cNvPicPr>
            <p:nvPr/>
          </p:nvPicPr>
          <p:blipFill>
            <a:blip r:embed="rId2"/>
            <a:stretch>
              <a:fillRect/>
            </a:stretch>
          </p:blipFill>
          <p:spPr>
            <a:xfrm rot="21600000">
              <a:off x="0" y="0"/>
              <a:ext cx="2013772" cy="289521"/>
            </a:xfrm>
            <a:prstGeom prst="rect">
              <a:avLst/>
            </a:prstGeom>
          </p:spPr>
        </p:pic>
        <p:sp>
          <p:nvSpPr>
            <p:cNvPr id="268" name="textbox 268"/>
            <p:cNvSpPr/>
            <p:nvPr/>
          </p:nvSpPr>
          <p:spPr>
            <a:xfrm>
              <a:off x="-12700" y="-12700"/>
              <a:ext cx="2039620" cy="314959"/>
            </a:xfrm>
            <a:prstGeom prst="rect">
              <a:avLst/>
            </a:prstGeom>
            <a:noFill/>
            <a:ln w="0" cap="flat">
              <a:noFill/>
              <a:prstDash val="solid"/>
              <a:miter lim="0"/>
            </a:ln>
          </p:spPr>
          <p:txBody>
            <a:bodyPr vert="horz" wrap="square" lIns="0" tIns="0" rIns="0" bIns="0"/>
            <a:lstStyle/>
            <a:p>
              <a:pPr algn="l" rtl="0" eaLnBrk="0">
                <a:lnSpc>
                  <a:spcPct val="107000"/>
                </a:lnSpc>
              </a:pPr>
              <a:endParaRPr sz="200" dirty="0">
                <a:latin typeface="Arial" panose="020B0604020202020204"/>
                <a:ea typeface="Arial" panose="020B0604020202020204"/>
                <a:cs typeface="Arial" panose="020B0604020202020204"/>
              </a:endParaRPr>
            </a:p>
            <a:p>
              <a:pPr marL="113665" algn="l" rtl="0" eaLnBrk="0">
                <a:lnSpc>
                  <a:spcPts val="1855"/>
                </a:lnSpc>
                <a:spcBef>
                  <a:spcPts val="0"/>
                </a:spcBef>
              </a:pPr>
              <a:r>
                <a:rPr sz="1400" b="1" kern="0" spc="-10" dirty="0">
                  <a:solidFill>
                    <a:srgbClr val="FFFFF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院长/医务科/药剂科</a:t>
              </a:r>
              <a:endParaRPr sz="1400" dirty="0">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72" name="textbox 272"/>
          <p:cNvSpPr/>
          <p:nvPr/>
        </p:nvSpPr>
        <p:spPr>
          <a:xfrm>
            <a:off x="766555" y="6401617"/>
            <a:ext cx="2366010" cy="11366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6000"/>
              </a:lnSpc>
            </a:pPr>
            <a:r>
              <a:rPr sz="600" kern="0" spc="10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*基于专业知识、服务水</a:t>
            </a:r>
            <a:r>
              <a:rPr sz="600" kern="0" spc="90" dirty="0">
                <a:solidFill>
                  <a:srgbClr val="1A1B1F">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平、发展历史、全球规模等综合评估</a:t>
            </a:r>
            <a:endParaRPr sz="6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1800" y="467360"/>
            <a:ext cx="4064000" cy="521970"/>
          </a:xfrm>
          <a:prstGeom prst="rect">
            <a:avLst/>
          </a:prstGeom>
          <a:noFill/>
        </p:spPr>
        <p:txBody>
          <a:bodyPr wrap="square" rtlCol="0">
            <a:spAutoFit/>
          </a:bodyPr>
          <a:p>
            <a:r>
              <a:rPr lang="zh-CN" altLang="en-US" sz="2800"/>
              <a:t>答题环节</a:t>
            </a:r>
            <a:endParaRPr lang="zh-CN" altLang="en-US" sz="2800"/>
          </a:p>
        </p:txBody>
      </p:sp>
      <p:sp>
        <p:nvSpPr>
          <p:cNvPr id="3" name="文本框 2"/>
          <p:cNvSpPr txBox="1"/>
          <p:nvPr/>
        </p:nvSpPr>
        <p:spPr>
          <a:xfrm>
            <a:off x="818515" y="1922780"/>
            <a:ext cx="6941185" cy="368300"/>
          </a:xfrm>
          <a:prstGeom prst="rect">
            <a:avLst/>
          </a:prstGeom>
          <a:noFill/>
        </p:spPr>
        <p:txBody>
          <a:bodyPr wrap="square" rtlCol="0">
            <a:spAutoFit/>
          </a:bodyPr>
          <a:p>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问题</a:t>
            </a:r>
            <a:r>
              <a:rPr lang="en-US" altLang="zh-CN" b="1">
                <a:solidFill>
                  <a:schemeClr val="accent4">
                    <a:lumMod val="50000"/>
                  </a:schemeClr>
                </a:solidFill>
                <a:latin typeface="仿宋" panose="02010609060101010101" charset="-122"/>
                <a:ea typeface="仿宋" panose="02010609060101010101" charset="-122"/>
                <a:cs typeface="仿宋" panose="02010609060101010101" charset="-122"/>
              </a:rPr>
              <a:t>1</a:t>
            </a:r>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：人血白蛋白的医保报销种类及范围？</a:t>
            </a:r>
            <a:endParaRPr lang="zh-CN" altLang="en-US" b="1">
              <a:solidFill>
                <a:schemeClr val="accent4">
                  <a:lumMod val="50000"/>
                </a:schemeClr>
              </a:solidFill>
              <a:latin typeface="仿宋" panose="02010609060101010101" charset="-122"/>
              <a:ea typeface="仿宋" panose="02010609060101010101" charset="-122"/>
              <a:cs typeface="仿宋" panose="02010609060101010101" charset="-122"/>
            </a:endParaRPr>
          </a:p>
        </p:txBody>
      </p:sp>
      <p:sp>
        <p:nvSpPr>
          <p:cNvPr id="4" name="文本框 3"/>
          <p:cNvSpPr txBox="1"/>
          <p:nvPr/>
        </p:nvSpPr>
        <p:spPr>
          <a:xfrm>
            <a:off x="795655" y="3685540"/>
            <a:ext cx="4064000" cy="368300"/>
          </a:xfrm>
          <a:prstGeom prst="rect">
            <a:avLst/>
          </a:prstGeom>
          <a:noFill/>
        </p:spPr>
        <p:txBody>
          <a:bodyPr wrap="square" rtlCol="0">
            <a:spAutoFit/>
          </a:bodyPr>
          <a:p>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问题</a:t>
            </a:r>
            <a:r>
              <a:rPr lang="en-US" altLang="zh-CN" b="1">
                <a:solidFill>
                  <a:schemeClr val="accent4">
                    <a:lumMod val="50000"/>
                  </a:schemeClr>
                </a:solidFill>
                <a:latin typeface="仿宋" panose="02010609060101010101" charset="-122"/>
                <a:ea typeface="仿宋" panose="02010609060101010101" charset="-122"/>
                <a:cs typeface="仿宋" panose="02010609060101010101" charset="-122"/>
              </a:rPr>
              <a:t>2</a:t>
            </a:r>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：武田白蛋白的四大优势？</a:t>
            </a:r>
            <a:endParaRPr lang="zh-CN" altLang="en-US" b="1">
              <a:solidFill>
                <a:schemeClr val="accent4">
                  <a:lumMod val="50000"/>
                </a:schemeClr>
              </a:solidFill>
              <a:latin typeface="仿宋" panose="02010609060101010101" charset="-122"/>
              <a:ea typeface="仿宋" panose="02010609060101010101" charset="-122"/>
              <a:cs typeface="仿宋" panose="02010609060101010101" charset="-122"/>
            </a:endParaRPr>
          </a:p>
        </p:txBody>
      </p:sp>
      <p:sp>
        <p:nvSpPr>
          <p:cNvPr id="5" name="文本框 4"/>
          <p:cNvSpPr txBox="1"/>
          <p:nvPr/>
        </p:nvSpPr>
        <p:spPr>
          <a:xfrm>
            <a:off x="1034415" y="2549525"/>
            <a:ext cx="5882640" cy="922020"/>
          </a:xfrm>
          <a:prstGeom prst="rect">
            <a:avLst/>
          </a:prstGeom>
          <a:noFill/>
        </p:spPr>
        <p:txBody>
          <a:bodyPr wrap="square" rtlCol="0">
            <a:spAutoFit/>
          </a:bodyPr>
          <a:p>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答案：</a:t>
            </a:r>
            <a:endParaRPr lang="zh-CN" altLang="en-US" b="1">
              <a:solidFill>
                <a:schemeClr val="accent4">
                  <a:lumMod val="50000"/>
                </a:schemeClr>
              </a:solidFill>
              <a:latin typeface="仿宋" panose="02010609060101010101" charset="-122"/>
              <a:ea typeface="仿宋" panose="02010609060101010101" charset="-122"/>
              <a:cs typeface="仿宋" panose="02010609060101010101" charset="-122"/>
            </a:endParaRPr>
          </a:p>
          <a:p>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医保乙类，报销范围：限抢救、重症或因肝硬化、癌症引起胸腹水的患者，且白蛋白低于</a:t>
            </a:r>
            <a:r>
              <a:rPr lang="en-US" altLang="zh-CN" b="1">
                <a:solidFill>
                  <a:schemeClr val="accent4">
                    <a:lumMod val="50000"/>
                  </a:schemeClr>
                </a:solidFill>
                <a:latin typeface="仿宋" panose="02010609060101010101" charset="-122"/>
                <a:ea typeface="仿宋" panose="02010609060101010101" charset="-122"/>
                <a:cs typeface="仿宋" panose="02010609060101010101" charset="-122"/>
              </a:rPr>
              <a:t>30g/L</a:t>
            </a:r>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a:t>
            </a:r>
            <a:endParaRPr lang="zh-CN" altLang="en-US" b="1">
              <a:solidFill>
                <a:schemeClr val="accent4">
                  <a:lumMod val="50000"/>
                </a:schemeClr>
              </a:solidFill>
              <a:latin typeface="仿宋" panose="02010609060101010101" charset="-122"/>
              <a:ea typeface="仿宋" panose="02010609060101010101" charset="-122"/>
              <a:cs typeface="仿宋" panose="02010609060101010101" charset="-122"/>
            </a:endParaRPr>
          </a:p>
        </p:txBody>
      </p:sp>
      <p:sp>
        <p:nvSpPr>
          <p:cNvPr id="6" name="文本框 5"/>
          <p:cNvSpPr txBox="1"/>
          <p:nvPr/>
        </p:nvSpPr>
        <p:spPr>
          <a:xfrm>
            <a:off x="1057275" y="4243070"/>
            <a:ext cx="5038090" cy="1476375"/>
          </a:xfrm>
          <a:prstGeom prst="rect">
            <a:avLst/>
          </a:prstGeom>
          <a:noFill/>
        </p:spPr>
        <p:txBody>
          <a:bodyPr wrap="square" rtlCol="0">
            <a:spAutoFit/>
          </a:bodyPr>
          <a:p>
            <a:r>
              <a:rPr lang="zh-CN" altLang="en-US" b="1">
                <a:solidFill>
                  <a:schemeClr val="accent4">
                    <a:lumMod val="50000"/>
                  </a:schemeClr>
                </a:solidFill>
                <a:latin typeface="仿宋" panose="02010609060101010101" charset="-122"/>
                <a:ea typeface="仿宋" panose="02010609060101010101" charset="-122"/>
                <a:cs typeface="仿宋" panose="02010609060101010101" charset="-122"/>
              </a:rPr>
              <a:t>答案：</a:t>
            </a:r>
            <a:endParaRPr lang="zh-CN" altLang="en-US" b="1">
              <a:solidFill>
                <a:schemeClr val="accent4">
                  <a:lumMod val="50000"/>
                </a:schemeClr>
              </a:solidFill>
              <a:latin typeface="仿宋" panose="02010609060101010101" charset="-122"/>
              <a:ea typeface="仿宋" panose="02010609060101010101" charset="-122"/>
              <a:cs typeface="仿宋" panose="02010609060101010101" charset="-122"/>
            </a:endParaRPr>
          </a:p>
          <a:p>
            <a:r>
              <a:rPr lang="en-US" b="1" kern="0" spc="-2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1</a:t>
            </a:r>
            <a:r>
              <a:rPr lang="zh-CN" altLang="en-US" b="1" kern="0" spc="-2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2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高于药典</a:t>
            </a:r>
            <a:r>
              <a:rPr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的纯度标准</a:t>
            </a:r>
            <a:endParaRPr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endParaRPr>
          </a:p>
          <a:p>
            <a:r>
              <a:rPr lang="en-US"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2</a:t>
            </a:r>
            <a:r>
              <a:rPr lang="zh-CN" altLang="en-US"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灭活检测包括B19在内的病毒</a:t>
            </a:r>
            <a:endParaRPr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endParaRPr>
          </a:p>
          <a:p>
            <a:r>
              <a:rPr lang="en-US"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3</a:t>
            </a:r>
            <a:r>
              <a:rPr lang="zh-CN" altLang="en-US"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5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严控细菌内毒素</a:t>
            </a:r>
            <a:r>
              <a:rPr lang="zh-CN" b="1" kern="0" spc="-5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减少不良反应</a:t>
            </a:r>
            <a:endParaRPr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endParaRPr>
          </a:p>
          <a:p>
            <a:r>
              <a:rPr lang="en-US"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4</a:t>
            </a:r>
            <a:r>
              <a:rPr lang="zh-CN" altLang="en-US"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严控PKA</a:t>
            </a:r>
            <a:r>
              <a:rPr lang="zh-CN" b="1" kern="0" spc="-1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a:t>
            </a:r>
            <a:r>
              <a:rPr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rPr>
              <a:t>降低过敏率</a:t>
            </a:r>
            <a:endParaRPr lang="zh-CN" altLang="en-US" b="1" kern="0" spc="-30" dirty="0">
              <a:solidFill>
                <a:schemeClr val="accent4">
                  <a:lumMod val="50000"/>
                  <a:alpha val="100000"/>
                </a:schemeClr>
              </a:solidFill>
              <a:latin typeface="仿宋" panose="02010609060101010101" charset="-122"/>
              <a:ea typeface="仿宋" panose="02010609060101010101" charset="-122"/>
              <a:cs typeface="仿宋"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5" grpId="0"/>
      <p:bldP spid="5" grpId="1"/>
      <p:bldP spid="4" grpId="0"/>
      <p:bldP spid="4" grpId="1"/>
      <p:bldP spid="6" grpId="0"/>
      <p:bldP spid="6"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0" y="16224"/>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9060101010101" charset="-122"/>
                <a:ea typeface="黑体" panose="02010609060101010101" charset="-122"/>
                <a:cs typeface="+mn-ea"/>
                <a:sym typeface="+mn-lt"/>
              </a:rPr>
              <a:t>谢谢</a:t>
            </a:r>
            <a:endParaRPr lang="zh-CN" altLang="en-US" sz="7200" b="1" dirty="0">
              <a:solidFill>
                <a:srgbClr val="002060"/>
              </a:solidFill>
              <a:latin typeface="黑体" panose="02010609060101010101" charset="-122"/>
              <a:ea typeface="黑体" panose="02010609060101010101" charset="-122"/>
              <a:cs typeface="+mn-ea"/>
              <a:sym typeface="+mn-lt"/>
            </a:endParaRPr>
          </a:p>
        </p:txBody>
      </p:sp>
      <p:pic>
        <p:nvPicPr>
          <p:cNvPr id="3" name="图片 2" descr="图片1"/>
          <p:cNvPicPr>
            <a:picLocks noChangeAspect="1"/>
          </p:cNvPicPr>
          <p:nvPr/>
        </p:nvPicPr>
        <p:blipFill>
          <a:blip r:embed="rId2">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7377547" y="6270034"/>
            <a:ext cx="6096000" cy="368300"/>
          </a:xfrm>
          <a:prstGeom prst="rect">
            <a:avLst/>
          </a:prstGeom>
          <a:noFill/>
        </p:spPr>
        <p:txBody>
          <a:bodyPr wrap="square">
            <a:spAutoFit/>
          </a:bodyPr>
          <a:lstStyle/>
          <a:p>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拓市场</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精学术</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强服务</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谋创新</a:t>
            </a:r>
            <a:endParaRPr lang="zh-CN" altLang="en-US" sz="1800" dirty="0">
              <a:solidFill>
                <a:srgbClr val="0070C0"/>
              </a:solidFill>
              <a:latin typeface="楷体" panose="02010609060101010101" pitchFamily="49" charset="-122"/>
              <a:ea typeface="楷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TABLE_ENDDRAG_ORIGIN_RECT" val="958*539"/>
  <p:tag name="TABLE_ENDDRAG_RECT" val="0*0*958*539"/>
</p:tagLst>
</file>

<file path=ppt/tags/tag9.xml><?xml version="1.0" encoding="utf-8"?>
<p:tagLst xmlns:p="http://schemas.openxmlformats.org/presentationml/2006/main">
  <p:tag name="TABLE_ENDDRAG_ORIGIN_RECT" val="929*424"/>
  <p:tag name="TABLE_ENDDRAG_RECT" val="20*102*929*424"/>
</p:tagLst>
</file>

<file path=ppt/tags/tag10.xml><?xml version="1.0" encoding="utf-8"?>
<p:tagLst xmlns:p="http://schemas.openxmlformats.org/presentationml/2006/main">
  <p:tag name="TABLE_ENDDRAG_ORIGIN_RECT" val="952*416"/>
  <p:tag name="TABLE_ENDDRAG_RECT" val="0*123*952*416"/>
</p:tagLst>
</file>

<file path=ppt/tags/tag11.xml><?xml version="1.0" encoding="utf-8"?>
<p:tagLst xmlns:p="http://schemas.openxmlformats.org/presentationml/2006/main">
  <p:tag name="TABLE_ENDDRAG_ORIGIN_RECT" val="756*455"/>
  <p:tag name="TABLE_ENDDRAG_RECT" val="8*75*756*455"/>
</p:tagLst>
</file>

<file path=ppt/tags/tag12.xml><?xml version="1.0" encoding="utf-8"?>
<p:tagLst xmlns:p="http://schemas.openxmlformats.org/presentationml/2006/main">
  <p:tag name="KSO_WM_DIAGRAM_VIRTUALLY_FRAME" val="{&quot;height&quot;:74.2131496062992,&quot;left&quot;:86.90929133858268,&quot;top&quot;:214.91377952755906,&quot;width&quot;:753.6696850393703}"/>
</p:tagLst>
</file>

<file path=ppt/tags/tag13.xml><?xml version="1.0" encoding="utf-8"?>
<p:tagLst xmlns:p="http://schemas.openxmlformats.org/presentationml/2006/main">
  <p:tag name="KSO_WM_DIAGRAM_VIRTUALLY_FRAME" val="{&quot;height&quot;:74.2131496062992,&quot;left&quot;:86.90929133858268,&quot;top&quot;:214.91377952755906,&quot;width&quot;:753.6696850393703}"/>
</p:tagLst>
</file>

<file path=ppt/tags/tag14.xml><?xml version="1.0" encoding="utf-8"?>
<p:tagLst xmlns:p="http://schemas.openxmlformats.org/presentationml/2006/main">
  <p:tag name="TABLE_ENDDRAG_ORIGIN_RECT" val="935*365"/>
  <p:tag name="TABLE_ENDDRAG_RECT" val="9*120*935*365"/>
</p:tagLst>
</file>

<file path=ppt/tags/tag15.xml><?xml version="1.0" encoding="utf-8"?>
<p:tagLst xmlns:p="http://schemas.openxmlformats.org/presentationml/2006/main">
  <p:tag name="TABLE_ENDDRAG_ORIGIN_RECT" val="899*73"/>
  <p:tag name="TABLE_ENDDRAG_RECT" val="34*423*899*73"/>
</p:tagLst>
</file>

<file path=ppt/tags/tag16.xml><?xml version="1.0" encoding="utf-8"?>
<p:tagLst xmlns:p="http://schemas.openxmlformats.org/presentationml/2006/main">
  <p:tag name="commondata" val="eyJjb3VudCI6MSwiaGRpZCI6IjgwZTkzMmY0ZWY1OGNmNmZmY2JkMjU5NjI5YzUwYjIzIiwidXNlckNvdW50IjoxfQ=="/>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15726</Words>
  <Application>WPS 演示</Application>
  <PresentationFormat>宽屏</PresentationFormat>
  <Paragraphs>2834</Paragraphs>
  <Slides>34</Slides>
  <Notes>3</Notes>
  <HiddenSlides>0</HiddenSlides>
  <MMClips>0</MMClips>
  <ScaleCrop>false</ScaleCrop>
  <HeadingPairs>
    <vt:vector size="6" baseType="variant">
      <vt:variant>
        <vt:lpstr>已用的字体</vt:lpstr>
      </vt:variant>
      <vt:variant>
        <vt:i4>36</vt:i4>
      </vt:variant>
      <vt:variant>
        <vt:lpstr>主题</vt:lpstr>
      </vt:variant>
      <vt:variant>
        <vt:i4>1</vt:i4>
      </vt:variant>
      <vt:variant>
        <vt:lpstr>幻灯片标题</vt:lpstr>
      </vt:variant>
      <vt:variant>
        <vt:i4>34</vt:i4>
      </vt:variant>
    </vt:vector>
  </HeadingPairs>
  <TitlesOfParts>
    <vt:vector size="71" baseType="lpstr">
      <vt:lpstr>Arial</vt:lpstr>
      <vt:lpstr>宋体</vt:lpstr>
      <vt:lpstr>Wingdings</vt:lpstr>
      <vt:lpstr>汉仪雅酷黑-65J</vt:lpstr>
      <vt:lpstr>黑体</vt:lpstr>
      <vt:lpstr>汉仪雅酷黑 95W</vt:lpstr>
      <vt:lpstr>隶书</vt:lpstr>
      <vt:lpstr>楷体</vt:lpstr>
      <vt:lpstr>微软雅黑</vt:lpstr>
      <vt:lpstr>Times New Roman</vt:lpstr>
      <vt:lpstr>AvantGarde Bk BT</vt:lpstr>
      <vt:lpstr>Segoe Print</vt:lpstr>
      <vt:lpstr>张海山锐线体简</vt:lpstr>
      <vt:lpstr>Arial Unicode MS</vt:lpstr>
      <vt:lpstr>等线</vt:lpstr>
      <vt:lpstr>Calibri</vt:lpstr>
      <vt:lpstr>汉仪雅酷黑 95W</vt:lpstr>
      <vt:lpstr>汉仪雅酷黑-65J</vt:lpstr>
      <vt:lpstr>华文行楷</vt:lpstr>
      <vt:lpstr>仿宋</vt:lpstr>
      <vt:lpstr>Melanie BT Std Roman</vt:lpstr>
      <vt:lpstr>锐字锐线俏皮简1.0</vt:lpstr>
      <vt:lpstr>Microsoft YaHei UI</vt:lpstr>
      <vt:lpstr>方正大黑简体</vt:lpstr>
      <vt:lpstr>Arial</vt:lpstr>
      <vt:lpstr>Calibri</vt:lpstr>
      <vt:lpstr>MS PGothic</vt:lpstr>
      <vt:lpstr>方正大黑简体</vt:lpstr>
      <vt:lpstr>Microsoft JhengHei</vt:lpstr>
      <vt:lpstr>华文细黑</vt:lpstr>
      <vt:lpstr>Wingdings</vt:lpstr>
      <vt:lpstr>Impact</vt:lpstr>
      <vt:lpstr>Impact</vt:lpstr>
      <vt:lpstr>Wingdings</vt:lpstr>
      <vt:lpstr>方正粗黑宋简体</vt:lpstr>
      <vt:lpstr>华文琥珀</vt:lpstr>
      <vt:lpstr>Office 主题​​</vt:lpstr>
      <vt:lpstr>PowerPoint 演示文稿</vt:lpstr>
      <vt:lpstr>PowerPoint 演示文稿</vt:lpstr>
      <vt:lpstr>PowerPoint 演示文稿</vt:lpstr>
      <vt:lpstr>人血白蛋白适应症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蜀阳产品的品质可靠性 产品获准进入欧美亚多国的医药市场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友友</cp:lastModifiedBy>
  <cp:revision>81</cp:revision>
  <dcterms:created xsi:type="dcterms:W3CDTF">2019-06-25T10:53:00Z</dcterms:created>
  <dcterms:modified xsi:type="dcterms:W3CDTF">2026-02-08T14:51:19Z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2052-12.1.0.24657</vt:lpwstr>
  </property>
  <property fmtid="{D5CDD505-2E9C-101B-9397-08002B2CF9AE}" pid="3" name="KSOTemplateUUID">
    <vt:lpwstr>v1.0_mb_8IEq5Ch7uobySNvMo0GMXA==</vt:lpwstr>
  </property>
  <property fmtid="{D5CDD505-2E9C-101B-9397-08002B2CF9AE}" pid="4" name="ICV">
    <vt:lpwstr>97B01821BFA146ADAAD8FB2B8153E2A2_12</vt:lpwstr>
  </property>
</Properties>
</file>