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22.svg" ContentType="image/svg+xml"/>
  <Override PartName="/ppt/media/image24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2.svg" ContentType="image/svg+xml"/>
  <Override PartName="/ppt/media/image45.svg" ContentType="image/svg+xml"/>
  <Override PartName="/ppt/media/image47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2" r:id="rId4"/>
  </p:sldMasterIdLst>
  <p:notesMasterIdLst>
    <p:notesMasterId r:id="rId6"/>
  </p:notesMasterIdLst>
  <p:sldIdLst>
    <p:sldId id="256" r:id="rId5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301" r:id="rId25"/>
    <p:sldId id="280" r:id="rId26"/>
  </p:sldIdLst>
  <p:sldSz cx="12192000" cy="6858000"/>
  <p:notesSz cx="6858000" cy="9144000"/>
  <p:custShowLst>
    <p:custShow name="演讲" id="0">
      <p:sldLst>
        <p:sld r:id="rId5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  <p:sld r:id="rId24"/>
        <p:sld r:id="rId26"/>
      </p:sldLst>
    </p:custShow>
  </p:custShow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0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SON" initials="authorId_196025623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0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0" Type="http://schemas.openxmlformats.org/officeDocument/2006/relationships/commentAuthors" Target="commentAuthors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血液制品行业知识普及与销售培训。今天，我们将一同深入了解血液制品这个特殊而重要的行业，从它的基本定义、发展历程，到它的战略价值、市场现状，最后结合我们公司的实际情况，探讨未来的发展方向。希望通过这次培训，能提升大家的专业知识和销售能力，共同推动公司业务的发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报告将分为六个部分。首先，我们会明确血液制品的核心定义和行业属性；接着，回顾它的发展历程，了解它的“前世今生”；然后，深入探讨血液制品不可替代的战略价值；之后，分析行业政策变迁对我们代理商的影响；再对当前中国市场的现状进行深度思考；最后，为我们重庆公司提出具体的发展方向和实操建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现在，让我们进入第一部分：核心定义与行业专属属性。在开始深入探讨之前，我们首先要明确，到底什么是血液制品，它具有哪些独特的行业属性。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简单来说，血液制品就是从健康人血浆中提取出来的生物药品。它的原料非常特殊，只能是人的血浆，并且生产工艺复杂，需要经过多道严格的提纯和病毒灭活工序。更重要的是，它是国家严格管控的战略物资，关系到医疗急救和生物安全，不是普通的商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结合临床刚需与代理经销实操，血液制品核心分为三大主力品类，覆盖各级医疗机构核心诊疗场景，各品类的市场定位、临床价值与销售特性清晰明确，是销售人员必须吃透的基础内容：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•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白蛋白类（核心走量基础品类）：核心产品为人血白蛋白，是全球及国内血制品市场占比最高的品类（国内市场份额常年超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50%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），核心功效为调节血浆胶体渗透压、快速扩充血容量、补充机体白蛋白，多用于重症休克、严重烧伤、肝硬化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/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肾病综合征引发的低蛋白血症、大型术后康复等场景，临床需求刚性极强、受众范围广，是代理商核心经销的基础款，也是各级医院必备的应急备货品种，销量稳定、市场需求波动小。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•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免疫球蛋白类（高价值盈利品类）：分为静注人免疫球蛋白（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pH4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）、特异性免疫球蛋白（乙肝免疫球蛋白、破伤风免疫球蛋白、狂犬病免疫球蛋白等），主打被动免疫增强、免疫功能调节、靶向抗病解毒，适用于原发性免疫缺陷病、自身免疫性疾病、重症感染、罕见病辅助治疗、突发公共卫生事件应急救治等场景，产品附加值高、需求弹性较大，临床应用场景持续拓宽，是代理商提升盈利空间、打造核心竞争力的关键品类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•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凝血因子类（小众特需稀缺品类）：核心包含人凝血因子</a:t>
            </a:r>
            <a:r>
              <a:rPr lang="en-US" altLang="en-US" sz="1400" b="0" i="0" u="none" strike="noStrike">
                <a:solidFill>
                  <a:srgbClr val="000000"/>
                </a:solidFill>
              </a:rPr>
              <a:t>Ⅷ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、人纤维蛋白原、凝血酶原复合物、人凝血酶等，主要用于血友病患者终身止血治疗、凝血功能障碍急症抢救、外科手术出血防控等场景，属于临床无替代方案的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救命药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，受众精准、需求稳定且刚性，虽整体市场规模偏小，但货源稀缺性突出，是完善代理产品矩阵、深耕血液科等专科终端、锁定长期客户的重要品类。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了解了基本定义后，我们来看看血液制品的发展历史，也就是它的“前世今生”，看看它是如何从战争中的应急物资发展成为今天的成熟产业的。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（一）前世：战火中诞生的救命物资，奠定行业根基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血液制品的起源与战争急救深度绑定，核心解决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血液难储运、易失效、易感染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的行业痛点。早在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19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世纪末，医学界就发现血浆的医用价值，但全血储运条件苛刻、易发生溶血与感染，无法满足大规模应急需求。直到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1940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，美国哈佛大学科恩教授研发出低温乙醇血浆分离工艺，成功从血浆中提纯出人血白蛋白，这款制品稳定性强、便于储运，在二战中挽救了数百万伤员的生命，彻底开启了血液制品工业化、产业化的序幕，这也是血制品行业的技术原点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战后数十年，病毒灭活技术、层析纯化技术逐步迭代，血制品的安全性、纯度大幅提升，品类从单一白蛋白拓展至免疫球蛋白、凝血因子等，行业从单纯的应急救命，逐步走向规范化、规模化发展。但受原料、技术、监管限制，早期血制品始终属于稀缺资源，仅能供应高端医疗与应急场景，并未形成市场化的流通体系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历经数十年的技术革新与行业并购，全球血液制品行业已形成高度集中的寡头垄断格局，仅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CSL Behring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、基立福、武田、奥克特珐玛四大跨国巨头，就占据全球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75%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以上的市场份额，行业壁垒极高。核心壁垒集中在三点：一是浆源壁垒，成熟市场浆站布局完善，巨头掌控全球核心血浆资源；二是技术壁垒，提纯、灭活、质控核心专利掌握在头部企业手中；三是监管壁垒，欧美国家监管严苛，中小企业难以入局。目前全球成熟市场血制品人均消费量趋于饱和，行业增速平缓，核心竞争聚焦新品研发与全球供应链布局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国内血液制品行业起步晚、发展快，全程伴随政策严管与行业整顿，历经四大关键阶段，逐步从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进口垄断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走向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国产替代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，从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无序发展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走向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合规提质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：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1.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萌芽破冰期（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1950s-1970s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）：从零起步，技术攻关：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1958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年上海生物制品研究所成功试制国内首瓶人血白蛋白，彻底打破进口产品的独家垄断，彼时全国血浆投放量不足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100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吨，生产企业不足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10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家，产能极低、品类单一，仅能满足战备医疗与头部三甲医院的刚需，无市场化经销体系，血制品属于极度稀缺的特供药品。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2.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无序扩张期（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1980s-1990s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）：野蛮生长，隐患凸显：改革开放后临床需求快速释放，单采血浆站盲目扩张，行业进入野蛮生长阶段，同时暴露出血浆管控松散、血源性病毒感染、质量参差不齐等重大安全隐患，严重威胁公共卫生安全，也倒逼国家出台严管政策，开启行业全面整顿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3.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规范整顿期（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1998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-2015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年）：政策严管，格局重塑：《血液制品管理条例》正式落地，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GMP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强制认证、单采血浆站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站企一体化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改制、药品批签发制度全面推行，行业彻底淘汰不合规产能，生产企业数量从超百家缩减至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30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家以内，进口血制品凭借质量与产能优势占据国内主流市场（人血白蛋白进口占比一度超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70%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），合规代理资质成为涉足行业的核心门槛，零散违规代理商逐步清退。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4.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整合升级期（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2015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年至今）：集中提速，国产替代：行业向头部国产企业集中，天坛生物、上海莱士、华兰生物等头部企业浆源持续扩容、技术比肩国际水平，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2023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年全国采浆量突破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1.2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万吨，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2025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年逼近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1.4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万吨，国产血制品自给率稳步提升；同时医保覆盖扩容、临床诊疗需求增长，行业迈入高质量发展阶段，代理商也从传统的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渠道倒卖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，向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合规配送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+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学术服务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的专业化模式转型。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那么，血液制品为什么如此重要，以至于国家要对其进行严格管控呢？这就涉及到它的战略价值。接下来，我们将从四个方面来阐述它的不可替代性。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（一）临床救治：无替代方案的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救命药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endParaRPr lang="en-US" altLang="zh-CN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在重症急救、罕见病治疗、疑难病症管控领域，血液制品是唯一的有效救治方案，暂无化学药或重组生物药能完全替代。针对烧伤、休克、大出血等急症，人血白蛋白能快速稳住患者生命体征；针对血友病、免疫缺陷病等罕见病，凝血因子、静注人免疫球蛋白是患者维持生命的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刚需药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，一旦断供，患者将面临生命危险；针对重症感染、自身免疫病，免疫球蛋白能快速调节机体免疫，降低病死率，临床地位无可撼动。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（二）公共卫生：突发疫情的应急核心物资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在突发公共卫生事件、重大疫情防控中，血液制品是应急医疗保障的核心储备物资。无论是重大自然灾害后的批量伤员救治，还是突发传染病疫情的重症患者救治，静注人免疫球蛋白、人血白蛋白等制品都是关键救治用药，能快速提升重症救治成功率、降低伤亡率，是国家公共卫生应急体系中不可或缺的一环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（三）民生保障：罕见病患者的生存依托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我国罕见病患者群体超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2000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万，其中血友病、原发性免疫缺陷病等罕见病的唯一治疗方案就是血液制品，这类患者需终身定期用药，血制品的供应稳定性直接关系到患者的生存质量。近年来国家加大罕见病保障力度，将多款血制品纳入医保，进一步凸显了血制品的民生保障价值，也让行业肩负着更重的社会责任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（四）国家战略：生物安全的重要组成部分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血液制品的原料为人血浆，属于特殊生物资源，行业自主可控程度直接关系到国家生物安全。长期以来，我国血制品曾高度依赖进口，若海外供应链中断，将直接影响国内临床救治与应急保障。因此，推动血制品国产替代、保障行业自主可控，已上升至国家生物安全战略层面，这也是国内行业持续提质扩容、政策长期规范引导的核心逻辑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作为一个政策强监管行业，血液制品的每一次政策调整都会深刻影响我们代理商的经营模式。接下来，我们就来梳理一下主要的政策变迁，并分析它们对我们的具体影响。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血液制品是政策强监管行业，每一轮政策调整都直接重塑代理商的经营模式、盈利空间与生存逻辑，作为重庆区域专业代理企业，销售人员必须吃透核心政策脉络，明晰政策对业务实操的具体影响，才能规避风险、精准布局：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•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严管准入阶段（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1998-2015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）：合规保命，资质为王：批签发制度、血浆站归口管理、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GMP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强制认证全面落地，行业准入门槛陡增，无资质、不合规的中小代理商彻底清退，留存企业必须筑牢合规底线，代理资质审核、正规货源采购、全流程流通台账成为经营核心，渠道红利凸显，手握优质货源与合规资质的代理商占据绝对优势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•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流通压缩阶段（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2015-2020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）：两票制落地，模式转型：两票制全面推行，彻底压缩流通环节差价，传统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多级倒卖、赚差价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的模式彻底失效，倒逼代理商从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单纯渠道商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向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专业配送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+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基础学术推广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转型，中小代理加速出局，具备终端资源、合规冷链配送能力、正规运营资质的企业逐步占据区域市场主导地位。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•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精细化控费阶段（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2020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至今）：集采控费，价值竞争：医保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DRG/DIP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控费落地、部分血制品纳入集采范围、全链条溯源监管加码，代理商单纯靠渠道获利的空间持续收窄，行业进入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价值竞争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时代，专业化学术服务、临床用药指导、终端粘性打造成为核心竞争力，合规运营成本与专业服务能力，成为代理商决胜区域市场的关键。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整体来看，行业政策从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宽松准入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转向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全链条严管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，推动血制品代理行业从粗放式渠道生意，逐步向合规化、专业化、服务化的精细运营模式转型，合规经营、资源整合、临床服务能力成为代理商的核心壁垒，也是销售人员开展业务的核心准则。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了解了政策环境，我们再把目光投向当前的中国市场。认清市场现状，是我们制定销售策略的前提。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当前国内血制品市场呈现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供需紧平衡、进口仍占主导、刚需持续扩容、监管无死角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的核心格局，读懂市场现状，才能精准把握销售方向、抢抓市场机遇，核心研判如下：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一是浆源稀缺，供给缺口长期存在。单采血浆站审批严苛、浆源拓展难度大，国内采浆量增速远低于临床需求增速，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2025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年国内血浆需求缺口仍超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25%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，优质血制品常年处于紧俏状态，货源稳定性成为代理商的核心竞争优势，也是销售人员对接终端的核心筹码。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二是进口依赖度仍高，国产替代空间广阔。目前人血白蛋白进口占比仍超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65%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，但国产血制品的质量、纯度已逐步比肩进口产品，且性价比更具优势，叠加国家鼓励国产替代、保障生物安全的政策导向，国产血制品市场份额持续提升，代理国产优质血制品将迎来长期红利。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三是临床需求刚性，市场规模持续扩容。人口老龄化加剧、重症医疗普及率提升、罕见病保障政策完善、基层医疗水平升级，多重因素推动血制品市场持续增长，行业年复合增长率超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15%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2025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年国内市场规模已突破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750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亿元，各级医疗机构的需求均呈稳步上涨趋势，销售端具备充足的市场空间。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四是监管全覆盖，违规成本极高。血制品生产、流通、使用全链条纳入智慧监管，全程溯源、闭环管控，销售端严禁串货、虚假推广、违规经销等行为，一旦触碰合规红线，将面临资质吊销、高额罚款甚至法律追责，销售人员必须严守合规底线，杜绝违规操作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对一线销售人员而言，需彻底摒弃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重销量、轻合规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的传统思维，深耕产品专业知识、精准把控临床应用场景、严守合规销售流程，聚焦终端刚需、打造专业口碑，才能适配市场发展趋势，实现长效业绩增长。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最后，结合我们重庆公司的实际情况，我将提出几点具体的发展方向和实操建议，希望能为大家的工作提供一些思路。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zh-CN" altLang="en-US" sz="1400" b="0" i="0" u="none" strike="noStrike">
                <a:solidFill>
                  <a:srgbClr val="000000"/>
                </a:solidFill>
              </a:rPr>
              <a:t>立足重庆区域医疗格局，结合行业政策趋势、市场现状与代理企业核心定位，聚焦四大实操发展方向，助力销售团队破局突围、抢占区域市场主导地位，打造重庆本土血制品专业代理标杆：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1.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严守合规底线，筑牢生存根基：严格落实药品批签发、两票制、全程溯源、冷链储运等政策要求，建立全流程合规风控体系，规范采购、仓储、配送、销售、台账管理全链条操作，杜绝货源违规、流通不合规、冷链断链等问题，打造重庆区域血制品合规经销标杆，以合规为底线守住生存根本，规避经营风险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2.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优化产品矩阵，锁定优质稳定货源：主打人血白蛋白、静注人免疫球蛋白等刚需走量品类，兼顾凝血因子等特需稀缺品类，精准对接头部国产血企与合规进口厂商，签订长期供货协议锁定稳定货源，平衡走量品类与盈利品类的配比，适配重庆主城三甲医院、区县医院、民营医疗机构、基层诊所的差异化需求，夯实产品核心竞争力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3.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转型专业服务，强化终端客户粘性：彻底摒弃传统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配送商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定位，组建专属学术推广团队，联动上游生产厂商开展临床用药培训、专科学术沙龙、合理用药指导等增值服务，聚焦重症医学科、血液科、急诊科、感染科等核心科室，深耕专科终端需求，提供产品适配、库存管控、应急供货等定制化服务，从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卖产品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转向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“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卖服务</a:t>
            </a:r>
            <a:r>
              <a:rPr lang="en-US" altLang="zh-CN" sz="1400" b="0" i="0" u="none" strike="noStrike">
                <a:solidFill>
                  <a:srgbClr val="000000"/>
                </a:solidFill>
              </a:rPr>
              <a:t>”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，提升渠道议价能力与客户忠诚度。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  <a:p>
            <a:pPr indent="0" algn="l">
              <a:lnSpc>
                <a:spcPct val="100000"/>
              </a:lnSpc>
            </a:pPr>
            <a:r>
              <a:rPr lang="en-US" altLang="zh-CN" sz="1400" b="0" i="0" u="none" strike="noStrike">
                <a:solidFill>
                  <a:srgbClr val="000000"/>
                </a:solidFill>
              </a:rPr>
              <a:t>4.</a:t>
            </a:r>
            <a:r>
              <a:rPr lang="zh-CN" altLang="en-US" sz="1400" b="0" i="0" u="none" strike="noStrike">
                <a:solidFill>
                  <a:srgbClr val="000000"/>
                </a:solidFill>
              </a:rPr>
              <a:t>深耕区域市场，拓宽终端覆盖版图：立足主城核心三甲医院筑牢基本盘，重点下沉渝东北、渝东南等远郊区县基层医疗、民营医院、连锁药房，完善区域冷链配送网络，抢抓基层医疗扩容、国产替代的政策红利，精准对接区域刚需，填补区县市场专业服务空白，逐步打造重庆本土规模领先、服务专业的血制品代理头部品牌。</a:t>
            </a:r>
            <a:endParaRPr lang="zh-CN" alt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想用三句话来总结我们销售人员的核心工作准则：第一，专业度是敲门砖，你必须足够专业，才能赢得客户的信任。第二，合规性是生命线，任何时候都不能触碰红线。第三，服务力是竞争力，优质的服务是我们区别于竞争对手的关键。希望大家牢记这三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简单来说，血液制品就是从健康人血浆中提取出来的生物药品。它的原料非常特殊，只能是人的血浆，并且生产工艺复杂，需要经过多道严格的提纯和病毒灭活工序。更重要的是，它是国家严格管控的战略物资，关系到医疗急救和生物安全，不是普通的商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我的分享到此结束，感谢大家的聆听。希望通过这次培训，大家都能有所收获。期待在未来的工作中，我们能携手共进，共同创造更好的业绩！谢谢！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showMasterSp="0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showMasterSp="0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showMasterSp="0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showMasterSp="0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showMasterSp="0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showMasterSp="0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showMasterSp="0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showMasterSp="0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showMasterSp="0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5.svg"/><Relationship Id="rId40" Type="http://schemas.openxmlformats.org/officeDocument/2006/relationships/notesSlide" Target="../notesSlides/notesSlide2.xml"/><Relationship Id="rId4" Type="http://schemas.openxmlformats.org/officeDocument/2006/relationships/image" Target="../media/image4.png"/><Relationship Id="rId39" Type="http://schemas.openxmlformats.org/officeDocument/2006/relationships/slideLayout" Target="../slideLayouts/slideLayout12.xml"/><Relationship Id="rId38" Type="http://schemas.openxmlformats.org/officeDocument/2006/relationships/image" Target="../media/image2.png"/><Relationship Id="rId37" Type="http://schemas.openxmlformats.org/officeDocument/2006/relationships/tags" Target="../tags/tag24.xml"/><Relationship Id="rId36" Type="http://schemas.openxmlformats.org/officeDocument/2006/relationships/tags" Target="../tags/tag23.xml"/><Relationship Id="rId35" Type="http://schemas.openxmlformats.org/officeDocument/2006/relationships/image" Target="../media/image15.svg"/><Relationship Id="rId34" Type="http://schemas.openxmlformats.org/officeDocument/2006/relationships/image" Target="../media/image14.png"/><Relationship Id="rId33" Type="http://schemas.openxmlformats.org/officeDocument/2006/relationships/tags" Target="../tags/tag22.xml"/><Relationship Id="rId32" Type="http://schemas.openxmlformats.org/officeDocument/2006/relationships/tags" Target="../tags/tag21.xml"/><Relationship Id="rId31" Type="http://schemas.openxmlformats.org/officeDocument/2006/relationships/tags" Target="../tags/tag20.xml"/><Relationship Id="rId30" Type="http://schemas.openxmlformats.org/officeDocument/2006/relationships/tags" Target="../tags/tag19.xml"/><Relationship Id="rId3" Type="http://schemas.openxmlformats.org/officeDocument/2006/relationships/tags" Target="../tags/tag2.xml"/><Relationship Id="rId29" Type="http://schemas.openxmlformats.org/officeDocument/2006/relationships/image" Target="../media/image13.svg"/><Relationship Id="rId28" Type="http://schemas.openxmlformats.org/officeDocument/2006/relationships/image" Target="../media/image12.png"/><Relationship Id="rId27" Type="http://schemas.openxmlformats.org/officeDocument/2006/relationships/tags" Target="../tags/tag18.xml"/><Relationship Id="rId26" Type="http://schemas.openxmlformats.org/officeDocument/2006/relationships/tags" Target="../tags/tag17.xml"/><Relationship Id="rId25" Type="http://schemas.openxmlformats.org/officeDocument/2006/relationships/tags" Target="../tags/tag16.xml"/><Relationship Id="rId24" Type="http://schemas.openxmlformats.org/officeDocument/2006/relationships/tags" Target="../tags/tag15.xml"/><Relationship Id="rId23" Type="http://schemas.openxmlformats.org/officeDocument/2006/relationships/image" Target="../media/image11.svg"/><Relationship Id="rId22" Type="http://schemas.openxmlformats.org/officeDocument/2006/relationships/image" Target="../media/image10.png"/><Relationship Id="rId21" Type="http://schemas.openxmlformats.org/officeDocument/2006/relationships/tags" Target="../tags/tag14.xml"/><Relationship Id="rId20" Type="http://schemas.openxmlformats.org/officeDocument/2006/relationships/tags" Target="../tags/tag13.xml"/><Relationship Id="rId2" Type="http://schemas.openxmlformats.org/officeDocument/2006/relationships/tags" Target="../tags/tag1.xml"/><Relationship Id="rId19" Type="http://schemas.openxmlformats.org/officeDocument/2006/relationships/tags" Target="../tags/tag12.xml"/><Relationship Id="rId18" Type="http://schemas.openxmlformats.org/officeDocument/2006/relationships/tags" Target="../tags/tag11.xml"/><Relationship Id="rId17" Type="http://schemas.openxmlformats.org/officeDocument/2006/relationships/image" Target="../media/image9.svg"/><Relationship Id="rId16" Type="http://schemas.openxmlformats.org/officeDocument/2006/relationships/image" Target="../media/image8.png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svg"/><Relationship Id="rId8" Type="http://schemas.openxmlformats.org/officeDocument/2006/relationships/image" Target="../media/image31.png"/><Relationship Id="rId7" Type="http://schemas.openxmlformats.org/officeDocument/2006/relationships/image" Target="../media/image30.svg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4" Type="http://schemas.openxmlformats.org/officeDocument/2006/relationships/notesSlide" Target="../notesSlides/notesSlide8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2.png"/><Relationship Id="rId11" Type="http://schemas.openxmlformats.org/officeDocument/2006/relationships/image" Target="../media/image34.svg"/><Relationship Id="rId10" Type="http://schemas.openxmlformats.org/officeDocument/2006/relationships/image" Target="../media/image33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svg"/><Relationship Id="rId8" Type="http://schemas.openxmlformats.org/officeDocument/2006/relationships/image" Target="../media/image37.png"/><Relationship Id="rId7" Type="http://schemas.openxmlformats.org/officeDocument/2006/relationships/image" Target="../media/image34.svg"/><Relationship Id="rId6" Type="http://schemas.openxmlformats.org/officeDocument/2006/relationships/image" Target="../media/image3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openxmlformats.org/officeDocument/2006/relationships/image" Target="../media/image39.jpe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2.png"/><Relationship Id="rId7" Type="http://schemas.openxmlformats.org/officeDocument/2006/relationships/image" Target="../media/image13.svg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Relationship Id="rId3" Type="http://schemas.openxmlformats.org/officeDocument/2006/relationships/image" Target="../media/image34.svg"/><Relationship Id="rId2" Type="http://schemas.openxmlformats.org/officeDocument/2006/relationships/image" Target="../media/image40.png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svg"/><Relationship Id="rId8" Type="http://schemas.openxmlformats.org/officeDocument/2006/relationships/image" Target="../media/image40.png"/><Relationship Id="rId7" Type="http://schemas.openxmlformats.org/officeDocument/2006/relationships/image" Target="../media/image13.svg"/><Relationship Id="rId6" Type="http://schemas.openxmlformats.org/officeDocument/2006/relationships/image" Target="../media/image43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2" Type="http://schemas.openxmlformats.org/officeDocument/2006/relationships/notesSlide" Target="../notesSlides/notesSlide15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image" Target="../media/image48.jpeg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3" Type="http://schemas.openxmlformats.org/officeDocument/2006/relationships/notesSlide" Target="../notesSlides/notesSlide17.xml"/><Relationship Id="rId12" Type="http://schemas.openxmlformats.org/officeDocument/2006/relationships/slideLayout" Target="../slideLayouts/slideLayout12.xml"/><Relationship Id="rId11" Type="http://schemas.openxmlformats.org/officeDocument/2006/relationships/image" Target="../media/image2.png"/><Relationship Id="rId10" Type="http://schemas.openxmlformats.org/officeDocument/2006/relationships/tags" Target="../tags/tag32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52.svg"/><Relationship Id="rId4" Type="http://schemas.openxmlformats.org/officeDocument/2006/relationships/image" Target="../media/image51.png"/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.png"/><Relationship Id="rId2" Type="http://schemas.openxmlformats.org/officeDocument/2006/relationships/image" Target="../media/image53.jpe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2192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6" name="Connector 6"/>
          <p:cNvCxnSpPr/>
          <p:nvPr/>
        </p:nvCxnSpPr>
        <p:spPr>
          <a:xfrm rot="-17188">
            <a:off x="4826016" y="3105150"/>
            <a:ext cx="2540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FFD700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508000" y="3302000"/>
            <a:ext cx="1117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200" b="0" i="0" u="none" strike="noStrike" spc="400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专业 · 合规 · 价值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5842000"/>
            <a:ext cx="1117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2026年4月 | </a:t>
            </a:r>
            <a:r>
              <a:rPr lang="zh-CN" alt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重庆汉鑫医药</a:t>
            </a: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内部培训资料 | </a:t>
            </a:r>
            <a:r>
              <a:rPr lang="zh-CN" alt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陈弩</a:t>
            </a:r>
            <a:endParaRPr lang="zh-CN" altLang="en-US" sz="1400" b="0" i="0" u="none" strike="noStrike">
              <a:solidFill>
                <a:srgbClr val="FFFFFF">
                  <a:alpha val="7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0" y="6807200"/>
            <a:ext cx="12192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508000" y="2159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血液制品行业知识普及与销售培训</a:t>
            </a:r>
            <a:endParaRPr lang="en-US" sz="1100"/>
          </a:p>
        </p:txBody>
      </p:sp>
      <p:pic>
        <p:nvPicPr>
          <p:cNvPr id="19" name="图片 18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31" y="421517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40259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CONTENTS</a:t>
            </a:r>
            <a:endParaRPr lang="en-US" sz="1100"/>
          </a:p>
        </p:txBody>
      </p:sp>
      <p:sp>
        <p:nvSpPr>
          <p:cNvPr id="5" name="AutoShape 5"/>
          <p:cNvSpPr/>
          <p:nvPr>
            <p:custDataLst>
              <p:tags r:id="rId2"/>
            </p:custDataLst>
          </p:nvPr>
        </p:nvSpPr>
        <p:spPr>
          <a:xfrm>
            <a:off x="762000" y="15240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8923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>
            <p:custDataLst>
              <p:tags r:id="rId6"/>
            </p:custDataLst>
          </p:nvPr>
        </p:nvSpPr>
        <p:spPr>
          <a:xfrm>
            <a:off x="1587500" y="1714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7"/>
            </p:custDataLst>
          </p:nvPr>
        </p:nvSpPr>
        <p:spPr>
          <a:xfrm>
            <a:off x="1587500" y="2095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核心定义与行业属性</a:t>
            </a:r>
            <a:endParaRPr lang="en-US" sz="1100"/>
          </a:p>
        </p:txBody>
      </p:sp>
      <p:sp>
        <p:nvSpPr>
          <p:cNvPr id="9" name="AutoShape 9"/>
          <p:cNvSpPr/>
          <p:nvPr>
            <p:custDataLst>
              <p:tags r:id="rId8"/>
            </p:custDataLst>
          </p:nvPr>
        </p:nvSpPr>
        <p:spPr>
          <a:xfrm>
            <a:off x="6350000" y="15240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04000" y="18923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>
            <p:custDataLst>
              <p:tags r:id="rId12"/>
            </p:custDataLst>
          </p:nvPr>
        </p:nvSpPr>
        <p:spPr>
          <a:xfrm>
            <a:off x="7175500" y="1714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13"/>
            </p:custDataLst>
          </p:nvPr>
        </p:nvSpPr>
        <p:spPr>
          <a:xfrm>
            <a:off x="7175500" y="2095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前世今生：发展历程回顾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14"/>
            </p:custDataLst>
          </p:nvPr>
        </p:nvSpPr>
        <p:spPr>
          <a:xfrm>
            <a:off x="762000" y="28575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16000" y="32258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>
            <p:custDataLst>
              <p:tags r:id="rId18"/>
            </p:custDataLst>
          </p:nvPr>
        </p:nvSpPr>
        <p:spPr>
          <a:xfrm>
            <a:off x="1587500" y="30480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>
            <p:custDataLst>
              <p:tags r:id="rId19"/>
            </p:custDataLst>
          </p:nvPr>
        </p:nvSpPr>
        <p:spPr>
          <a:xfrm>
            <a:off x="1587500" y="34290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战略价值：为何如此重要</a:t>
            </a:r>
            <a:endParaRPr lang="en-US" sz="1100"/>
          </a:p>
        </p:txBody>
      </p:sp>
      <p:sp>
        <p:nvSpPr>
          <p:cNvPr id="17" name="AutoShape 17"/>
          <p:cNvSpPr/>
          <p:nvPr>
            <p:custDataLst>
              <p:tags r:id="rId20"/>
            </p:custDataLst>
          </p:nvPr>
        </p:nvSpPr>
        <p:spPr>
          <a:xfrm>
            <a:off x="6350000" y="28575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04000" y="32258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>
            <p:custDataLst>
              <p:tags r:id="rId24"/>
            </p:custDataLst>
          </p:nvPr>
        </p:nvSpPr>
        <p:spPr>
          <a:xfrm>
            <a:off x="7175500" y="30480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04</a:t>
            </a:r>
            <a:endParaRPr lang="en-US" sz="1100"/>
          </a:p>
        </p:txBody>
      </p:sp>
      <p:sp>
        <p:nvSpPr>
          <p:cNvPr id="20" name="AutoShape 20"/>
          <p:cNvSpPr/>
          <p:nvPr>
            <p:custDataLst>
              <p:tags r:id="rId25"/>
            </p:custDataLst>
          </p:nvPr>
        </p:nvSpPr>
        <p:spPr>
          <a:xfrm>
            <a:off x="7175500" y="34290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政策变迁：影响与应对</a:t>
            </a:r>
            <a:endParaRPr lang="en-US" sz="1100"/>
          </a:p>
        </p:txBody>
      </p:sp>
      <p:sp>
        <p:nvSpPr>
          <p:cNvPr id="21" name="AutoShape 21"/>
          <p:cNvSpPr/>
          <p:nvPr>
            <p:custDataLst>
              <p:tags r:id="rId26"/>
            </p:custDataLst>
          </p:nvPr>
        </p:nvSpPr>
        <p:spPr>
          <a:xfrm>
            <a:off x="762000" y="41910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2" name="Picture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16000" y="45593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>
            <p:custDataLst>
              <p:tags r:id="rId30"/>
            </p:custDataLst>
          </p:nvPr>
        </p:nvSpPr>
        <p:spPr>
          <a:xfrm>
            <a:off x="1587500" y="4381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05</a:t>
            </a:r>
            <a:endParaRPr lang="en-US" sz="1100"/>
          </a:p>
        </p:txBody>
      </p:sp>
      <p:sp>
        <p:nvSpPr>
          <p:cNvPr id="24" name="AutoShape 24"/>
          <p:cNvSpPr/>
          <p:nvPr>
            <p:custDataLst>
              <p:tags r:id="rId31"/>
            </p:custDataLst>
          </p:nvPr>
        </p:nvSpPr>
        <p:spPr>
          <a:xfrm>
            <a:off x="1587500" y="4762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市场现状：深度思考与分析</a:t>
            </a:r>
            <a:endParaRPr lang="en-US" sz="1100"/>
          </a:p>
        </p:txBody>
      </p:sp>
      <p:sp>
        <p:nvSpPr>
          <p:cNvPr id="25" name="AutoShape 25"/>
          <p:cNvSpPr/>
          <p:nvPr>
            <p:custDataLst>
              <p:tags r:id="rId32"/>
            </p:custDataLst>
          </p:nvPr>
        </p:nvSpPr>
        <p:spPr>
          <a:xfrm>
            <a:off x="6350000" y="4191000"/>
            <a:ext cx="5080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6604000" y="4559300"/>
            <a:ext cx="406400" cy="406400"/>
          </a:xfrm>
          <a:prstGeom prst="rect">
            <a:avLst/>
          </a:prstGeom>
        </p:spPr>
      </p:pic>
      <p:sp>
        <p:nvSpPr>
          <p:cNvPr id="27" name="AutoShape 27"/>
          <p:cNvSpPr/>
          <p:nvPr>
            <p:custDataLst>
              <p:tags r:id="rId36"/>
            </p:custDataLst>
          </p:nvPr>
        </p:nvSpPr>
        <p:spPr>
          <a:xfrm>
            <a:off x="7175500" y="4381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D700"/>
                </a:solidFill>
                <a:latin typeface="Poppins"/>
                <a:ea typeface="Poppins"/>
                <a:cs typeface="Poppins"/>
                <a:sym typeface="Poppins"/>
              </a:rPr>
              <a:t>06</a:t>
            </a:r>
            <a:endParaRPr lang="en-US" sz="1100"/>
          </a:p>
        </p:txBody>
      </p:sp>
      <p:sp>
        <p:nvSpPr>
          <p:cNvPr id="28" name="AutoShape 28"/>
          <p:cNvSpPr/>
          <p:nvPr>
            <p:custDataLst>
              <p:tags r:id="rId37"/>
            </p:custDataLst>
          </p:nvPr>
        </p:nvSpPr>
        <p:spPr>
          <a:xfrm>
            <a:off x="7175500" y="4762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发展方向：2026</a:t>
            </a:r>
            <a:r>
              <a:rPr lang="zh-CN" alt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年重点</a:t>
            </a:r>
            <a:r>
              <a:rPr lang="zh-CN" alt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关注</a:t>
            </a:r>
            <a:endParaRPr lang="zh-CN" altLang="en-US" sz="18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9" name="Connector 29"/>
          <p:cNvCxnSpPr/>
          <p:nvPr/>
        </p:nvCxnSpPr>
        <p:spPr>
          <a:xfrm rot="-4092">
            <a:off x="762004" y="5708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D70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2410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4826000" y="1651000"/>
            <a:ext cx="254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15000" y="3048000"/>
            <a:ext cx="762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3302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核心定义与行业专属属性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0" y="5842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 spc="200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BLOOD PRODUCTS INDUSTRY ANALYSIS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92800" y="1016000"/>
            <a:ext cx="406400" cy="406400"/>
          </a:xfrm>
          <a:prstGeom prst="rect">
            <a:avLst/>
          </a:prstGeom>
        </p:spPr>
      </p:pic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0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35179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什么是血液制品？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5334000" cy="3556000"/>
          </a:xfrm>
          <a:prstGeom prst="roundRect">
            <a:avLst>
              <a:gd name="adj" fmla="val 3571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778000"/>
            <a:ext cx="4826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血液制品是以健康人血浆为</a:t>
            </a: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唯一核心原料</a:t>
            </a: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，经低温乙醇分离、层析纯化、病毒灭活/去除等多重严苛工艺提纯制成的生物活性制剂。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046">
            <a:off x="1016008" y="3422650"/>
            <a:ext cx="4826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683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它是国家严格管控的</a:t>
            </a: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战略刚需药品</a:t>
            </a: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，兼具医疗急救、生物安全、特许经营三重核心属性。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58000" y="1524000"/>
            <a:ext cx="3556000" cy="3556000"/>
          </a:xfrm>
          <a:prstGeom prst="roundRect">
            <a:avLst>
              <a:gd name="adj" fmla="val 3571"/>
            </a:avLst>
          </a:prstGeom>
          <a:noFill/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  <a:effectLst>
            <a:outerShdw blurRad="254000" dist="127000" dir="54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10" name="AutoShape 10"/>
          <p:cNvSpPr/>
          <p:nvPr/>
        </p:nvSpPr>
        <p:spPr>
          <a:xfrm>
            <a:off x="6858000" y="5207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血浆分离与生物制药流程示意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0" y="6807200"/>
            <a:ext cx="12192000" cy="508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A2A54">
                  <a:alpha val="100000"/>
                </a:srgbClr>
              </a:gs>
              <a:gs pos="50000">
                <a:srgbClr val="FFD700">
                  <a:alpha val="100000"/>
                </a:srgbClr>
              </a:gs>
              <a:gs pos="100000">
                <a:srgbClr val="0A2A54">
                  <a:alpha val="10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0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603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三大主力品类与临床价值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3302000" cy="3556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r="50000" b="50000"/>
          <a:stretch>
            <a:fillRect/>
          </a:stretch>
        </p:blipFill>
        <p:spPr>
          <a:xfrm>
            <a:off x="2006600" y="1905000"/>
            <a:ext cx="812800" cy="812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889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白蛋白类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89000" y="32385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核心产品：人血白蛋白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89000" y="3619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调节渗透压、扩充血容量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270000" y="4318000"/>
            <a:ext cx="2286000" cy="355600"/>
          </a:xfrm>
          <a:prstGeom prst="roundRect">
            <a:avLst>
              <a:gd name="adj" fmla="val 50000"/>
            </a:avLst>
          </a:prstGeom>
          <a:solidFill>
            <a:srgbClr val="FFD700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核心走量基础品类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445000" y="1651000"/>
            <a:ext cx="3302000" cy="3556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l="50000" b="50000"/>
          <a:stretch>
            <a:fillRect/>
          </a:stretch>
        </p:blipFill>
        <p:spPr>
          <a:xfrm>
            <a:off x="5689600" y="1905000"/>
            <a:ext cx="812800" cy="812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3" name="AutoShape 13"/>
          <p:cNvSpPr/>
          <p:nvPr/>
        </p:nvSpPr>
        <p:spPr>
          <a:xfrm>
            <a:off x="4572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免疫球蛋白类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72000" y="32385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静注人免疫球蛋白、特异性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572000" y="3619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增强免疫、调节免疫功能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953000" y="4318000"/>
            <a:ext cx="2286000" cy="355600"/>
          </a:xfrm>
          <a:prstGeom prst="roundRect">
            <a:avLst>
              <a:gd name="adj" fmla="val 50000"/>
            </a:avLst>
          </a:prstGeom>
          <a:solidFill>
            <a:srgbClr val="FFD700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高价值盈利品类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128000" y="1651000"/>
            <a:ext cx="3302000" cy="3556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rcRect l="25000" t="50000" r="25000"/>
          <a:stretch>
            <a:fillRect/>
          </a:stretch>
        </p:blipFill>
        <p:spPr>
          <a:xfrm>
            <a:off x="9372600" y="1905000"/>
            <a:ext cx="812800" cy="812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9" name="AutoShape 19"/>
          <p:cNvSpPr/>
          <p:nvPr/>
        </p:nvSpPr>
        <p:spPr>
          <a:xfrm>
            <a:off x="8255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凝血因子类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255000" y="32385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人凝血因子Ⅷ、纤维蛋白原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255000" y="3619500"/>
            <a:ext cx="304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用于止血治疗，应对特殊出血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8636000" y="4318000"/>
            <a:ext cx="2286000" cy="355600"/>
          </a:xfrm>
          <a:prstGeom prst="roundRect">
            <a:avLst>
              <a:gd name="adj" fmla="val 50000"/>
            </a:avLst>
          </a:prstGeom>
          <a:solidFill>
            <a:srgbClr val="FFD700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小众特需稀缺品类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62000" y="5588000"/>
            <a:ext cx="10668000" cy="254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FFD700">
                  <a:alpha val="0"/>
                </a:srgbClr>
              </a:gs>
              <a:gs pos="50000">
                <a:srgbClr val="FFD700">
                  <a:alpha val="80000"/>
                </a:srgbClr>
              </a:gs>
              <a:gs pos="100000">
                <a:srgbClr val="FFD700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762000" y="5842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精准把握各品类核心价值，助力临床治疗与市场推广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0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1778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15000" y="3429000"/>
            <a:ext cx="762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3683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前世今生：从应急救命到成熟产业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0" y="4445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 spc="200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HISTORY OF BLOOD PRODUCTS INDUSTRY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0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前世：战火中诞生的救命物资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651000"/>
            <a:ext cx="3048000" cy="3048000"/>
          </a:xfrm>
          <a:prstGeom prst="roundRect">
            <a:avLst>
              <a:gd name="adj" fmla="val 4166"/>
            </a:avLst>
          </a:prstGeom>
          <a:noFill/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  <a:effectLst>
            <a:outerShdw blurRad="254000" dist="1270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762000" y="4826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二战时期的血浆运输与战地救治场景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191000" y="1651000"/>
            <a:ext cx="6858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5000" y="19558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953000" y="1778000"/>
            <a:ext cx="584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行业痛点：血液储运难题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传统血液存在难储运、易失效、易感染的问题，无法满足大规模战争急救需求。</a:t>
            </a:r>
            <a:endParaRPr lang="en-US" sz="1400" b="0" i="0" u="none" strike="noStrike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191000" y="2794000"/>
            <a:ext cx="6858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45000" y="30988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4953000" y="2921000"/>
            <a:ext cx="584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技术突破：低温乙醇分离工艺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1940年，哈佛大学科恩教授研发此工艺，成功从血浆中提纯出人血白蛋白，稳定性极强。</a:t>
            </a:r>
            <a:endParaRPr lang="en-US" sz="1400" b="0" i="0" u="none" strike="noStrike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191000" y="3937000"/>
            <a:ext cx="6858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5000" y="42418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953000" y="4064000"/>
            <a:ext cx="584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历史意义：挽救生命与产业开端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该制品在二战中挽救了数百万伤员生命，彻底开启了血液制品工业化、产业化的序幕。</a:t>
            </a:r>
            <a:endParaRPr lang="en-US" sz="1400" b="0" i="0" u="none" strike="noStrike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62000" y="5461000"/>
            <a:ext cx="10668000" cy="254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FFD700">
                  <a:alpha val="0"/>
                </a:srgbClr>
              </a:gs>
              <a:gs pos="50000">
                <a:srgbClr val="FFD700">
                  <a:alpha val="100000"/>
                </a:srgbClr>
              </a:gs>
              <a:gs pos="100000">
                <a:srgbClr val="FFD700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571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1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“从战场急救到现代医疗，血液制品始终守护着人类生命健康的防线。”</a:t>
            </a:r>
            <a:endParaRPr lang="en-US" sz="1100"/>
          </a:p>
        </p:txBody>
      </p:sp>
      <p:pic>
        <p:nvPicPr>
          <p:cNvPr id="18" name="图片 17" descr="图片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10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7048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今生：全球寡头垄断的成熟产业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270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历经数十年的技术革新与行业并购，全球血液制品行业已形成高度集中的寡头垄断格局。四大跨国巨头占据全球75%以上市场份额，构筑了极高的行业壁垒。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286000"/>
            <a:ext cx="2540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t="499" b="500"/>
          <a:stretch>
            <a:fillRect/>
          </a:stretch>
        </p:blipFill>
        <p:spPr>
          <a:xfrm>
            <a:off x="1016000" y="2540000"/>
            <a:ext cx="2032000" cy="4191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" name="AutoShape 8"/>
          <p:cNvSpPr/>
          <p:nvPr/>
        </p:nvSpPr>
        <p:spPr>
          <a:xfrm>
            <a:off x="889000" y="31115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全球血液制品龙头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拥有庞大的浆站网络与丰富产品线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3467100" y="2286000"/>
            <a:ext cx="2540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 t="530" b="530"/>
          <a:stretch>
            <a:fillRect/>
          </a:stretch>
        </p:blipFill>
        <p:spPr>
          <a:xfrm>
            <a:off x="3721100" y="2540000"/>
            <a:ext cx="2032000" cy="444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3594100" y="31115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西班牙领军企业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深耕血浆采集与生物制药领域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172200" y="2286000"/>
            <a:ext cx="2540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rcRect l="246" r="246"/>
          <a:stretch>
            <a:fillRect/>
          </a:stretch>
        </p:blipFill>
        <p:spPr>
          <a:xfrm>
            <a:off x="6426200" y="2413000"/>
            <a:ext cx="2032000" cy="6858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6299200" y="31115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日本制药巨头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通过并购整合跻身全球前列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890000" y="2286000"/>
            <a:ext cx="2540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/>
          <a:srcRect l="62" r="62"/>
          <a:stretch>
            <a:fillRect/>
          </a:stretch>
        </p:blipFill>
        <p:spPr>
          <a:xfrm>
            <a:off x="9144000" y="2222500"/>
            <a:ext cx="2032000" cy="11303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9017000" y="3111500"/>
            <a:ext cx="228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专注人血蛋白</a:t>
            </a:r>
            <a:endParaRPr lang="en-US" sz="1100"/>
          </a:p>
          <a:p>
            <a:pPr indent="0" algn="ctr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欧洲最大的血浆蛋白生产商之一</a:t>
            </a:r>
            <a:endParaRPr lang="en-US" sz="12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762000" y="4445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行业核心壁垒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4953000"/>
            <a:ext cx="3429000" cy="1016000"/>
          </a:xfrm>
          <a:prstGeom prst="roundRect">
            <a:avLst>
              <a:gd name="adj" fmla="val 12500"/>
            </a:avLst>
          </a:prstGeom>
          <a:solidFill>
            <a:srgbClr val="0A2A54">
              <a:alpha val="60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2500" y="5257800"/>
            <a:ext cx="406400" cy="4064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1460500" y="5080000"/>
            <a:ext cx="266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浆源壁垒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血浆资源稀缺，浆站建设需长期积累与资质审批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4381500" y="4953000"/>
            <a:ext cx="3429000" cy="1016000"/>
          </a:xfrm>
          <a:prstGeom prst="roundRect">
            <a:avLst>
              <a:gd name="adj" fmla="val 12500"/>
            </a:avLst>
          </a:prstGeom>
          <a:solidFill>
            <a:srgbClr val="0A2A54">
              <a:alpha val="60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72000" y="52578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5080000" y="5080000"/>
            <a:ext cx="266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技术壁垒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生产工艺复杂，需掌握病毒灭活等核心技术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8001000" y="4953000"/>
            <a:ext cx="3429000" cy="1016000"/>
          </a:xfrm>
          <a:prstGeom prst="roundRect">
            <a:avLst>
              <a:gd name="adj" fmla="val 12500"/>
            </a:avLst>
          </a:prstGeom>
          <a:solidFill>
            <a:srgbClr val="0A2A54">
              <a:alpha val="60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91500" y="5257800"/>
            <a:ext cx="406400" cy="4064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8699500" y="5080000"/>
            <a:ext cx="266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监管壁垒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生物制品监管严苛，审批周期长，合规成本高</a:t>
            </a:r>
            <a:endParaRPr lang="en-US" sz="1200" b="0" i="0" u="none" strike="noStrike">
              <a:solidFill>
                <a:srgbClr val="FFFFFF">
                  <a:alpha val="7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8866" y="1872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中国市场：从空白到规范的跨越式发展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2476500" cy="2794000"/>
          </a:xfrm>
          <a:prstGeom prst="roundRect">
            <a:avLst>
              <a:gd name="adj" fmla="val 5128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0700" y="1841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89000" y="2349500"/>
            <a:ext cx="222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萌芽破冰期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89000" y="2730500"/>
            <a:ext cx="2222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1950s - 1970s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89000" y="3111500"/>
            <a:ext cx="222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从零起步，技术攻关，打破进口垄断，建立初步基础。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492500" y="1651000"/>
            <a:ext cx="2476500" cy="2794000"/>
          </a:xfrm>
          <a:prstGeom prst="roundRect">
            <a:avLst>
              <a:gd name="adj" fmla="val 5128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1200" y="1841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3619500" y="2349500"/>
            <a:ext cx="222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无序扩张期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619500" y="2730500"/>
            <a:ext cx="2222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1980s - 1990s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619500" y="3111500"/>
            <a:ext cx="222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野蛮生长，隐患凸显，质量风险引发行业全面整顿。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1651000"/>
            <a:ext cx="2476500" cy="2794000"/>
          </a:xfrm>
          <a:prstGeom prst="roundRect">
            <a:avLst>
              <a:gd name="adj" fmla="val 5128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51700" y="18415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6350000" y="2349500"/>
            <a:ext cx="222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规范整顿期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2730500"/>
            <a:ext cx="2222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1998 - 2015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50000" y="3111500"/>
            <a:ext cx="222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政策严管，格局重塑，淘汰不合规产能，行业集中度提升。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953500" y="1651000"/>
            <a:ext cx="2476500" cy="2794000"/>
          </a:xfrm>
          <a:prstGeom prst="roundRect">
            <a:avLst>
              <a:gd name="adj" fmla="val 5128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2200" y="18415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9080500" y="2349500"/>
            <a:ext cx="222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整合升级期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080500" y="2730500"/>
            <a:ext cx="2222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2015 至今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9080500" y="3111500"/>
            <a:ext cx="2222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集中提速，国产替代加速，迈向高质量发展新阶段。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62000" y="4826000"/>
            <a:ext cx="10668000" cy="254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FFD700">
                  <a:alpha val="0"/>
                </a:srgbClr>
              </a:gs>
              <a:gs pos="50000">
                <a:srgbClr val="FFD700">
                  <a:alpha val="100000"/>
                </a:srgbClr>
              </a:gs>
              <a:gs pos="100000">
                <a:srgbClr val="FFD700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/>
          <p:nvPr/>
        </p:nvSpPr>
        <p:spPr>
          <a:xfrm>
            <a:off x="762000" y="5080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从“野蛮生长”到“规范发展”，中国血液制品行业正以高质量姿态迎接未来挑战。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86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1651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15000" y="3429000"/>
            <a:ext cx="762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3683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战略价值：为何血液制品如此重要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0" y="5842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 spc="200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STRATEGIC VALUE OF BLOOD PRODUCTS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不可替代的战略与医疗价值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397000"/>
            <a:ext cx="5080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r="50000" b="50000"/>
          <a:stretch>
            <a:fillRect/>
          </a:stretch>
        </p:blipFill>
        <p:spPr>
          <a:xfrm>
            <a:off x="1016000" y="17145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2159000" y="1651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临床救治：无替代方案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159000" y="2095500"/>
            <a:ext cx="342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重症急救与罕见病治疗的“救命药”，在临床治疗中具有不可替代性，是挽救生命的关键手段。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0" y="1397000"/>
            <a:ext cx="5080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50000" b="50000"/>
          <a:stretch>
            <a:fillRect/>
          </a:stretch>
        </p:blipFill>
        <p:spPr>
          <a:xfrm>
            <a:off x="6604000" y="17145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7747000" y="1651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公共卫生：应急核心物资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747000" y="2095500"/>
            <a:ext cx="342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应对突发疫情与灾害的战略储备，是国家公共卫生应急体系中不可或缺的重要组成部分。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3810000"/>
            <a:ext cx="5080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50000" r="50000"/>
          <a:stretch>
            <a:fillRect/>
          </a:stretch>
        </p:blipFill>
        <p:spPr>
          <a:xfrm>
            <a:off x="1016000" y="41275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2159000" y="4064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民生保障：患者生存依托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59000" y="4508500"/>
            <a:ext cx="342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罕见病患者维持生命的基本保障，直接关系到千万家庭的健康幸福与社会稳定。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350000" y="3810000"/>
            <a:ext cx="5080000" cy="2159000"/>
          </a:xfrm>
          <a:prstGeom prst="roundRect">
            <a:avLst>
              <a:gd name="adj" fmla="val 5882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rcRect l="50000" t="50000"/>
          <a:stretch>
            <a:fillRect/>
          </a:stretch>
        </p:blipFill>
        <p:spPr>
          <a:xfrm>
            <a:off x="6604000" y="41275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9" name="AutoShape 19"/>
          <p:cNvSpPr/>
          <p:nvPr/>
        </p:nvSpPr>
        <p:spPr>
          <a:xfrm>
            <a:off x="7747000" y="4064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国家战略：生物安全基石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747000" y="4508500"/>
            <a:ext cx="3429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生物安全的重要组成部分，行业自主可控能力直接关系到国家生物安全与战略安全。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66" y="161167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1905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334000" y="3302000"/>
            <a:ext cx="1524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3556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政策变迁：对代理商经营的影响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0" y="6350000"/>
            <a:ext cx="12192000" cy="25400"/>
          </a:xfrm>
          <a:prstGeom prst="roundRect">
            <a:avLst>
              <a:gd name="adj" fmla="val 0"/>
            </a:avLst>
          </a:prstGeom>
          <a:solidFill>
            <a:srgbClr val="FFD7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政策强监管下的代理商转型之路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3302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8200" y="19050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889000" y="2667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严管准入阶段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89000" y="30480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(1998-2015)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89000" y="3429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合规保命，资质为王</a:t>
            </a:r>
            <a:endParaRPr lang="en-US" sz="1100"/>
          </a:p>
          <a:p>
            <a:pPr indent="0" algn="ctr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无资质代理商被清退，渠道红利凸显，合规成为生存底线。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445000" y="1651000"/>
            <a:ext cx="3302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91200" y="1905000"/>
            <a:ext cx="609600" cy="609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4572000" y="2667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流通压缩阶段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72000" y="30480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(2015-2020)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72000" y="3429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两票制落地，模式转型</a:t>
            </a:r>
            <a:endParaRPr lang="en-US" sz="1100"/>
          </a:p>
          <a:p>
            <a:pPr indent="0" algn="ctr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传统“倒票”模式失效，代理商被迫向配送物流和专业服务转型。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128000" y="1651000"/>
            <a:ext cx="3302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74200" y="1905000"/>
            <a:ext cx="609600" cy="609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255000" y="2667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精细化控费阶段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255000" y="3048000"/>
            <a:ext cx="304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(2020至今)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255000" y="34290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集采控费，价值竞争</a:t>
            </a:r>
            <a:endParaRPr lang="en-US" sz="1100"/>
          </a:p>
          <a:p>
            <a:pPr indent="0" algn="ctr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单纯渠道获利空间收窄，专业化学术服务成为核心竞争力。</a:t>
            </a:r>
            <a:endParaRPr lang="en-US" sz="1400" b="0" i="0" u="none" strike="noStrike">
              <a:solidFill>
                <a:srgbClr val="FFFFFF">
                  <a:alpha val="8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0" name="Connector 20"/>
          <p:cNvCxnSpPr/>
          <p:nvPr/>
        </p:nvCxnSpPr>
        <p:spPr>
          <a:xfrm rot="-4092">
            <a:off x="762004" y="545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D70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762000" y="5651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从“渠道为王”向“价值为王”的根本性转变，是时代发展的必然趋势。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231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4826000" y="1651000"/>
            <a:ext cx="254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15000" y="3302000"/>
            <a:ext cx="762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3556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市场现状：中国血液制品市场深度思考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0" y="6350000"/>
            <a:ext cx="12192000" cy="25400"/>
          </a:xfrm>
          <a:prstGeom prst="roundRect">
            <a:avLst>
              <a:gd name="adj" fmla="val 0"/>
            </a:avLst>
          </a:prstGeom>
          <a:solidFill>
            <a:srgbClr val="FFD7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60452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当前中国市场核心格局研判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5080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17780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1714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浆源稀缺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778000" y="2159000"/>
            <a:ext cx="381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供给缺口长期存在，货源稳定性是核心优势，掌控浆源者掌控未来。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0" y="1524000"/>
            <a:ext cx="5080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04000" y="17780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366000" y="1714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进口依赖度仍高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366000" y="2159000"/>
            <a:ext cx="381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国产替代空间广阔，技术突破与产能提升是未来的重要机遇。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3683000"/>
            <a:ext cx="5080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3937000"/>
            <a:ext cx="609600" cy="609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778000" y="3873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临床需求刚性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778000" y="4318000"/>
            <a:ext cx="381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市场规模持续扩容，年复合增长率超15%，刚需驱动行业稳健增长。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350000" y="3683000"/>
            <a:ext cx="5080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04000" y="3937000"/>
            <a:ext cx="609600" cy="609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366000" y="3873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监管全覆盖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366000" y="4318000"/>
            <a:ext cx="381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违规成本极高，合规是不可逾越的红线，行业集中度将进一步提升。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231" y="14783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4699000" y="1651000"/>
            <a:ext cx="2794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715000" y="3429000"/>
            <a:ext cx="762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3683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发展方向：2026</a:t>
            </a:r>
            <a:r>
              <a:rPr lang="zh-CN" altLang="en-US" sz="28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</a:t>
            </a:r>
            <a:r>
              <a:rPr lang="zh-CN" altLang="en-US" sz="28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重点关注</a:t>
            </a:r>
            <a:endParaRPr lang="zh-CN" altLang="en-US" sz="2800" b="0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0" y="6350000"/>
            <a:ext cx="12192000" cy="25400"/>
          </a:xfrm>
          <a:prstGeom prst="roundRect">
            <a:avLst>
              <a:gd name="adj" fmla="val 0"/>
            </a:avLst>
          </a:prstGeom>
          <a:solidFill>
            <a:srgbClr val="FFD7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重庆血制品代理公司发展方向</a:t>
            </a:r>
            <a:endParaRPr lang="en-US" sz="1100"/>
          </a:p>
        </p:txBody>
      </p:sp>
      <p:sp>
        <p:nvSpPr>
          <p:cNvPr id="5" name="AutoShape 5"/>
          <p:cNvSpPr/>
          <p:nvPr>
            <p:custDataLst>
              <p:tags r:id="rId2"/>
            </p:custDataLst>
          </p:nvPr>
        </p:nvSpPr>
        <p:spPr>
          <a:xfrm>
            <a:off x="762000" y="1651000"/>
            <a:ext cx="5080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50000"/>
          <a:stretch>
            <a:fillRect/>
          </a:stretch>
        </p:blipFill>
        <p:spPr>
          <a:xfrm>
            <a:off x="1016000" y="19050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>
            <p:custDataLst>
              <p:tags r:id="rId5"/>
            </p:custDataLst>
          </p:nvPr>
        </p:nvSpPr>
        <p:spPr>
          <a:xfrm>
            <a:off x="2159000" y="1968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严守合规底线，筑牢生存根基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6"/>
            </p:custDataLst>
          </p:nvPr>
        </p:nvSpPr>
        <p:spPr>
          <a:xfrm>
            <a:off x="1016000" y="3048000"/>
            <a:ext cx="457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建立全流程合规风控体系，规范采购、仓储、配送、销售全链条操作，杜绝任何违规问题，确保企业经营的安全性与可持续性。</a:t>
            </a:r>
            <a:endParaRPr lang="en-US" sz="1100"/>
          </a:p>
        </p:txBody>
      </p:sp>
      <p:sp>
        <p:nvSpPr>
          <p:cNvPr id="9" name="AutoShape 9"/>
          <p:cNvSpPr/>
          <p:nvPr>
            <p:custDataLst>
              <p:tags r:id="rId7"/>
            </p:custDataLst>
          </p:nvPr>
        </p:nvSpPr>
        <p:spPr>
          <a:xfrm>
            <a:off x="6350000" y="1651000"/>
            <a:ext cx="5080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"/>
          <a:srcRect l="50000"/>
          <a:stretch>
            <a:fillRect/>
          </a:stretch>
        </p:blipFill>
        <p:spPr>
          <a:xfrm>
            <a:off x="6604000" y="19050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>
            <p:custDataLst>
              <p:tags r:id="rId9"/>
            </p:custDataLst>
          </p:nvPr>
        </p:nvSpPr>
        <p:spPr>
          <a:xfrm>
            <a:off x="7747000" y="19685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优化产品矩阵，锁定优质货源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10"/>
            </p:custDataLst>
          </p:nvPr>
        </p:nvSpPr>
        <p:spPr>
          <a:xfrm>
            <a:off x="6604000" y="3048000"/>
            <a:ext cx="457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主打白蛋白、静注人免疫球蛋白等刚需品类，兼顾凝血因子等特需品类，积极与头部厂商签订长期供货协议，保障货源稳定。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5334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FFD700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762000" y="5588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聚焦核心业务，强化合规管理，构建稳健可持续的血制品代理生态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86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90551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重庆血制品代理公司发展方向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5080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800" y="1955800"/>
            <a:ext cx="609600" cy="609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828800" y="19050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转型专业服务，强化终端粘性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66800" y="2540000"/>
            <a:ext cx="44704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组建专业的学术推广团队，主动为医院提供临床用药培训、合理用药指导等增值服务。实现从单纯的“卖产品”向“卖服务”的战略转型，深度绑定终端客户。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0" y="1651000"/>
            <a:ext cx="5080000" cy="3302000"/>
          </a:xfrm>
          <a:prstGeom prst="roundRect">
            <a:avLst>
              <a:gd name="adj" fmla="val 3846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54800" y="1955800"/>
            <a:ext cx="609600" cy="609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416800" y="19050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深耕区域市场，拓宽覆盖版图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654800" y="2540000"/>
            <a:ext cx="44704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EBEB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稳固主城三甲医院核心市场，重点下沉至远郊区县的基层医疗机构和民营医院。同步完善区域冷链配送网络，确保产品安全高效送达，实现市场全覆盖。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5461000"/>
            <a:ext cx="10668000" cy="254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FFD700">
                  <a:alpha val="0"/>
                </a:srgbClr>
              </a:gs>
              <a:gs pos="50000">
                <a:srgbClr val="FFD700">
                  <a:alpha val="80000"/>
                </a:srgbClr>
              </a:gs>
              <a:gs pos="100000">
                <a:srgbClr val="FFD700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866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核心总结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3302000" cy="3556000"/>
          </a:xfrm>
          <a:prstGeom prst="roundRect">
            <a:avLst>
              <a:gd name="adj" fmla="val 384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33333" r="66666" b="33333"/>
          <a:stretch>
            <a:fillRect/>
          </a:stretch>
        </p:blipFill>
        <p:spPr>
          <a:xfrm>
            <a:off x="1905000" y="17780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889000" y="2921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专业度是敲门砖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4290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吃透产品价值，精准把控临床应用场景，建立专业信任。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45000" y="1524000"/>
            <a:ext cx="3302000" cy="3556000"/>
          </a:xfrm>
          <a:prstGeom prst="roundRect">
            <a:avLst>
              <a:gd name="adj" fmla="val 384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33333" t="33333" r="33333" b="33333"/>
          <a:stretch>
            <a:fillRect/>
          </a:stretch>
        </p:blipFill>
        <p:spPr>
          <a:xfrm>
            <a:off x="5588000" y="17780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4572000" y="2921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合规性是生命线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99000" y="34290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严守合规销售流程，杜绝任何违规操作，确保业务稳健发展。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28000" y="1524000"/>
            <a:ext cx="3302000" cy="3556000"/>
          </a:xfrm>
          <a:prstGeom prst="roundRect">
            <a:avLst>
              <a:gd name="adj" fmla="val 384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l="66666" t="33333" b="33333"/>
          <a:stretch>
            <a:fillRect/>
          </a:stretch>
        </p:blipFill>
        <p:spPr>
          <a:xfrm>
            <a:off x="9271000" y="1778000"/>
            <a:ext cx="1016000" cy="101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8255000" y="2921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D7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服务力是竞争力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82000" y="34290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深耕终端需求，提供专业学术服务，打造不可替代的专业口碑。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588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FFD700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62000" y="5715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牢记核心准则，共创医疗销售新未来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231" y="149102"/>
            <a:ext cx="1390829" cy="35847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508000"/>
            <a:ext cx="35179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alt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问题</a:t>
            </a: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5334000" cy="3556000"/>
          </a:xfrm>
          <a:prstGeom prst="roundRect">
            <a:avLst>
              <a:gd name="adj" fmla="val 3571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778000"/>
            <a:ext cx="4826000" cy="6521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alt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问题一：</a:t>
            </a:r>
            <a:r>
              <a:rPr lang="en-US" alt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2026</a:t>
            </a:r>
            <a:r>
              <a:rPr lang="zh-CN" alt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年我们现在属于中国血液制品发展的什么时期？</a:t>
            </a:r>
            <a:endParaRPr lang="zh-CN" altLang="en-US" sz="1100"/>
          </a:p>
        </p:txBody>
      </p:sp>
      <p:cxnSp>
        <p:nvCxnSpPr>
          <p:cNvPr id="7" name="Connector 7"/>
          <p:cNvCxnSpPr/>
          <p:nvPr/>
        </p:nvCxnSpPr>
        <p:spPr>
          <a:xfrm rot="-9046">
            <a:off x="1016008" y="3422650"/>
            <a:ext cx="4826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58000" y="1524000"/>
            <a:ext cx="3556000" cy="3556000"/>
          </a:xfrm>
          <a:prstGeom prst="roundRect">
            <a:avLst>
              <a:gd name="adj" fmla="val 3571"/>
            </a:avLst>
          </a:prstGeom>
          <a:noFill/>
          <a:ln w="12700" cap="flat" cmpd="sng">
            <a:solidFill>
              <a:srgbClr val="FFD700">
                <a:alpha val="30000"/>
              </a:srgbClr>
            </a:solidFill>
            <a:prstDash val="solid"/>
            <a:round/>
          </a:ln>
          <a:effectLst>
            <a:outerShdw blurRad="254000" dist="127000" dir="54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10" name="AutoShape 10"/>
          <p:cNvSpPr/>
          <p:nvPr/>
        </p:nvSpPr>
        <p:spPr>
          <a:xfrm>
            <a:off x="6858000" y="5207000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血浆分离与生物制药流程示意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0" y="6807200"/>
            <a:ext cx="12192000" cy="508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A2A54">
                  <a:alpha val="100000"/>
                </a:srgbClr>
              </a:gs>
              <a:gs pos="50000">
                <a:srgbClr val="FFD700">
                  <a:alpha val="100000"/>
                </a:srgbClr>
              </a:gs>
              <a:gs pos="100000">
                <a:srgbClr val="0A2A54">
                  <a:alpha val="10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06" y="149102"/>
            <a:ext cx="1390829" cy="358477"/>
          </a:xfrm>
          <a:prstGeom prst="rect">
            <a:avLst/>
          </a:prstGeom>
        </p:spPr>
      </p:pic>
      <p:sp>
        <p:nvSpPr>
          <p:cNvPr id="12" name="AutoShape 6"/>
          <p:cNvSpPr/>
          <p:nvPr/>
        </p:nvSpPr>
        <p:spPr>
          <a:xfrm>
            <a:off x="1016000" y="2597150"/>
            <a:ext cx="4826000" cy="6521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答：</a:t>
            </a:r>
            <a:r>
              <a:rPr lang="en-US" alt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2015</a:t>
            </a:r>
            <a:r>
              <a:rPr lang="zh-CN" alt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年后</a:t>
            </a:r>
            <a:r>
              <a:rPr 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属于</a:t>
            </a:r>
            <a:r>
              <a:rPr lang="en-US" alt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zh-CN" sz="1600" b="0" i="0" u="none" strike="noStrike">
                <a:solidFill>
                  <a:srgbClr val="FFFF0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整合升级期</a:t>
            </a:r>
            <a:r>
              <a:rPr 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，前序有</a:t>
            </a:r>
            <a:r>
              <a:rPr lang="en-US" alt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zh-CN" alt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萌芽破冰期、无序扩张期、规范整顿期。</a:t>
            </a:r>
            <a:endParaRPr lang="zh-CN" altLang="en-US" sz="1600" b="0" i="0" u="none" strike="noStrike">
              <a:solidFill>
                <a:srgbClr val="FFFFFF">
                  <a:alpha val="9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6"/>
          <p:cNvSpPr/>
          <p:nvPr/>
        </p:nvSpPr>
        <p:spPr>
          <a:xfrm>
            <a:off x="1016000" y="3608705"/>
            <a:ext cx="4826000" cy="6521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alt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问题二：</a:t>
            </a:r>
            <a:r>
              <a:rPr lang="en-US" alt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2026</a:t>
            </a:r>
            <a:r>
              <a:rPr lang="zh-CN" alt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年我们核心是关注哪三个方面？</a:t>
            </a:r>
            <a:endParaRPr lang="zh-CN" altLang="en-US" sz="1100"/>
          </a:p>
        </p:txBody>
      </p:sp>
      <p:sp>
        <p:nvSpPr>
          <p:cNvPr id="14" name="AutoShape 6"/>
          <p:cNvSpPr/>
          <p:nvPr/>
        </p:nvSpPr>
        <p:spPr>
          <a:xfrm>
            <a:off x="1016000" y="4427855"/>
            <a:ext cx="4826000" cy="6521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答：</a:t>
            </a:r>
            <a:r>
              <a:rPr lang="zh-CN" sz="1600" b="0" i="0" u="none" strike="noStrike">
                <a:solidFill>
                  <a:srgbClr val="FFFF0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专业度</a:t>
            </a:r>
            <a:r>
              <a:rPr 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是敲门砖、</a:t>
            </a:r>
            <a:r>
              <a:rPr lang="zh-CN" sz="1600" b="0" i="0" u="none" strike="noStrike">
                <a:solidFill>
                  <a:srgbClr val="FFFF0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合规性</a:t>
            </a:r>
            <a:r>
              <a:rPr 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是生命线、</a:t>
            </a:r>
            <a:r>
              <a:rPr lang="zh-CN" sz="1600" b="0" i="0" u="none" strike="noStrike">
                <a:solidFill>
                  <a:srgbClr val="FFFF00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服务力</a:t>
            </a:r>
            <a:r>
              <a:rPr lang="zh-CN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是竞争力</a:t>
            </a:r>
            <a:r>
              <a:rPr lang="zh-CN" altLang="en-US" sz="1600" b="0" i="0" u="none" strike="noStrike">
                <a:solidFill>
                  <a:srgbClr val="FFFFFF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zh-CN" altLang="en-US" sz="1600" b="0" i="0" u="none" strike="noStrike">
              <a:solidFill>
                <a:srgbClr val="FFFFFF">
                  <a:alpha val="9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4" grpId="0"/>
      <p:bldP spid="1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A5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2A54">
              <a:alpha val="8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016000" y="2032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6000" b="1" i="0" u="none" strike="noStrike">
                <a:solidFill>
                  <a:srgbClr val="FFD7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黑体" panose="02010609060101010101" charset="-122"/>
              </a:rPr>
              <a:t>THANK YOU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334000" y="3175000"/>
            <a:ext cx="1524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3429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黑体" panose="02010609060101010101" charset="-122"/>
              </a:rPr>
              <a:t>期待与您携手，共创未来</a:t>
            </a:r>
            <a:endParaRPr lang="en-US" sz="1100"/>
          </a:p>
        </p:txBody>
      </p:sp>
      <p:pic>
        <p:nvPicPr>
          <p:cNvPr id="89" name="图片 88" descr="图片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31" y="294517"/>
            <a:ext cx="1390829" cy="35847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818755" y="6090920"/>
            <a:ext cx="370586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拓市场</a:t>
            </a:r>
            <a:r>
              <a:rPr lang="en-US" altLang="zh-CN" sz="1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1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精学术</a:t>
            </a:r>
            <a:r>
              <a:rPr lang="en-US" altLang="zh-CN" sz="1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1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强服务</a:t>
            </a:r>
            <a:r>
              <a:rPr lang="en-US" altLang="zh-CN" sz="1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1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谋创新</a:t>
            </a:r>
            <a:endParaRPr lang="zh-CN" altLang="en-US" sz="1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2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3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4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5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6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7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8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9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0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1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2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3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4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5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6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7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8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19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20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21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22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23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24.xml><?xml version="1.0" encoding="utf-8"?>
<p:tagLst xmlns:p="http://schemas.openxmlformats.org/presentationml/2006/main">
  <p:tag name="KSO_WM_DIAGRAM_VIRTUALLY_FRAME" val="{&quot;height&quot;:300,&quot;left&quot;:60,&quot;top&quot;:120,&quot;width&quot;:840}"/>
</p:tagLst>
</file>

<file path=ppt/tags/tag25.xml><?xml version="1.0" encoding="utf-8"?>
<p:tagLst xmlns:p="http://schemas.openxmlformats.org/presentationml/2006/main">
  <p:tag name="KSO_WM_DIAGRAM_VIRTUALLY_FRAME" val="{&quot;height&quot;:260,&quot;left&quot;:60,&quot;top&quot;:130,&quot;width&quot;:840}"/>
</p:tagLst>
</file>

<file path=ppt/tags/tag26.xml><?xml version="1.0" encoding="utf-8"?>
<p:tagLst xmlns:p="http://schemas.openxmlformats.org/presentationml/2006/main">
  <p:tag name="KSO_WM_DIAGRAM_VIRTUALLY_FRAME" val="{&quot;height&quot;:260,&quot;left&quot;:60,&quot;top&quot;:130,&quot;width&quot;:840}"/>
</p:tagLst>
</file>

<file path=ppt/tags/tag27.xml><?xml version="1.0" encoding="utf-8"?>
<p:tagLst xmlns:p="http://schemas.openxmlformats.org/presentationml/2006/main">
  <p:tag name="KSO_WM_DIAGRAM_VIRTUALLY_FRAME" val="{&quot;height&quot;:260,&quot;left&quot;:60,&quot;top&quot;:130,&quot;width&quot;:840}"/>
</p:tagLst>
</file>

<file path=ppt/tags/tag28.xml><?xml version="1.0" encoding="utf-8"?>
<p:tagLst xmlns:p="http://schemas.openxmlformats.org/presentationml/2006/main">
  <p:tag name="KSO_WM_DIAGRAM_VIRTUALLY_FRAME" val="{&quot;height&quot;:260,&quot;left&quot;:60,&quot;top&quot;:130,&quot;width&quot;:840}"/>
</p:tagLst>
</file>

<file path=ppt/tags/tag29.xml><?xml version="1.0" encoding="utf-8"?>
<p:tagLst xmlns:p="http://schemas.openxmlformats.org/presentationml/2006/main">
  <p:tag name="KSO_WM_DIAGRAM_VIRTUALLY_FRAME" val="{&quot;height&quot;:260,&quot;left&quot;:60,&quot;top&quot;:130,&quot;width&quot;:840}"/>
</p:tagLst>
</file>

<file path=ppt/tags/tag30.xml><?xml version="1.0" encoding="utf-8"?>
<p:tagLst xmlns:p="http://schemas.openxmlformats.org/presentationml/2006/main">
  <p:tag name="KSO_WM_DIAGRAM_VIRTUALLY_FRAME" val="{&quot;height&quot;:260,&quot;left&quot;:60,&quot;top&quot;:130,&quot;width&quot;:840}"/>
</p:tagLst>
</file>

<file path=ppt/tags/tag31.xml><?xml version="1.0" encoding="utf-8"?>
<p:tagLst xmlns:p="http://schemas.openxmlformats.org/presentationml/2006/main">
  <p:tag name="KSO_WM_DIAGRAM_VIRTUALLY_FRAME" val="{&quot;height&quot;:260,&quot;left&quot;:60,&quot;top&quot;:130,&quot;width&quot;:840}"/>
</p:tagLst>
</file>

<file path=ppt/tags/tag32.xml><?xml version="1.0" encoding="utf-8"?>
<p:tagLst xmlns:p="http://schemas.openxmlformats.org/presentationml/2006/main">
  <p:tag name="KSO_WM_DIAGRAM_VIRTUALLY_FRAME" val="{&quot;height&quot;:260,&quot;left&quot;:60,&quot;top&quot;:130,&quot;width&quot;:84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2481</Words>
  <Application>WPS 演示</Application>
  <PresentationFormat/>
  <Paragraphs>285</Paragraphs>
  <Slides>21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21</vt:i4>
      </vt:variant>
      <vt:variant>
        <vt:lpstr>自定义放映</vt:lpstr>
      </vt:variant>
      <vt:variant>
        <vt:i4>1</vt:i4>
      </vt:variant>
    </vt:vector>
  </HeadingPairs>
  <TitlesOfParts>
    <vt:vector size="36" baseType="lpstr">
      <vt:lpstr>Arial</vt:lpstr>
      <vt:lpstr>宋体</vt:lpstr>
      <vt:lpstr>Wingdings</vt:lpstr>
      <vt:lpstr>Arial</vt:lpstr>
      <vt:lpstr>Noto Sans SC</vt:lpstr>
      <vt:lpstr>Poppins</vt:lpstr>
      <vt:lpstr>ksdb</vt:lpstr>
      <vt:lpstr>微软雅黑</vt:lpstr>
      <vt:lpstr>Arial Unicode MS</vt:lpstr>
      <vt:lpstr>黑体</vt:lpstr>
      <vt:lpstr>楷体</vt:lpstr>
      <vt:lpstr>Office 主题​​</vt:lpstr>
      <vt:lpstr>默认主题</vt:lpstr>
      <vt:lpstr>1_默认主题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演讲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邓娟</cp:lastModifiedBy>
  <cp:revision>10</cp:revision>
  <dcterms:created xsi:type="dcterms:W3CDTF">2026-03-14T12:52:00Z</dcterms:created>
  <dcterms:modified xsi:type="dcterms:W3CDTF">2026-04-07T00:16:29Z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847072A24CCD46DCBE19EB6FE3089691_13</vt:lpwstr>
  </property>
  <property fmtid="{D5CDD505-2E9C-101B-9397-08002B2CF9AE}" pid="3" name="KSOProductBuildVer">
    <vt:lpwstr>2052-12.1.0.25225</vt:lpwstr>
  </property>
</Properties>
</file>